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325" r:id="rId3"/>
    <p:sldId id="326" r:id="rId4"/>
    <p:sldId id="286" r:id="rId5"/>
    <p:sldId id="368" r:id="rId6"/>
    <p:sldId id="341" r:id="rId7"/>
    <p:sldId id="369" r:id="rId8"/>
    <p:sldId id="343" r:id="rId9"/>
    <p:sldId id="329" r:id="rId10"/>
    <p:sldId id="344" r:id="rId11"/>
    <p:sldId id="345" r:id="rId12"/>
    <p:sldId id="346" r:id="rId13"/>
    <p:sldId id="275" r:id="rId14"/>
    <p:sldId id="347" r:id="rId15"/>
    <p:sldId id="348" r:id="rId16"/>
    <p:sldId id="349" r:id="rId17"/>
    <p:sldId id="350" r:id="rId18"/>
    <p:sldId id="351" r:id="rId19"/>
    <p:sldId id="352" r:id="rId20"/>
    <p:sldId id="291" r:id="rId21"/>
    <p:sldId id="293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anin" initials="n" lastIdx="1" clrIdx="0">
    <p:extLst>
      <p:ext uri="{19B8F6BF-5375-455C-9EA6-DF929625EA0E}">
        <p15:presenceInfo xmlns:p15="http://schemas.microsoft.com/office/powerpoint/2012/main" userId="nazan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384-0B38-409C-BD4B-52239BB173E4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DA2-2326-43DE-AE11-EA98B28EE8CE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CF8-D795-4FDB-B0D1-947D31C186F7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910E-7A2D-4EFB-9EB4-6E0C31982753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49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B42F-B20A-4C4F-95EE-8B323ECD7037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8473-DD47-49BD-AF3C-99F429BF4621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B5F3-18F3-4188-925D-24DDC07899E7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031D-2357-4558-AB14-B858845377EE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1C6-CA6B-4EF7-B8C6-92E736D6FB6C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423D-8221-4947-BD46-57F4FD94558B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F5A2-8E7C-4F69-8048-A1BD6D9C97FE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EE26-B567-4C11-B05F-9DA47913194B}" type="datetime1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5886"/>
            <a:ext cx="12192000" cy="1413252"/>
          </a:xfrm>
        </p:spPr>
        <p:txBody>
          <a:bodyPr>
            <a:normAutofit/>
          </a:bodyPr>
          <a:lstStyle/>
          <a:p>
            <a:pPr rtl="0"/>
            <a:r>
              <a:rPr lang="fa-IR" sz="3600" b="1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3600" dirty="0">
              <a:latin typeface="XB Zar" panose="0200050609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r>
              <a:rPr lang="fa-IR" dirty="0">
                <a:cs typeface="B Nazanin" panose="00000400000000000000" pitchFamily="2" charset="-78"/>
              </a:rPr>
              <a:t>استاد راهنما: دکتر </a:t>
            </a:r>
            <a:r>
              <a:rPr lang="fa-IR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22" y="116115"/>
            <a:ext cx="1614956" cy="16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7644" y="573704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829" y="1407902"/>
            <a:ext cx="3614057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 smtClean="0">
                <a:cs typeface="B Nazanin" panose="00000400000000000000" pitchFamily="2" charset="-78"/>
              </a:rPr>
              <a:t>از نظر نوع داده‌ی ورودی</a:t>
            </a:r>
          </a:p>
          <a:p>
            <a:pPr algn="r" rtl="1">
              <a:lnSpc>
                <a:spcPct val="200000"/>
              </a:lnSpc>
            </a:pPr>
            <a:r>
              <a:rPr lang="fa-IR" sz="2600" b="1" dirty="0">
                <a:cs typeface="B Nazanin" panose="00000400000000000000" pitchFamily="2" charset="-78"/>
              </a:rPr>
              <a:t> </a:t>
            </a:r>
            <a:r>
              <a:rPr lang="fa-IR" sz="2600" b="1" dirty="0" smtClean="0">
                <a:cs typeface="B Nazanin" panose="00000400000000000000" pitchFamily="2" charset="-78"/>
              </a:rPr>
              <a:t>  </a:t>
            </a:r>
            <a:r>
              <a:rPr lang="fa-IR" sz="2400" b="1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یک حالته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b="1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چند حالته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6171" y="1392264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>
                <a:cs typeface="B Nazanin" panose="00000400000000000000" pitchFamily="2" charset="-78"/>
              </a:rPr>
              <a:t>از نظر ساختاری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مدل‌های گرافی و بیزی 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مدل‌های شبکه عصبی  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>
                <a:cs typeface="B Nazanin" panose="00000400000000000000" pitchFamily="2" charset="-78"/>
              </a:rPr>
              <a:t>از نظر نحوه‌ی عملکرد</a:t>
            </a:r>
          </a:p>
          <a:p>
            <a:pPr algn="r" rtl="1">
              <a:lnSpc>
                <a:spcPct val="200000"/>
              </a:lnSpc>
            </a:pPr>
            <a:r>
              <a:rPr lang="fa-IR" sz="2200" b="1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 </a:t>
            </a:r>
            <a:r>
              <a:rPr lang="fa-IR" sz="2400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 - </a:t>
            </a:r>
            <a:r>
              <a:rPr lang="fa-IR" sz="2400" dirty="0">
                <a:cs typeface="B Nazanin" panose="00000400000000000000" pitchFamily="2" charset="-78"/>
              </a:rPr>
              <a:t>مدل‌های موضوعی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 </a:t>
            </a:r>
            <a:r>
              <a:rPr lang="fa-IR" sz="2400" b="1" dirty="0" smtClean="0">
                <a:cs typeface="B Nazanin" panose="00000400000000000000" pitchFamily="2" charset="-78"/>
              </a:rPr>
              <a:t>- </a:t>
            </a:r>
            <a:r>
              <a:rPr lang="fa-IR" sz="2400" dirty="0">
                <a:cs typeface="B Nazanin" panose="00000400000000000000" pitchFamily="2" charset="-78"/>
              </a:rPr>
              <a:t>مدل‌های مشترک موضوع-احساس</a:t>
            </a:r>
            <a:endParaRPr lang="fa-IR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2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9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58837" y="515646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9" y="4073776"/>
            <a:ext cx="5615194" cy="2675355"/>
          </a:xfrm>
          <a:prstGeom prst="rect">
            <a:avLst/>
          </a:prstGeom>
        </p:spPr>
      </p:pic>
      <p:sp>
        <p:nvSpPr>
          <p:cNvPr id="77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5742" y="1827456"/>
            <a:ext cx="621285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تخمین زننده‌ی توزیع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 بایه‌ی انرژی برای داده‌های باینری.</a:t>
            </a:r>
            <a:endParaRPr lang="fa-IR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43308" y="3340976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08" y="3340976"/>
                <a:ext cx="5438613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1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349031" y="515646"/>
            <a:ext cx="5549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87" y="3421788"/>
            <a:ext cx="2127811" cy="3025673"/>
          </a:xfrm>
          <a:prstGeom prst="rect">
            <a:avLst/>
          </a:prstGeom>
        </p:spPr>
      </p:pic>
      <p:sp>
        <p:nvSpPr>
          <p:cNvPr id="77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5742" y="1827456"/>
            <a:ext cx="62128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تخمین زننده‌ی توزیع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بدون نظارت برای تخمین توزیع در ابعاد بالا.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شبکه‌های بیزین کاملا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مشاهده‌بذیر برای تخمین توزیع.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1" name="TextBox 80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3" name="Straight Connector 82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4" name="Arc 83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Arc 84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4" name="Arc 11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8" name="Arc 12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38" y="4468655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97572" y="5085223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72" y="5085223"/>
                <a:ext cx="2673937" cy="778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2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423571" y="515646"/>
            <a:ext cx="54008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err="1" smtClean="0">
                <a:cs typeface="B Nazanin" panose="00000400000000000000" pitchFamily="2" charset="-78"/>
              </a:rPr>
              <a:t>tf-idf</a:t>
            </a:r>
            <a:endParaRPr lang="fa-IR" sz="4400" dirty="0">
              <a:cs typeface="B Nazanin" panose="00000400000000000000" pitchFamily="2" charset="-78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78" name="TextBox 77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2" name="Arc 81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2" name="Arc 111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14" name="Arc 113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10118" y="2262604"/>
                <a:ext cx="6694691" cy="19892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روش بایه در بحث بازیابی اطلاعات.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یک مجموعه سند به یک ماتریس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 smtClean="0">
                    <a:cs typeface="B Nazanin" panose="00000400000000000000" pitchFamily="2" charset="-78"/>
                  </a:rPr>
                  <a:t> تبدیل می‌شود.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هر سند یک بردار از اعداد حقیقی شامل نسبت تکرار کلمات.</a:t>
                </a:r>
                <a:endParaRPr lang="fa-IR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18" y="2262604"/>
                <a:ext cx="6694691" cy="1989263"/>
              </a:xfrm>
              <a:prstGeom prst="rect">
                <a:avLst/>
              </a:prstGeom>
              <a:blipFill rotWithShape="0">
                <a:blip r:embed="rId2"/>
                <a:stretch>
                  <a:fillRect t="-3988" r="-1366" b="-368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Freeform 66"/>
          <p:cNvSpPr>
            <a:spLocks noEditPoints="1"/>
          </p:cNvSpPr>
          <p:nvPr/>
        </p:nvSpPr>
        <p:spPr bwMode="auto">
          <a:xfrm>
            <a:off x="1103540" y="1465511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209811" y="3491651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54344" y="515646"/>
            <a:ext cx="5139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0" y="4214274"/>
            <a:ext cx="4941783" cy="220096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587718" y="1827456"/>
            <a:ext cx="641087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گرافی–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مهمترین و معروفترین رویکرد در بخش مدل‌های گرافی.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69535" y="469882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27052" y="515646"/>
            <a:ext cx="47938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03" y="4427076"/>
            <a:ext cx="2722444" cy="2151801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900232" y="2929627"/>
            <a:ext cx="652336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انرژی بیس و 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اولین </a:t>
            </a:r>
            <a:r>
              <a:rPr lang="fa-IR" sz="2400" dirty="0" smtClean="0">
                <a:cs typeface="B Nazanin" panose="00000400000000000000" pitchFamily="2" charset="-78"/>
              </a:rPr>
              <a:t>رویکرد </a:t>
            </a:r>
            <a:r>
              <a:rPr lang="fa-IR" sz="2400" dirty="0" smtClean="0">
                <a:cs typeface="B Nazanin" panose="00000400000000000000" pitchFamily="2" charset="-78"/>
              </a:rPr>
              <a:t>با شبکه 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414969" y="2134181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69" y="2134181"/>
                <a:ext cx="5677101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0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55927" y="564025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06604" y="515646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err="1" smtClean="0">
                <a:cs typeface="B Nazanin" panose="00000400000000000000" pitchFamily="2" charset="-78"/>
              </a:rPr>
              <a:t>DocNADE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88" y="3215744"/>
            <a:ext cx="4670645" cy="33821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00232" y="1895957"/>
            <a:ext cx="6523368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ترکیب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یک</a:t>
            </a:r>
            <a:r>
              <a:rPr lang="fa-IR" sz="2400" dirty="0" smtClean="0">
                <a:cs typeface="B Nazanin" panose="00000400000000000000" pitchFamily="2" charset="-78"/>
              </a:rPr>
              <a:t> ساختار درختی</a:t>
            </a:r>
            <a:r>
              <a:rPr lang="fa-IR" sz="2400" dirty="0" smtClean="0">
                <a:cs typeface="B Nazanin" panose="00000400000000000000" pitchFamily="2" charset="-78"/>
              </a:rPr>
              <a:t> در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لایه‌ی نهایی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154" y="1775798"/>
            <a:ext cx="3987952" cy="4763114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40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297940" y="1346477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90524" y="515646"/>
            <a:ext cx="5666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7" y="1841146"/>
            <a:ext cx="3682582" cy="34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154" y="1775798"/>
            <a:ext cx="3987952" cy="4763114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40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297940" y="1346477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50720" y="515646"/>
            <a:ext cx="4946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JST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65" y="1838677"/>
            <a:ext cx="4264090" cy="32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123285" y="515646"/>
            <a:ext cx="4001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0" y="1722102"/>
            <a:ext cx="7228290" cy="46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فهرست مطالب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مقدمه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مرور کارهای پیشین</a:t>
            </a:r>
            <a:endParaRPr lang="fa-IR" sz="2400" dirty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روش پیشنهادی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پیاده‌سازی، آزمایش‌ها و ارزیابی نتایج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نتیجه‌گیری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پیشنهادهای آبنده</a:t>
            </a:r>
          </a:p>
          <a:p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770743"/>
            <a:ext cx="9985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روش مولد احتمالاتی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 پایه‌ی شبکه‌ی عصبی (</a:t>
            </a:r>
            <a:r>
              <a:rPr lang="en-US" sz="2400" dirty="0" smtClean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نظارت شده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مدل‌سازی مشترک موضوع و احساس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9" y="1929719"/>
            <a:ext cx="6520606" cy="3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" y="1718636"/>
            <a:ext cx="5393645" cy="3584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29" y="1718636"/>
            <a:ext cx="6043923" cy="34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9" y="1848530"/>
            <a:ext cx="7179045" cy="35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</p:spTree>
    <p:extLst>
      <p:ext uri="{BB962C8B-B14F-4D97-AF65-F5344CB8AC3E}">
        <p14:creationId xmlns:p14="http://schemas.microsoft.com/office/powerpoint/2010/main" val="34441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4513" y="689819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2757713"/>
            <a:ext cx="3410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پیش‌پردازش‌های متنی 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پایگاه داده‌ها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لغت‌نامه احساس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آماده‌سازی پایگاه داده ها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جزئیات آموزش مدل پیشنهادی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228" y="2757712"/>
            <a:ext cx="5507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2200" dirty="0" smtClean="0">
                <a:cs typeface="B Nazanin" panose="00000400000000000000" pitchFamily="2" charset="-78"/>
              </a:rPr>
              <a:t>مدل‌سازی </a:t>
            </a:r>
            <a:r>
              <a:rPr lang="fa-IR" sz="2200" dirty="0">
                <a:cs typeface="B Nazanin" panose="00000400000000000000" pitchFamily="2" charset="-78"/>
              </a:rPr>
              <a:t>اسناد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مجسم‌سازی </a:t>
            </a:r>
            <a:r>
              <a:rPr lang="fa-IR" sz="2200" dirty="0">
                <a:cs typeface="B Nazanin" panose="00000400000000000000" pitchFamily="2" charset="-78"/>
              </a:rPr>
              <a:t>موضوع‌های یاد گرفته شده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طبقه‌بندی </a:t>
            </a:r>
            <a:r>
              <a:rPr lang="fa-IR" sz="2200" dirty="0">
                <a:cs typeface="B Nazanin" panose="00000400000000000000" pitchFamily="2" charset="-78"/>
              </a:rPr>
              <a:t>احساس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بازیابی اطلاعات </a:t>
            </a:r>
            <a:endParaRPr lang="en-US" sz="2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91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4701" y="138281"/>
            <a:ext cx="4733989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پیش‌پردازش های متنی </a:t>
            </a:r>
          </a:p>
        </p:txBody>
      </p:sp>
    </p:spTree>
    <p:extLst>
      <p:ext uri="{BB962C8B-B14F-4D97-AF65-F5344CB8AC3E}">
        <p14:creationId xmlns:p14="http://schemas.microsoft.com/office/powerpoint/2010/main" val="15827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3592" y="0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</p:spTree>
    <p:extLst>
      <p:ext uri="{BB962C8B-B14F-4D97-AF65-F5344CB8AC3E}">
        <p14:creationId xmlns:p14="http://schemas.microsoft.com/office/powerpoint/2010/main" val="1532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0555" y="116114"/>
            <a:ext cx="331693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</p:spTree>
    <p:extLst>
      <p:ext uri="{BB962C8B-B14F-4D97-AF65-F5344CB8AC3E}">
        <p14:creationId xmlns:p14="http://schemas.microsoft.com/office/powerpoint/2010/main" val="30470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509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داده ها</a:t>
            </a:r>
          </a:p>
        </p:txBody>
      </p:sp>
    </p:spTree>
    <p:extLst>
      <p:ext uri="{BB962C8B-B14F-4D97-AF65-F5344CB8AC3E}">
        <p14:creationId xmlns:p14="http://schemas.microsoft.com/office/powerpoint/2010/main" val="34088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568"/>
            <a:ext cx="10515600" cy="1664634"/>
          </a:xfrm>
        </p:spPr>
        <p:txBody>
          <a:bodyPr>
            <a:normAutofit fontScale="25000" lnSpcReduction="20000"/>
          </a:bodyPr>
          <a:lstStyle/>
          <a:p>
            <a:r>
              <a:rPr lang="fa-IR" sz="9600" dirty="0" smtClean="0">
                <a:cs typeface="B Nazanin" panose="00000400000000000000" pitchFamily="2" charset="-78"/>
              </a:rPr>
              <a:t>اهداف و نوآوری‌ها</a:t>
            </a:r>
          </a:p>
          <a:p>
            <a:r>
              <a:rPr lang="fa-IR" sz="9600" dirty="0">
                <a:cs typeface="B Nazanin" panose="00000400000000000000" pitchFamily="2" charset="-78"/>
              </a:rPr>
              <a:t>موضوع و مدل </a:t>
            </a:r>
            <a:r>
              <a:rPr lang="fa-IR" sz="9600" dirty="0" smtClean="0">
                <a:cs typeface="B Nazanin" panose="00000400000000000000" pitchFamily="2" charset="-78"/>
              </a:rPr>
              <a:t>موضوعی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 </a:t>
            </a:r>
            <a:r>
              <a:rPr lang="fa-IR" sz="9600" dirty="0">
                <a:cs typeface="B Nazanin" panose="00000400000000000000" pitchFamily="2" charset="-78"/>
              </a:rPr>
              <a:t>آنالیز </a:t>
            </a:r>
            <a:r>
              <a:rPr lang="fa-IR" sz="9600" dirty="0" smtClean="0">
                <a:cs typeface="B Nazanin" panose="00000400000000000000" pitchFamily="2" charset="-78"/>
              </a:rPr>
              <a:t>احساس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مدل‌سازی موضوع و احساس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کیسه‌ی </a:t>
            </a:r>
            <a:r>
              <a:rPr lang="fa-IR" sz="9600" dirty="0">
                <a:cs typeface="B Nazanin" panose="00000400000000000000" pitchFamily="2" charset="-78"/>
              </a:rPr>
              <a:t>کلمات </a:t>
            </a:r>
            <a:endParaRPr lang="fa-IR" sz="9600" dirty="0" smtClean="0">
              <a:cs typeface="B Nazanin" panose="00000400000000000000" pitchFamily="2" charset="-78"/>
            </a:endParaRPr>
          </a:p>
          <a:p>
            <a:r>
              <a:rPr lang="fa-IR" sz="9600" dirty="0">
                <a:cs typeface="B Nazanin" panose="00000400000000000000" pitchFamily="2" charset="-78"/>
              </a:rPr>
              <a:t>زنجیره‌ی مارکوف مونت کارلو</a:t>
            </a:r>
          </a:p>
          <a:p>
            <a:r>
              <a:rPr lang="fa-IR" sz="9600" dirty="0">
                <a:cs typeface="B Nazanin" panose="00000400000000000000" pitchFamily="2" charset="-78"/>
              </a:rPr>
              <a:t>الگوریتم واگرایی </a:t>
            </a:r>
            <a:r>
              <a:rPr lang="fa-IR" sz="9600" dirty="0" smtClean="0">
                <a:cs typeface="B Nazanin" panose="00000400000000000000" pitchFamily="2" charset="-78"/>
              </a:rPr>
              <a:t>مقابله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317" y="130629"/>
            <a:ext cx="620554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جزئیات آموزش مدل پیشنهادی</a:t>
            </a:r>
          </a:p>
        </p:txBody>
      </p:sp>
    </p:spTree>
    <p:extLst>
      <p:ext uri="{BB962C8B-B14F-4D97-AF65-F5344CB8AC3E}">
        <p14:creationId xmlns:p14="http://schemas.microsoft.com/office/powerpoint/2010/main" val="36610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</p:spTree>
    <p:extLst>
      <p:ext uri="{BB962C8B-B14F-4D97-AF65-F5344CB8AC3E}">
        <p14:creationId xmlns:p14="http://schemas.microsoft.com/office/powerpoint/2010/main" val="2909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</p:spTree>
    <p:extLst>
      <p:ext uri="{BB962C8B-B14F-4D97-AF65-F5344CB8AC3E}">
        <p14:creationId xmlns:p14="http://schemas.microsoft.com/office/powerpoint/2010/main" val="34397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</p:spTree>
    <p:extLst>
      <p:ext uri="{BB962C8B-B14F-4D97-AF65-F5344CB8AC3E}">
        <p14:creationId xmlns:p14="http://schemas.microsoft.com/office/powerpoint/2010/main" val="40521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1645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96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17815" y="0"/>
            <a:ext cx="234070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79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9386" y="0"/>
            <a:ext cx="37593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پیشنهاد‌های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39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اهداف و نوآوری‌ها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774" y="2329242"/>
            <a:ext cx="992587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روز افزون دنیای تکنولوژی و اینترنت و </a:t>
            </a:r>
            <a:r>
              <a:rPr lang="fa-IR" sz="2400" dirty="0">
                <a:cs typeface="B Nazanin" panose="00000400000000000000" pitchFamily="2" charset="-78"/>
              </a:rPr>
              <a:t>تولید شکل‌های مختلف داده با سرعتی بسیار زیاد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که به صورت اتوماتیک تونایی تعامل با حجم عظیم داده‌ها را داشته باشند.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بردازش این داده‌ها و 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برای ما بسیار مفید است.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متی در حوزه‌ی مباحث مربوط به کاوش متن</a:t>
            </a:r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اهداف و نوآوری‌ها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774" y="2295609"/>
            <a:ext cx="992587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کاوی که به 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 </a:t>
            </a:r>
            <a:r>
              <a:rPr lang="fa-IR" sz="2400" dirty="0">
                <a:cs typeface="B Nazanin" panose="00000400000000000000" pitchFamily="2" charset="-78"/>
              </a:rPr>
              <a:t>می‌بردازند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رویکردهایی احتمالاتی بر بایه‌ی مدل‌های گرافی و شبکه‌های بیزی هستند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بایه‌ی شبکه‌های عصبی برای مدل‌سازی مشترک موضوع و احساس به صورت همزمان و همچنین 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رویکرد جدید برای مدل‌سازی مشترک موضوع و احساس در داده‌ای متنی بر بایه‌ی شبکه‌های عصبی</a:t>
            </a:r>
          </a:p>
        </p:txBody>
      </p:sp>
    </p:spTree>
    <p:extLst>
      <p:ext uri="{BB962C8B-B14F-4D97-AF65-F5344CB8AC3E}">
        <p14:creationId xmlns:p14="http://schemas.microsoft.com/office/powerpoint/2010/main" val="10640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 و مدل موضوعی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409" y="1995482"/>
            <a:ext cx="9214339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</a:t>
            </a:r>
            <a:r>
              <a:rPr lang="fa-IR" sz="2400" dirty="0">
                <a:cs typeface="B Nazanin" panose="00000400000000000000" pitchFamily="2" charset="-78"/>
              </a:rPr>
              <a:t>رویکردهایی در </a:t>
            </a:r>
            <a:r>
              <a:rPr lang="fa-IR" sz="2400" dirty="0" smtClean="0">
                <a:cs typeface="B Nazanin" panose="00000400000000000000" pitchFamily="2" charset="-78"/>
              </a:rPr>
              <a:t>حوزه‌ی یادگیری ماشین و بردازش زبا طبیعی به خصوص </a:t>
            </a:r>
            <a:r>
              <a:rPr lang="fa-IR" sz="2400" dirty="0">
                <a:cs typeface="B Nazanin" panose="00000400000000000000" pitchFamily="2" charset="-78"/>
              </a:rPr>
              <a:t>متن کاوی که به استخراج 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می‌بردازند.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موضوع‌هایی که در یک سند یا مجموعه اسناد وجود دارند.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هستند  و در یک دسته قرار می‌گیرند.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82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آنالیز احساس و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409" y="1995482"/>
            <a:ext cx="921433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آنالیز احساس، کاوش عقاید: در حوزه‌ی بردازش زبان طبیعی، آنالیز متن زبان‌شناسی محاسباتی.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شناسایی، استخراج، تعیین کمیت  و طبقه‌بندی احساس و اطلاعات مفهومی(نگرش‌ها و نظرات).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4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7957" y="2321169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بردازش زبان 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 در نظر گرفته می‌شود.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21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110154"/>
            <a:ext cx="94253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اگوریتم واگرایی مقابله </a:t>
            </a:r>
            <a:r>
              <a:rPr lang="en-US" sz="2400" dirty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Contrastive Divergence)</a:t>
            </a:r>
            <a:r>
              <a:rPr lang="fa-IR" sz="2400" dirty="0" smtClean="0">
                <a:cs typeface="B Nazanin" panose="00000400000000000000" pitchFamily="2" charset="-78"/>
              </a:rPr>
              <a:t> اولین بار در سال 2002 توسط آقای هینتون ارایه گردید.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CD</a:t>
            </a:r>
            <a:r>
              <a:rPr lang="fa-IR" sz="2400" dirty="0" smtClean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1033</Words>
  <Application>Microsoft Office PowerPoint</Application>
  <PresentationFormat>Widescreen</PresentationFormat>
  <Paragraphs>366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 Nazanin</vt:lpstr>
      <vt:lpstr>Calibri</vt:lpstr>
      <vt:lpstr>Calibri Light</vt:lpstr>
      <vt:lpstr>Cambria Math</vt:lpstr>
      <vt:lpstr>等线</vt:lpstr>
      <vt:lpstr>Wingdings</vt:lpstr>
      <vt:lpstr>XB Zar</vt:lpstr>
      <vt:lpstr>Office Theme</vt:lpstr>
      <vt:lpstr>مدل‌سازی مشترک موضوع و احساس در داده‌های متنی با استفاده از شبکه‌های عصبی</vt:lpstr>
      <vt:lpstr>فهرست مطالب</vt:lpstr>
      <vt:lpstr>مقدمه</vt:lpstr>
      <vt:lpstr>مقدمه: اهداف و نوآوری‌ها</vt:lpstr>
      <vt:lpstr>مقدمه: اهداف و نوآوری‌ها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Virahub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fpgalab1</cp:lastModifiedBy>
  <cp:revision>333</cp:revision>
  <cp:lastPrinted>2016-11-01T19:05:04Z</cp:lastPrinted>
  <dcterms:created xsi:type="dcterms:W3CDTF">2016-10-30T17:05:31Z</dcterms:created>
  <dcterms:modified xsi:type="dcterms:W3CDTF">2017-06-11T19:02:10Z</dcterms:modified>
</cp:coreProperties>
</file>