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6"/>
  </p:notesMasterIdLst>
  <p:handoutMasterIdLst>
    <p:handoutMasterId r:id="rId47"/>
  </p:handoutMasterIdLst>
  <p:sldIdLst>
    <p:sldId id="262" r:id="rId3"/>
    <p:sldId id="266" r:id="rId4"/>
    <p:sldId id="273" r:id="rId5"/>
    <p:sldId id="263" r:id="rId6"/>
    <p:sldId id="326" r:id="rId7"/>
    <p:sldId id="267" r:id="rId8"/>
    <p:sldId id="327" r:id="rId9"/>
    <p:sldId id="328" r:id="rId10"/>
    <p:sldId id="329" r:id="rId11"/>
    <p:sldId id="274" r:id="rId12"/>
    <p:sldId id="27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5" r:id="rId22"/>
    <p:sldId id="286" r:id="rId23"/>
    <p:sldId id="287" r:id="rId24"/>
    <p:sldId id="338" r:id="rId25"/>
    <p:sldId id="339" r:id="rId26"/>
    <p:sldId id="340" r:id="rId27"/>
    <p:sldId id="341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7" r:id="rId39"/>
    <p:sldId id="352" r:id="rId40"/>
    <p:sldId id="353" r:id="rId41"/>
    <p:sldId id="354" r:id="rId42"/>
    <p:sldId id="355" r:id="rId43"/>
    <p:sldId id="356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F070"/>
    <a:srgbClr val="44FC36"/>
    <a:srgbClr val="F85326"/>
    <a:srgbClr val="5B9BD5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2" autoAdjust="0"/>
    <p:restoredTop sz="80790" autoAdjust="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C9E0-63F7-4E50-8176-DBE91E3729D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2173-40C8-4AF5-AD51-E3BE4E9F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6DEE-2044-4791-9810-30F7A1F94B4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6765-8554-40CF-962B-338FDE0C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3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8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4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9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1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 flipH="1">
            <a:off x="6933107" y="10886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924344" y="504196"/>
            <a:ext cx="6017525" cy="430887"/>
          </a:xfrm>
        </p:spPr>
        <p:txBody>
          <a:bodyPr anchor="ctr">
            <a:no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7F7F7F"/>
                </a:solidFill>
                <a:cs typeface="B Zar" panose="00000400000000000000" pitchFamily="2" charset="-78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fa-IR" dirty="0" smtClean="0"/>
              <a:t>تیتر 1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316456" y="17180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997516" y="1431377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2</a:t>
            </a:r>
            <a:endParaRPr lang="en-US" dirty="0" smtClean="0"/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255444" y="1098181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2008248" y="2552882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3</a:t>
            </a:r>
            <a:endParaRPr lang="en-US" dirty="0" smtClean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266176" y="219491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 hasCustomPrompt="1"/>
          </p:nvPr>
        </p:nvSpPr>
        <p:spPr>
          <a:xfrm>
            <a:off x="1218432" y="3480063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4</a:t>
            </a:r>
            <a:endParaRPr lang="en-US" dirty="0" smtClean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476360" y="329921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>
              <a:spcBef>
                <a:spcPts val="600"/>
              </a:spcBef>
              <a:defRPr/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675179" y="4585010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5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933107" y="440416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C -0.12942 0.13287 -0.1927 0.21737 -0.26432 0.38241 C -0.33776 0.55718 -0.40351 0.88473 -0.44231 1.04723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5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C -0.10286 0.11667 -0.15338 0.19097 -0.2108 0.33681 C -0.26953 0.49028 -0.32174 0.77871 -0.35299 0.92199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4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7813 0.09074 -0.11654 0.14884 -0.16042 0.26273 C -0.20495 0.38241 -0.24466 0.60764 -0.26862 0.71991 " pathEditMode="relative" rAng="0" ptsTypes="A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-0.06341 0.06759 -0.09401 0.11134 -0.12981 0.19722 C -0.16784 0.28727 -0.20052 0.45671 -0.22213 0.54143 " pathEditMode="relative" rAng="0" ptsTypes="AAA">
                                      <p:cBhvr>
                                        <p:cTn id="5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C -0.04974 0.04722 -0.07409 0.07755 -0.10247 0.1375 C -0.1319 0.20046 -0.15833 0.31875 -0.17552 0.37778 " pathEditMode="relative" rAng="0" ptsTypes="AAA">
                                      <p:cBhvr>
                                        <p:cTn id="6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2" name="Rounded Rectangle 61"/>
          <p:cNvSpPr/>
          <p:nvPr userDrawn="1"/>
        </p:nvSpPr>
        <p:spPr>
          <a:xfrm>
            <a:off x="2324098" y="593208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63" name="Oval 62"/>
          <p:cNvSpPr/>
          <p:nvPr userDrawn="1"/>
        </p:nvSpPr>
        <p:spPr>
          <a:xfrm>
            <a:off x="9172472" y="5985291"/>
            <a:ext cx="364334" cy="36433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hevron 63"/>
          <p:cNvSpPr/>
          <p:nvPr userDrawn="1"/>
        </p:nvSpPr>
        <p:spPr>
          <a:xfrm flipH="1">
            <a:off x="9224086" y="606067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 Placeholder 52"/>
          <p:cNvSpPr>
            <a:spLocks noGrp="1"/>
          </p:cNvSpPr>
          <p:nvPr>
            <p:ph type="body" sz="quarter" idx="18" hasCustomPrompt="1"/>
          </p:nvPr>
        </p:nvSpPr>
        <p:spPr>
          <a:xfrm>
            <a:off x="2590291" y="593208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6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1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483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97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300" y="1371601"/>
            <a:ext cx="10731500" cy="50800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3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30.png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5.jpg"/><Relationship Id="rId10" Type="http://schemas.openxmlformats.org/officeDocument/2006/relationships/image" Target="../media/image4.jpg"/><Relationship Id="rId4" Type="http://schemas.openxmlformats.org/officeDocument/2006/relationships/image" Target="../media/image30.jpg"/><Relationship Id="rId9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2.jp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.jp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14" y="86646"/>
            <a:ext cx="1390573" cy="139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1648720"/>
            <a:ext cx="11434946" cy="1937814"/>
          </a:xfrm>
        </p:spPr>
        <p:txBody>
          <a:bodyPr>
            <a:normAutofit/>
          </a:bodyPr>
          <a:lstStyle/>
          <a:p>
            <a:r>
              <a:rPr lang="fa-IR" sz="5400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50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5466" y="1510220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ar" panose="00000400000000000000" pitchFamily="2" charset="-78"/>
                <a:cs typeface="B Zar" panose="00000400000000000000" pitchFamily="2" charset="-78"/>
              </a:rPr>
              <a:t>دانشکده‌ی برق و کامپیوتر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2000" dirty="0">
                <a:cs typeface="B Nazanin" panose="00000400000000000000" pitchFamily="2" charset="-78"/>
              </a:rPr>
              <a:t>استاد راهنما: دکتر </a:t>
            </a:r>
            <a:r>
              <a:rPr lang="fa-IR" sz="2000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8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ماشین بلتزمن محدود </a:t>
            </a:r>
            <a:r>
              <a:rPr lang="en-US" dirty="0" smtClean="0">
                <a:cs typeface="B Zar" panose="00000400000000000000" pitchFamily="2" charset="-78"/>
              </a:rPr>
              <a:t>(RBM)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NADE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دسته‌بندی مدل‌های پیشین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تخصیص دیریکله‌ی پنهان </a:t>
            </a:r>
            <a:r>
              <a:rPr lang="en-US" dirty="0" smtClean="0">
                <a:cs typeface="B Zar" panose="00000400000000000000" pitchFamily="2" charset="-78"/>
              </a:rPr>
              <a:t>(LDA)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RS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یکی سازی احساس/موضوع </a:t>
            </a:r>
            <a:r>
              <a:rPr lang="en-US" dirty="0" smtClean="0">
                <a:cs typeface="B Zar" panose="00000400000000000000" pitchFamily="2" charset="-78"/>
              </a:rPr>
              <a:t>(ASUM)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JST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6026" y="1090539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9172471" y="1090539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4744" y="383079"/>
            <a:ext cx="94307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fa-IR" sz="4400" b="1" dirty="0">
                <a:cs typeface="B Nazanin" panose="00000400000000000000" pitchFamily="2" charset="-78"/>
              </a:rPr>
              <a:t>دسته‌بندی مدل‌های پیشین</a:t>
            </a:r>
            <a:endParaRPr lang="en-US" sz="4400" b="1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930" y="1500191"/>
            <a:ext cx="5453278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نوع داده‌ی </a:t>
            </a:r>
            <a:r>
              <a:rPr lang="fa-IR" sz="3200" b="1" dirty="0" smtClean="0">
                <a:cs typeface="B Nazanin" panose="00000400000000000000" pitchFamily="2" charset="-78"/>
              </a:rPr>
              <a:t>ورودی:</a:t>
            </a:r>
            <a:endParaRPr lang="fa-IR" sz="3200" b="1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یک حالته</a:t>
            </a:r>
            <a:endParaRPr lang="fa-IR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چند </a:t>
            </a:r>
            <a:r>
              <a:rPr lang="fa-IR" dirty="0">
                <a:cs typeface="B Nazanin" panose="00000400000000000000" pitchFamily="2" charset="-78"/>
              </a:rPr>
              <a:t>حالته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55532" y="22412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5307" y="3547334"/>
            <a:ext cx="5598492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3200" b="1" dirty="0">
                <a:cs typeface="B Nazanin" panose="00000400000000000000" pitchFamily="2" charset="-78"/>
              </a:rPr>
              <a:t>از نظر نحوه‌ی </a:t>
            </a:r>
            <a:r>
              <a:rPr lang="fa-IR" sz="3200" b="1" dirty="0" smtClean="0">
                <a:cs typeface="B Nazanin" panose="00000400000000000000" pitchFamily="2" charset="-78"/>
              </a:rPr>
              <a:t>عملکرد:</a:t>
            </a:r>
            <a:endParaRPr lang="fa-IR" sz="3200" b="1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</a:t>
            </a:r>
            <a:r>
              <a:rPr lang="fa-IR" sz="2800" b="1" dirty="0" smtClean="0">
                <a:cs typeface="B Nazanin" panose="00000400000000000000" pitchFamily="2" charset="-78"/>
              </a:rPr>
              <a:t>- </a:t>
            </a:r>
            <a:r>
              <a:rPr lang="fa-IR" sz="2800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  - </a:t>
            </a:r>
            <a:r>
              <a:rPr lang="fa-IR" sz="2800" dirty="0">
                <a:cs typeface="B Nazanin" panose="00000400000000000000" pitchFamily="2" charset="-78"/>
              </a:rPr>
              <a:t>مدل‌های موضوعی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  - </a:t>
            </a:r>
            <a:r>
              <a:rPr lang="fa-IR" sz="2800" dirty="0">
                <a:cs typeface="B Nazanin" panose="00000400000000000000" pitchFamily="2" charset="-78"/>
              </a:rPr>
              <a:t>مدل‌های مشترک موضوع-احساس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  <p:sp>
        <p:nvSpPr>
          <p:cNvPr id="3" name="TextBox 2"/>
          <p:cNvSpPr txBox="1"/>
          <p:nvPr/>
        </p:nvSpPr>
        <p:spPr>
          <a:xfrm>
            <a:off x="6900287" y="1668432"/>
            <a:ext cx="4453512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b="1" dirty="0">
                <a:cs typeface="B Nazanin" panose="00000400000000000000" pitchFamily="2" charset="-78"/>
              </a:rPr>
              <a:t>از نظر ساختاری: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 </a:t>
            </a:r>
            <a:r>
              <a:rPr lang="fa-IR" sz="2800" b="1" dirty="0">
                <a:cs typeface="B Nazanin" panose="00000400000000000000" pitchFamily="2" charset="-78"/>
              </a:rPr>
              <a:t>-</a:t>
            </a:r>
            <a:r>
              <a:rPr lang="fa-IR" sz="2800" dirty="0">
                <a:cs typeface="B Nazanin" panose="00000400000000000000" pitchFamily="2" charset="-78"/>
              </a:rPr>
              <a:t> مدل‌های بیزی 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 </a:t>
            </a:r>
            <a:r>
              <a:rPr lang="fa-IR" sz="2800" b="1" dirty="0">
                <a:cs typeface="B Nazanin" panose="00000400000000000000" pitchFamily="2" charset="-78"/>
              </a:rPr>
              <a:t>-</a:t>
            </a:r>
            <a:r>
              <a:rPr lang="fa-IR" sz="2800" dirty="0">
                <a:cs typeface="B Nazanin" panose="00000400000000000000" pitchFamily="2" charset="-78"/>
              </a:rPr>
              <a:t> مدل‌های شبکه عصبی   </a:t>
            </a:r>
          </a:p>
          <a:p>
            <a:pPr algn="r" rtl="1"/>
            <a:endParaRPr lang="fa-IR" dirty="0"/>
          </a:p>
        </p:txBody>
      </p:sp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88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71150" y="330226"/>
            <a:ext cx="53303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8815" y="1937420"/>
            <a:ext cx="4457106" cy="4769605"/>
            <a:chOff x="671131" y="737805"/>
            <a:chExt cx="4745708" cy="577628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7" name="Arc 1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24" name="Arc 2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26" name="Arc 25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4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8" y="4182645"/>
            <a:ext cx="5615194" cy="267535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61" y="3494935"/>
            <a:ext cx="2171804" cy="6063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87" y="3539526"/>
            <a:ext cx="1657977" cy="56179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56" y="3514090"/>
            <a:ext cx="2401276" cy="62901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" y="4533514"/>
            <a:ext cx="5100659" cy="119227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" y="2186604"/>
            <a:ext cx="5100659" cy="1219878"/>
          </a:xfrm>
          <a:prstGeom prst="rect">
            <a:avLst/>
          </a:prstGeom>
        </p:spPr>
      </p:pic>
      <p:pic>
        <p:nvPicPr>
          <p:cNvPr id="76" name="Picture Placeholder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95131" y="249711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6567" y="1557780"/>
            <a:ext cx="636812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 </a:t>
            </a:r>
            <a:r>
              <a:rPr lang="fa-IR" sz="2400" dirty="0" smtClean="0">
                <a:cs typeface="B Nazanin" panose="00000400000000000000" pitchFamily="2" charset="-78"/>
              </a:rPr>
              <a:t>پایه‌ی انرژی </a:t>
            </a:r>
            <a:r>
              <a:rPr lang="fa-IR" sz="2400" dirty="0">
                <a:cs typeface="B Nazanin" panose="00000400000000000000" pitchFamily="2" charset="-78"/>
              </a:rPr>
              <a:t>برای داده‌های باینری.</a:t>
            </a:r>
          </a:p>
          <a:p>
            <a:pPr algn="r" rtl="1"/>
            <a:endParaRPr lang="fa-IR" dirty="0"/>
          </a:p>
        </p:txBody>
      </p:sp>
      <p:sp>
        <p:nvSpPr>
          <p:cNvPr id="82" name="Rounded Rectangle 8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5" name="TextBox 84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33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513739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1344" y="330226"/>
            <a:ext cx="55499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1" y="3480408"/>
            <a:ext cx="2127811" cy="302567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15" y="4434539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42163" y="250914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09649" y="2800229"/>
            <a:ext cx="7289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ایده‌ی شبکه‌های بیزین </a:t>
            </a:r>
            <a:r>
              <a:rPr lang="fa-IR" sz="2400" dirty="0" smtClean="0">
                <a:cs typeface="B Nazanin" panose="00000400000000000000" pitchFamily="2" charset="-78"/>
              </a:rPr>
              <a:t>کاملا مشاهده</a:t>
            </a:r>
            <a:r>
              <a:rPr lang="fa-IR" sz="2400" dirty="0" smtClean="0"/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پذیر </a:t>
            </a:r>
            <a:r>
              <a:rPr lang="fa-IR" sz="2400" dirty="0">
                <a:cs typeface="B Nazanin" panose="00000400000000000000" pitchFamily="2" charset="-78"/>
              </a:rPr>
              <a:t>برای تخمین توزیع.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21" y="2344497"/>
            <a:ext cx="72294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بدون نظارت برای تخمین توزیع در ابعاد </a:t>
            </a:r>
            <a:r>
              <a:rPr lang="fa-IR" sz="2400" dirty="0" smtClean="0">
                <a:cs typeface="B Nazanin" panose="00000400000000000000" pitchFamily="2" charset="-78"/>
              </a:rPr>
              <a:t>بالا</a:t>
            </a:r>
            <a:r>
              <a:rPr lang="fa-IR" sz="24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4" name="TextBox 73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13/43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27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8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مهمترین و معروفترین رویکرد در بخش مدل‌ها بیزی.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6657" y="330226"/>
            <a:ext cx="51392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2198114" y="3556943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67" y="4201754"/>
            <a:ext cx="4941783" cy="2200962"/>
          </a:xfrm>
          <a:prstGeom prst="rect">
            <a:avLst/>
          </a:prstGeom>
        </p:spPr>
      </p:pic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1878" y="237682"/>
            <a:ext cx="1097280" cy="1097280"/>
          </a:xfrm>
          <a:prstGeom prst="ellipse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27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بر پایه‌ی انرژی و گسترش یافته‌ی </a:t>
            </a:r>
            <a:r>
              <a:rPr lang="en-US" sz="2400" dirty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رویکرد با شبکه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80847" y="473778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4" y="4554808"/>
            <a:ext cx="2722444" cy="2151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48386" y="236661"/>
            <a:ext cx="1097280" cy="1097280"/>
          </a:xfrm>
          <a:prstGeom prst="ellipse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3" name="TextBox 7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15/43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85" y="3199801"/>
            <a:ext cx="4670645" cy="338219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یک ساختار درختی در لایه‌ی نهایی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ترکیب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66594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01394" y="236790"/>
            <a:ext cx="1097280" cy="1097280"/>
          </a:xfrm>
          <a:prstGeom prst="ellipse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16/43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0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مدل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097750" y="546732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8" y="3253840"/>
            <a:ext cx="3484150" cy="3222839"/>
          </a:xfrm>
          <a:prstGeom prst="rect">
            <a:avLst/>
          </a:prstGeom>
        </p:spPr>
      </p:pic>
      <p:pic>
        <p:nvPicPr>
          <p:cNvPr id="70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54463" y="249281"/>
            <a:ext cx="1097280" cy="1097280"/>
          </a:xfrm>
          <a:prstGeom prst="ellipse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17/43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5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01" y="3436710"/>
            <a:ext cx="3799089" cy="29341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00680" y="1857908"/>
            <a:ext cx="7297933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مولد گرافی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 smtClean="0">
                <a:cs typeface="B Nazanin" panose="00000400000000000000" pitchFamily="2" charset="-78"/>
              </a:rPr>
              <a:t>نظارت </a:t>
            </a:r>
            <a:r>
              <a:rPr lang="fa-IR" sz="2400" dirty="0">
                <a:cs typeface="B Nazanin" panose="00000400000000000000" pitchFamily="2" charset="-78"/>
              </a:rPr>
              <a:t>شده‌ی ضعیف.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98830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68813" y="262534"/>
            <a:ext cx="1097280" cy="1097280"/>
          </a:xfrm>
          <a:prstGeom prst="ellipse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18/43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8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3093" y="368224"/>
            <a:ext cx="6126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جمع‌بندی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1" y="1645963"/>
            <a:ext cx="6995051" cy="4964230"/>
          </a:xfrm>
          <a:prstGeom prst="rect">
            <a:avLst/>
          </a:prstGeom>
        </p:spPr>
      </p:pic>
      <p:pic>
        <p:nvPicPr>
          <p:cNvPr id="5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3587" y="257312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19/43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پژوهش‏های پیشین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یشنهادی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4268" y="5209056"/>
            <a:ext cx="257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bg2">
                    <a:lumMod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نتیجه‌گیری و کارهای آینده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10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بر پایه‌ی شبکه‌ی عصبی (</a:t>
            </a:r>
            <a:r>
              <a:rPr lang="en-US" dirty="0">
                <a:cs typeface="B Nazanin" panose="00000400000000000000" pitchFamily="2" charset="-78"/>
              </a:rPr>
              <a:t>RBM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 مولد احتمالاتی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گسترش یافته‌ی مدل </a:t>
            </a:r>
            <a:r>
              <a:rPr lang="en-US" dirty="0">
                <a:cs typeface="B Nazanin" panose="00000400000000000000" pitchFamily="2" charset="-78"/>
              </a:rPr>
              <a:t>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یک مدل نظارت شده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مشترک موضوع و احساس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6069" y="113907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12" name="Picture Placeholder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9419115" y="97515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73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2" y="5878378"/>
            <a:ext cx="5159903" cy="898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91" y="4831920"/>
            <a:ext cx="6367509" cy="897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2" y="2097867"/>
            <a:ext cx="4552414" cy="21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13" y="1686059"/>
            <a:ext cx="4734263" cy="31458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94856" y="457338"/>
            <a:ext cx="1996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 smtClean="0">
                <a:cs typeface="B Nazanin" panose="00000400000000000000" pitchFamily="2" charset="-78"/>
              </a:rPr>
              <a:t>مدل پایه‌ 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1" y="5805393"/>
            <a:ext cx="3797696" cy="9082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171806" y="2767614"/>
            <a:ext cx="1308399" cy="49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ight Arrow 17"/>
          <p:cNvSpPr/>
          <p:nvPr/>
        </p:nvSpPr>
        <p:spPr>
          <a:xfrm>
            <a:off x="5543356" y="5200879"/>
            <a:ext cx="254631" cy="15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ight Arrow 18"/>
          <p:cNvSpPr/>
          <p:nvPr/>
        </p:nvSpPr>
        <p:spPr>
          <a:xfrm>
            <a:off x="5043232" y="6121865"/>
            <a:ext cx="1212492" cy="30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20" name="Picture Placeholder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490915" y="196172"/>
            <a:ext cx="1097280" cy="1097280"/>
          </a:xfrm>
          <a:prstGeom prst="ellipse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TextBox 2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75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7898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پیشنهادی(1)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" y="2704361"/>
            <a:ext cx="2985674" cy="2359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4" y="2104165"/>
            <a:ext cx="7179045" cy="350724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85529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ight Arrow 14"/>
          <p:cNvSpPr/>
          <p:nvPr/>
        </p:nvSpPr>
        <p:spPr>
          <a:xfrm>
            <a:off x="4437816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01312" y="215332"/>
            <a:ext cx="1097280" cy="109728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3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869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پیشنهادی(2)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64" y="2287803"/>
            <a:ext cx="74199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4548857"/>
            <a:ext cx="6791325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01" y="4548857"/>
            <a:ext cx="4714875" cy="117157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5168346" y="36320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04596" y="215332"/>
            <a:ext cx="1097280" cy="1097280"/>
          </a:xfrm>
          <a:prstGeom prst="ellipse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23/43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93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پیشنهادی(3)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595026" y="264993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5223790"/>
            <a:ext cx="7005967" cy="1277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2" y="3435923"/>
            <a:ext cx="7363378" cy="14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2" y="1711432"/>
            <a:ext cx="5184816" cy="738659"/>
          </a:xfrm>
          <a:prstGeom prst="rect">
            <a:avLst/>
          </a:prstGeom>
        </p:spPr>
      </p:pic>
      <p:pic>
        <p:nvPicPr>
          <p:cNvPr id="8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24743" y="215332"/>
            <a:ext cx="1097280" cy="109728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61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پیشنهادی(4)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9" y="5444957"/>
            <a:ext cx="5934075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314" y="5747524"/>
            <a:ext cx="4320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لایه‌ی </a:t>
            </a:r>
            <a:r>
              <a:rPr lang="en-US" sz="2400" dirty="0" smtClean="0">
                <a:cs typeface="B Nazanin" panose="00000400000000000000" pitchFamily="2" charset="-78"/>
              </a:rPr>
              <a:t>Sentiment</a:t>
            </a:r>
            <a:r>
              <a:rPr lang="fa-IR" sz="2400" dirty="0" smtClean="0">
                <a:cs typeface="B Nazanin" panose="00000400000000000000" pitchFamily="2" charset="-78"/>
              </a:rPr>
              <a:t> به شرط لایه‌ </a:t>
            </a:r>
            <a:r>
              <a:rPr lang="en-US" sz="2400" dirty="0" smtClean="0">
                <a:cs typeface="B Nazanin" panose="00000400000000000000" pitchFamily="2" charset="-78"/>
              </a:rPr>
              <a:t>Hidden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8" y="1697698"/>
            <a:ext cx="6856942" cy="33498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21423" y="58063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37874" y="215332"/>
            <a:ext cx="1097280" cy="109728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25/43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ارزیابی به عنوان یک مدل مولد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124199" y="2525134"/>
            <a:ext cx="6028589" cy="469900"/>
          </a:xfrm>
        </p:spPr>
        <p:txBody>
          <a:bodyPr>
            <a:no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لغت‌نامه‌ی احساس، پایگاه داده‌ها و آماده‌سازی آن‌ها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مجسم‌سازی موضوع‌های یاد 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طبقه‌بندی احساس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بازیابی اطلاعات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8078" y="1145765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1664" y="981845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6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035" y="2008425"/>
            <a:ext cx="992587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</a:t>
            </a:r>
            <a:r>
              <a:rPr lang="fa-IR" sz="2400" dirty="0" smtClean="0">
                <a:cs typeface="B Nazanin" panose="00000400000000000000" pitchFamily="2" charset="-78"/>
              </a:rPr>
              <a:t>لغت‌نامه‌ی عمومی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پیش</a:t>
            </a:r>
            <a:r>
              <a:rPr lang="fa-IR" sz="2400" dirty="0" smtClean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ساخته </a:t>
            </a:r>
            <a:r>
              <a:rPr lang="fa-IR" sz="2400" dirty="0">
                <a:cs typeface="B Nazanin" panose="00000400000000000000" pitchFamily="2" charset="-78"/>
              </a:rPr>
              <a:t>شده با قطبیت احساس مشخص برای هر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وابستگی کلمات به دامنه‌ای خاص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4331" y="0"/>
            <a:ext cx="3696846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لغت‌نامه‌ی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2" y="4316749"/>
            <a:ext cx="5152380" cy="1995177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1177" y="17999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096" y="3400456"/>
            <a:ext cx="110788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>
                <a:cs typeface="B Nazanin" panose="00000400000000000000" pitchFamily="2" charset="-78"/>
              </a:rPr>
              <a:t>MPQA</a:t>
            </a:r>
            <a:r>
              <a:rPr lang="fa-IR" sz="2400" dirty="0">
                <a:cs typeface="B Nazanin" panose="00000400000000000000" pitchFamily="2" charset="-78"/>
              </a:rPr>
              <a:t>، 4053 کلمه با قطبیت مشخص احساس، 1511 کلمه‌ی مثبت و 2542 کلمه‌ی منفی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27/43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93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37414" y="-18126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339" y="2247900"/>
            <a:ext cx="1079776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</a:t>
            </a:r>
            <a:r>
              <a:rPr lang="fa-IR" sz="2400" dirty="0">
                <a:cs typeface="B Nazanin" panose="00000400000000000000" pitchFamily="2" charset="-78"/>
              </a:rPr>
              <a:t>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24916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اندازه‌ی لغت‌نامه 2000 کلمه، 11284 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تست.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آشپزخانه)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بازبینی.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1867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28/43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60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5045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4" y="3217529"/>
            <a:ext cx="10079833" cy="1159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264" y="4582119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" y="5163052"/>
            <a:ext cx="10302354" cy="1361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264" y="1654865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انجام پیش‌</a:t>
            </a:r>
            <a:r>
              <a:rPr lang="fa-IR" sz="2400" dirty="0" smtClean="0"/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پردازش‌های متنی</a:t>
            </a:r>
            <a:r>
              <a:rPr lang="en-US" sz="2400" dirty="0" smtClean="0">
                <a:cs typeface="B Nazanin" panose="00000400000000000000" pitchFamily="2" charset="-78"/>
              </a:rPr>
              <a:t>(Tokenization, Stemming, Lemmatization, Remove Stop Words)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4" y="2070358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لغت‌نامه.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264" y="2436197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فایل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3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300"/>
            <a:ext cx="1097280" cy="1097280"/>
          </a:xfrm>
          <a:prstGeom prst="ellipse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29/43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45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مقدمه</a:t>
            </a:r>
            <a:endParaRPr lang="en-US" sz="4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موضوع، </a:t>
            </a: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fa-IR" dirty="0" smtClean="0">
                <a:cs typeface="B Nazanin" panose="00000400000000000000" pitchFamily="2" charset="-78"/>
              </a:rPr>
              <a:t>موضوعی و </a:t>
            </a:r>
            <a:r>
              <a:rPr lang="fa-IR" dirty="0">
                <a:cs typeface="B Nazanin" panose="00000400000000000000" pitchFamily="2" charset="-78"/>
              </a:rPr>
              <a:t>آنالیز احساس</a:t>
            </a:r>
          </a:p>
          <a:p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تعریف مساله و انگیزه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موضوع و احساس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کیسه‌ی کلمات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زنجیره‌ی مارکوف مونت کارلو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الگوریتم واگرایی مقابله</a:t>
            </a:r>
          </a:p>
        </p:txBody>
      </p:sp>
      <p:pic>
        <p:nvPicPr>
          <p:cNvPr id="1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9172471" y="108929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 سرگشتگی پارامتری</a:t>
                </a:r>
                <a:r>
                  <a:rPr lang="fa-IR" sz="2400" dirty="0" smtClean="0"/>
                  <a:t>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کاهش یکنوا برای مقدار سرگشتگی.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مدلی با سرگشتگی کمتر: عملکرد بهتر در فرآیند مدل‌سازی.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blipFill rotWithShape="0">
                <a:blip r:embed="rId3"/>
                <a:stretch>
                  <a:fillRect t="-1711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30/43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08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13400" y="0"/>
            <a:ext cx="61879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5913"/>
            <a:ext cx="4187687" cy="314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23" y="1756437"/>
            <a:ext cx="4186989" cy="314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50" y="1755914"/>
            <a:ext cx="4203086" cy="3152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190" y="4929805"/>
            <a:ext cx="337930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</a:t>
            </a:r>
            <a:r>
              <a:rPr lang="fa-IR" sz="2400" dirty="0" smtClean="0">
                <a:cs typeface="B Nazanin" panose="00000400000000000000" pitchFamily="2" charset="-78"/>
              </a:rPr>
              <a:t>سرگشتگی </a:t>
            </a:r>
            <a:r>
              <a:rPr lang="fa-IR" sz="2400" dirty="0">
                <a:cs typeface="B Nazanin" panose="00000400000000000000" pitchFamily="2" charset="-78"/>
              </a:rPr>
              <a:t>برای رویکرد 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2000تایی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8391" y="4962790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</a:t>
            </a:r>
            <a:r>
              <a:rPr lang="fa-IR" sz="2400" dirty="0" smtClean="0">
                <a:cs typeface="B Nazanin" panose="00000400000000000000" pitchFamily="2" charset="-78"/>
              </a:rPr>
              <a:t>سرگشتگی </a:t>
            </a:r>
            <a:r>
              <a:rPr lang="fa-IR" sz="2400" dirty="0">
                <a:cs typeface="B Nazanin" panose="00000400000000000000" pitchFamily="2" charset="-78"/>
              </a:rPr>
              <a:t>برای رویکرد 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10000تایی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8140" y="4929804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نمودار تغییرات سرگشتگی برای رویکرد پیشنهادی</a:t>
            </a:r>
            <a:r>
              <a:rPr lang="fa-IR" sz="2400" dirty="0" smtClean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از لغت‌نامه‌ی 24916تایی در فرآیند آموزش.</a:t>
            </a:r>
          </a:p>
        </p:txBody>
      </p:sp>
      <p:pic>
        <p:nvPicPr>
          <p:cNvPr id="14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7815" y="179993"/>
            <a:ext cx="1097280" cy="1097280"/>
          </a:xfrm>
          <a:prstGeom prst="ellipse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TextBox 15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18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4" y="2496339"/>
            <a:ext cx="11669754" cy="3248478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6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2" y="3873809"/>
            <a:ext cx="5918521" cy="289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پایگاه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39" y="2027582"/>
            <a:ext cx="1123784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نزولی.</a:t>
            </a:r>
          </a:p>
          <a:p>
            <a:pPr marL="342900" indent="-342900" algn="just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موضوع‌ها) و برچسب گذاری آن‌ها و 5 موضوع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انتهای لیست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برچسب منفی به آن‌ها.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وزن 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90195"/>
            <a:ext cx="1097280" cy="1097280"/>
          </a:xfrm>
          <a:prstGeom prst="ellipse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33/43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8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2356904"/>
            <a:ext cx="5115339" cy="3836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301236"/>
            <a:ext cx="5189563" cy="3892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24" y="1474214"/>
            <a:ext cx="7859222" cy="1267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2234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1000 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7780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200تکرار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2379"/>
            <a:ext cx="1097280" cy="1097280"/>
          </a:xfrm>
          <a:prstGeom prst="ellipse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TextBox 15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41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65" y="1656525"/>
            <a:ext cx="1107381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محاسبه‌ی دقت در فرآیند طبقه‌بندی برای مدل پایه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(با مقدار دهی اولیه تصادفی و با مقداردهی اولیه توسط </a:t>
            </a:r>
            <a:r>
              <a:rPr lang="fa-IR" sz="2400" dirty="0">
                <a:cs typeface="B Nazanin" panose="00000400000000000000" pitchFamily="2" charset="-78"/>
              </a:rPr>
              <a:t>پارامترهای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یاد گرفته شده با رویکرد </a:t>
            </a:r>
            <a:r>
              <a:rPr lang="fa-IR" sz="2400" dirty="0">
                <a:cs typeface="B Nazanin" panose="00000400000000000000" pitchFamily="2" charset="-78"/>
              </a:rPr>
              <a:t>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) برای ارزیابی.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32" y="3474931"/>
            <a:ext cx="3960157" cy="969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6" y="4693014"/>
            <a:ext cx="5365748" cy="948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3" y="3474931"/>
            <a:ext cx="5822503" cy="2844518"/>
          </a:xfrm>
          <a:prstGeom prst="rect">
            <a:avLst/>
          </a:prstGeom>
        </p:spPr>
      </p:pic>
      <p:pic>
        <p:nvPicPr>
          <p:cNvPr id="8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89696"/>
            <a:ext cx="1097280" cy="1097280"/>
          </a:xfrm>
          <a:prstGeom prst="ellipse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35/43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09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28" y="1464735"/>
            <a:ext cx="5596527" cy="42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" y="1490815"/>
            <a:ext cx="5550433" cy="423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36/43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90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5" y="1502552"/>
            <a:ext cx="5852172" cy="4389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10" y="1486421"/>
            <a:ext cx="5852172" cy="438912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37/43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05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799" y="1608482"/>
            <a:ext cx="110738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احساس.</a:t>
            </a: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" y="0"/>
            <a:ext cx="2948610" cy="2948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00" y="3114701"/>
            <a:ext cx="1117931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تخصیص برچسب احساس به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fa-IR" sz="2400" dirty="0">
                <a:cs typeface="B Nazanin" panose="00000400000000000000" pitchFamily="2" charset="-78"/>
              </a:rPr>
              <a:t>20 گروه خبری با شمارش کلمات، یک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 </a:t>
            </a:r>
            <a:r>
              <a:rPr lang="fa-IR" sz="2400" dirty="0">
                <a:cs typeface="B Nazanin" panose="00000400000000000000" pitchFamily="2" charset="-78"/>
              </a:rPr>
              <a:t>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ترکیب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داده‌های </a:t>
            </a:r>
            <a:r>
              <a:rPr lang="fa-IR" sz="2400" dirty="0">
                <a:cs typeface="B Nazanin" panose="00000400000000000000" pitchFamily="2" charset="-78"/>
              </a:rPr>
              <a:t>بازبینی </a:t>
            </a:r>
            <a:r>
              <a:rPr lang="fa-IR" sz="2400" dirty="0" smtClean="0">
                <a:cs typeface="B Nazanin" panose="00000400000000000000" pitchFamily="2" charset="-78"/>
              </a:rPr>
              <a:t>فیلم </a:t>
            </a:r>
            <a:r>
              <a:rPr lang="fa-IR" sz="2400" dirty="0">
                <a:cs typeface="B Nazanin" panose="00000400000000000000" pitchFamily="2" charset="-78"/>
              </a:rPr>
              <a:t>و احساس چند دامنه، یک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 </a:t>
            </a:r>
            <a:r>
              <a:rPr lang="fa-IR" sz="2400" dirty="0">
                <a:cs typeface="B Nazanin" panose="00000400000000000000" pitchFamily="2" charset="-78"/>
              </a:rPr>
              <a:t>با 5 برچسب موضوع و 2 برچسب احساس، 10000 سند، 7500 سند برای آموزش و 2500 سند برای تست، </a:t>
            </a:r>
            <a:r>
              <a:rPr lang="en-US" sz="2400" dirty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38/43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9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34" y="1824564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smtClean="0">
                <a:cs typeface="B Nazanin" panose="00000400000000000000" pitchFamily="2" charset="-78"/>
              </a:rPr>
              <a:t>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به ازای تعداد موضوع 50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برای ارزیابی.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3763556"/>
            <a:ext cx="2208138" cy="89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4897012"/>
            <a:ext cx="2636924" cy="805536"/>
          </a:xfrm>
          <a:prstGeom prst="rect">
            <a:avLst/>
          </a:prstGeom>
        </p:spPr>
      </p:pic>
      <p:pic>
        <p:nvPicPr>
          <p:cNvPr id="10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3" y="1626261"/>
            <a:ext cx="3508443" cy="49070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39/43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87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51912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56523" y="1822463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با توانایی تعامل با حجم عظیم داده‌ها.</a:t>
            </a:r>
          </a:p>
        </p:txBody>
      </p:sp>
      <p:pic>
        <p:nvPicPr>
          <p:cNvPr id="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5100" y="237188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865"/>
            <a:ext cx="4048663" cy="2560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56523" y="2672518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و سودمند با پردازش این داده‌ها.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6523" y="3522573"/>
            <a:ext cx="99258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متنی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در حوزه‌ی مباحث مربوط به کاوش </a:t>
            </a:r>
            <a:r>
              <a:rPr lang="fa-IR" sz="2400" dirty="0" smtClean="0">
                <a:cs typeface="B Nazanin" panose="00000400000000000000" pitchFamily="2" charset="-78"/>
              </a:rPr>
              <a:t>متن.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22" y="4353570"/>
            <a:ext cx="2976679" cy="2599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526682"/>
            <a:ext cx="5295900" cy="36385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44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4" y="1502560"/>
            <a:ext cx="5852172" cy="4389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" y="1502326"/>
            <a:ext cx="5852172" cy="4389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55063" y="5891455"/>
            <a:ext cx="24456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1741" y="5891455"/>
            <a:ext cx="21679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en-US" sz="2400" dirty="0" smtClean="0">
                <a:cs typeface="B Nazanin" panose="00000400000000000000" pitchFamily="2" charset="-78"/>
              </a:rPr>
              <a:t>20NG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40/43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93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44" y="2683988"/>
            <a:ext cx="8457248" cy="4698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0607" y="0"/>
            <a:ext cx="234070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08485"/>
            <a:ext cx="1135435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ساختارهایی با توانایی اتوماتیک </a:t>
            </a:r>
            <a:r>
              <a:rPr lang="fa-IR" sz="2400" dirty="0">
                <a:cs typeface="B Nazanin" panose="00000400000000000000" pitchFamily="2" charset="-78"/>
              </a:rPr>
              <a:t>پردازش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استخراج اطلاعات مفهومی از داده‌ها.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با توانایی خودکار استخراج اطلاعات اطلاعات مفهومی.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رویکردهای موجود در بخش‌های مختلف و کسب نتایج بهتر. </a:t>
            </a:r>
          </a:p>
        </p:txBody>
      </p:sp>
      <p:pic>
        <p:nvPicPr>
          <p:cNvPr id="5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71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2767829"/>
            <a:ext cx="5843101" cy="409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4665" y="0"/>
            <a:ext cx="273664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کارهای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9216"/>
            <a:ext cx="113543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مدل‌های نیمه نظارتی، نظارت شده‌ی ظعیف و بدون نظارت.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ماشین بلتزمن محدود شرطی، اضافه کردن لایه و ایجاد وابستگی بین لایه‌ها.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عمیق و استخراج ویژگی‌هایی با تمایز بیشتر.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بازگشتی و استخراج ویژگی از داده‌های دارای توالی.</a:t>
            </a:r>
          </a:p>
        </p:txBody>
      </p:sp>
      <p:pic>
        <p:nvPicPr>
          <p:cNvPr id="7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37698" y="219749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32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0612"/>
            <a:ext cx="10515600" cy="1829249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IranNastaliq" panose="02000503000000020003" pitchFamily="2" charset="0"/>
                <a:cs typeface="IranNastaliq" panose="02000503000000020003" pitchFamily="2" charset="0"/>
              </a:rPr>
              <a:t>با سپاس از توجه شما</a:t>
            </a:r>
            <a:endParaRPr lang="en-US" sz="54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  <p:pic>
        <p:nvPicPr>
          <p:cNvPr id="7" name="Picture 2" descr="http://www.sagasoftware.ro/wp-content/uploads/2012/01/questio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250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0505" y="220450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00505" y="1778775"/>
            <a:ext cx="102654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</a:t>
            </a:r>
            <a:r>
              <a:rPr lang="fa-IR" sz="2400" dirty="0" smtClean="0">
                <a:cs typeface="B Nazanin" panose="00000400000000000000" pitchFamily="2" charset="-78"/>
              </a:rPr>
              <a:t>کاوی برای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dirty="0">
                <a:cs typeface="B Nazanin" panose="00000400000000000000" pitchFamily="2" charset="-78"/>
              </a:rPr>
              <a:t>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</a:t>
            </a:r>
            <a:r>
              <a:rPr lang="fa-IR" sz="2400" dirty="0" smtClean="0">
                <a:cs typeface="B Nazanin" panose="00000400000000000000" pitchFamily="2" charset="-78"/>
              </a:rPr>
              <a:t>رویکردهایی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احتمالاتی بر </a:t>
            </a:r>
            <a:r>
              <a:rPr lang="fa-IR" sz="2400" dirty="0" smtClean="0">
                <a:cs typeface="B Nazanin" panose="00000400000000000000" pitchFamily="2" charset="-78"/>
              </a:rPr>
              <a:t>پایه‌ی مدل‌ها </a:t>
            </a:r>
            <a:r>
              <a:rPr lang="fa-IR" sz="2400" dirty="0">
                <a:cs typeface="B Nazanin" panose="00000400000000000000" pitchFamily="2" charset="-78"/>
              </a:rPr>
              <a:t>و شبکه‌های </a:t>
            </a:r>
            <a:r>
              <a:rPr lang="fa-IR" sz="2400" dirty="0" smtClean="0">
                <a:cs typeface="B Nazanin" panose="00000400000000000000" pitchFamily="2" charset="-78"/>
              </a:rPr>
              <a:t>بیزی.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پایه‌ی شبکه‌های عصبی برای </a:t>
            </a:r>
            <a:r>
              <a:rPr lang="fa-IR" sz="2400" dirty="0" smtClean="0">
                <a:cs typeface="B Nazanin" panose="00000400000000000000" pitchFamily="2" charset="-78"/>
              </a:rPr>
              <a:t>مدل‌سازی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مشترک موضوع و </a:t>
            </a:r>
            <a:r>
              <a:rPr lang="fa-IR" sz="2400" dirty="0" smtClean="0">
                <a:cs typeface="B Nazanin" panose="00000400000000000000" pitchFamily="2" charset="-78"/>
              </a:rPr>
              <a:t>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رویکردی </a:t>
            </a:r>
            <a:r>
              <a:rPr lang="fa-IR" sz="2400" dirty="0">
                <a:cs typeface="B Nazanin" panose="00000400000000000000" pitchFamily="2" charset="-78"/>
              </a:rPr>
              <a:t>جدید برای مدل‌سازی مشترک موضوع و احساس در داده‌ای متنی بر پایه‌ی شبکه‌های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87405" y="220450"/>
            <a:ext cx="1097280" cy="1097280"/>
          </a:xfrm>
          <a:prstGeom prst="ellipse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5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80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54149" y="526983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موضوع، مدل موضوعی و آنالیز 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9531" y="1293817"/>
            <a:ext cx="9460218" cy="2262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 یک سند یا مجموعه اسناد.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و در یک دسته.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آنالیز </a:t>
            </a:r>
            <a:r>
              <a:rPr lang="fa-IR" sz="2400" dirty="0" smtClean="0">
                <a:cs typeface="B Nazanin" panose="00000400000000000000" pitchFamily="2" charset="-78"/>
              </a:rPr>
              <a:t>احساس یا </a:t>
            </a:r>
            <a:r>
              <a:rPr lang="fa-IR" sz="2400" dirty="0">
                <a:cs typeface="B Nazanin" panose="00000400000000000000" pitchFamily="2" charset="-78"/>
              </a:rPr>
              <a:t>کاوش عقاید: در حوزه‌ی پردازش زبان طبیعی، آنالیز متن زبان‌شناسی محاسباتی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شناسایی، استخراج، تعیین </a:t>
            </a:r>
            <a:r>
              <a:rPr lang="fa-IR" sz="2400" dirty="0" smtClean="0">
                <a:cs typeface="B Nazanin" panose="00000400000000000000" pitchFamily="2" charset="-78"/>
              </a:rPr>
              <a:t>کمیت </a:t>
            </a:r>
            <a:r>
              <a:rPr lang="fa-IR" sz="2400" dirty="0">
                <a:cs typeface="B Nazanin" panose="00000400000000000000" pitchFamily="2" charset="-78"/>
              </a:rPr>
              <a:t>و طبقه‌بندی احساس و اطلاعات مفهومی(نگرش‌ها و نظرات</a:t>
            </a:r>
            <a:r>
              <a:rPr lang="fa-IR" sz="2400" dirty="0" smtClean="0">
                <a:cs typeface="B Nazanin" panose="00000400000000000000" pitchFamily="2" charset="-78"/>
              </a:rPr>
              <a:t>).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70244" y="278094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3603228"/>
            <a:ext cx="6257606" cy="325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56" y="3603228"/>
            <a:ext cx="4305587" cy="3275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6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7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09531" y="1995482"/>
            <a:ext cx="9460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7069" y="52414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9903" y="23756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2602921"/>
            <a:ext cx="6393698" cy="362309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01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8970" y="537398"/>
            <a:ext cx="5787886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کیسه‌ی‌کلمات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159" y="1989864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</a:t>
            </a:r>
            <a:r>
              <a:rPr lang="fa-IR" sz="2400" dirty="0">
                <a:cs typeface="B Nazanin" panose="00000400000000000000" pitchFamily="2" charset="-78"/>
              </a:rPr>
              <a:t>پردازش زبان </a:t>
            </a:r>
            <a:r>
              <a:rPr lang="fa-IR" sz="2400" dirty="0" smtClean="0">
                <a:cs typeface="B Nazanin" panose="00000400000000000000" pitchFamily="2" charset="-78"/>
              </a:rPr>
              <a:t>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97138" y="239042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00" y="3839408"/>
            <a:ext cx="4582557" cy="165622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TextBox 9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8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5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" y="3571910"/>
            <a:ext cx="5012636" cy="294860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1088" y="156854"/>
            <a:ext cx="6063991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017" y="2110154"/>
            <a:ext cx="962413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احتمالاتی.</a:t>
            </a: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16456" y="270995"/>
            <a:ext cx="1097280" cy="1097280"/>
          </a:xfrm>
          <a:prstGeom prst="ellipse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7739" y="3193774"/>
            <a:ext cx="979641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الگوریتم </a:t>
            </a:r>
            <a:r>
              <a:rPr lang="fa-IR" sz="2400" dirty="0">
                <a:cs typeface="B Nazanin" panose="00000400000000000000" pitchFamily="2" charset="-78"/>
              </a:rPr>
              <a:t>واگرایی مقابله </a:t>
            </a:r>
            <a:r>
              <a:rPr lang="en-US" sz="2400" dirty="0">
                <a:cs typeface="B Nazanin" panose="00000400000000000000" pitchFamily="2" charset="-78"/>
              </a:rPr>
              <a:t>(Contrastive Divergence)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پیشنهاد توسط </a:t>
            </a:r>
            <a:r>
              <a:rPr lang="fa-IR" sz="2400" dirty="0">
                <a:cs typeface="B Nazanin" panose="00000400000000000000" pitchFamily="2" charset="-78"/>
              </a:rPr>
              <a:t>آقای هینتون سال 2002.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CD</a:t>
            </a:r>
            <a:r>
              <a:rPr lang="fa-IR" sz="2400" dirty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9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61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9CADCB-0627-4DFE-9427-05715827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1826</Words>
  <Application>Microsoft Office PowerPoint</Application>
  <PresentationFormat>Widescreen</PresentationFormat>
  <Paragraphs>472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宋体</vt:lpstr>
      <vt:lpstr>Arial</vt:lpstr>
      <vt:lpstr>B Nazanin</vt:lpstr>
      <vt:lpstr>B Zar</vt:lpstr>
      <vt:lpstr>Calibri</vt:lpstr>
      <vt:lpstr>Calibri Light</vt:lpstr>
      <vt:lpstr>Cambria Math</vt:lpstr>
      <vt:lpstr>Franklin Gothic Medium Cond</vt:lpstr>
      <vt:lpstr>IranNastaliq</vt:lpstr>
      <vt:lpstr>Times New Roman</vt:lpstr>
      <vt:lpstr>XB Zar</vt:lpstr>
      <vt:lpstr>Zar</vt:lpstr>
      <vt:lpstr>Office Theme</vt:lpstr>
      <vt:lpstr>مدل‌سازی مشترک موضوع و احساس در داده‌های متنی با استفاده از شبکه‌های عصبی</vt:lpstr>
      <vt:lpstr>PowerPoint Presentation</vt:lpstr>
      <vt:lpstr>مقدمه</vt:lpstr>
      <vt:lpstr>مقدمه: تعریف مساله و انگیزه</vt:lpstr>
      <vt:lpstr>مقدمه: تعریف مساله و انگیزه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سپاس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2016-05-09T11:34:09Z</dcterms:created>
  <dcterms:modified xsi:type="dcterms:W3CDTF">2017-06-15T14:27:06Z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TC040144429991</vt:lpwstr>
  </property>
</Properties>
</file>