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8"/>
  </p:notesMasterIdLst>
  <p:sldIdLst>
    <p:sldId id="256" r:id="rId2"/>
    <p:sldId id="325" r:id="rId3"/>
    <p:sldId id="326" r:id="rId4"/>
    <p:sldId id="286" r:id="rId5"/>
    <p:sldId id="368" r:id="rId6"/>
    <p:sldId id="341" r:id="rId7"/>
    <p:sldId id="369" r:id="rId8"/>
    <p:sldId id="343" r:id="rId9"/>
    <p:sldId id="329" r:id="rId10"/>
    <p:sldId id="344" r:id="rId11"/>
    <p:sldId id="345" r:id="rId12"/>
    <p:sldId id="346" r:id="rId13"/>
    <p:sldId id="275" r:id="rId14"/>
    <p:sldId id="347" r:id="rId15"/>
    <p:sldId id="348" r:id="rId16"/>
    <p:sldId id="349" r:id="rId17"/>
    <p:sldId id="350" r:id="rId18"/>
    <p:sldId id="351" r:id="rId19"/>
    <p:sldId id="352" r:id="rId20"/>
    <p:sldId id="291" r:id="rId21"/>
    <p:sldId id="293" r:id="rId22"/>
    <p:sldId id="353" r:id="rId23"/>
    <p:sldId id="354" r:id="rId24"/>
    <p:sldId id="355" r:id="rId25"/>
    <p:sldId id="379" r:id="rId26"/>
    <p:sldId id="356" r:id="rId27"/>
    <p:sldId id="357" r:id="rId28"/>
    <p:sldId id="358" r:id="rId29"/>
    <p:sldId id="359" r:id="rId30"/>
    <p:sldId id="360" r:id="rId31"/>
    <p:sldId id="370" r:id="rId32"/>
    <p:sldId id="361" r:id="rId33"/>
    <p:sldId id="362" r:id="rId34"/>
    <p:sldId id="371" r:id="rId35"/>
    <p:sldId id="372" r:id="rId36"/>
    <p:sldId id="363" r:id="rId37"/>
    <p:sldId id="373" r:id="rId38"/>
    <p:sldId id="374" r:id="rId39"/>
    <p:sldId id="364" r:id="rId40"/>
    <p:sldId id="375" r:id="rId41"/>
    <p:sldId id="376" r:id="rId42"/>
    <p:sldId id="365" r:id="rId43"/>
    <p:sldId id="377" r:id="rId44"/>
    <p:sldId id="378" r:id="rId45"/>
    <p:sldId id="366" r:id="rId46"/>
    <p:sldId id="36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zanin" initials="n" lastIdx="1" clrIdx="0">
    <p:extLst>
      <p:ext uri="{19B8F6BF-5375-455C-9EA6-DF929625EA0E}">
        <p15:presenceInfo xmlns:p15="http://schemas.microsoft.com/office/powerpoint/2012/main" userId="nazan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FAEFB-2EC0-42B4-B2E8-39E6BFEF0D7E}" type="datetimeFigureOut">
              <a:rPr lang="en-US" smtClean="0"/>
              <a:t>6/12/2017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D764-1698-40F0-A668-EED43BC19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8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FD764-1698-40F0-A668-EED43BC19A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79384-0B38-409C-BD4B-52239BB173E4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1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CDA2-2326-43DE-AE11-EA98B28EE8CE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12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CF8-D795-4FDB-B0D1-947D31C186F7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eneral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018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1pPr>
            <a:lvl2pPr marL="685800" indent="-228600" algn="r" rtl="1">
              <a:lnSpc>
                <a:spcPct val="150000"/>
              </a:lnSpc>
              <a:buFont typeface="Wingdings" panose="05000000000000000000" pitchFamily="2" charset="2"/>
              <a:buChar char="§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2pPr>
            <a:lvl3pPr marL="1143000" indent="-228600" algn="r" rtl="1">
              <a:lnSpc>
                <a:spcPct val="150000"/>
              </a:lnSpc>
              <a:buFont typeface="Wingdings" panose="05000000000000000000" pitchFamily="2" charset="2"/>
              <a:buChar char="v"/>
              <a:defRPr>
                <a:latin typeface="XB Zar" panose="02000506090000020003" pitchFamily="2" charset="-78"/>
                <a:cs typeface="XB Zar" panose="02000506090000020003" pitchFamily="2" charset="-78"/>
              </a:defRPr>
            </a:lvl3pPr>
            <a:lvl4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4pPr>
            <a:lvl5pPr algn="r" rtl="1">
              <a:lnSpc>
                <a:spcPct val="150000"/>
              </a:lnSpc>
              <a:defRPr>
                <a:latin typeface="XB Zar" panose="02000506090000020003" pitchFamily="2" charset="-78"/>
                <a:cs typeface="XB Zar" panose="02000506090000020003" pitchFamily="2" charset="-78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910E-7A2D-4EFB-9EB4-6E0C3198275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pPr/>
              <a:t>‹#›</a:t>
            </a:fld>
            <a:r>
              <a:rPr lang="fa-IR" dirty="0" smtClean="0"/>
              <a:t> </a:t>
            </a:r>
            <a:r>
              <a:rPr lang="en-US" dirty="0" smtClean="0"/>
              <a:t>/ 49</a:t>
            </a:r>
          </a:p>
        </p:txBody>
      </p:sp>
    </p:spTree>
    <p:extLst>
      <p:ext uri="{BB962C8B-B14F-4D97-AF65-F5344CB8AC3E}">
        <p14:creationId xmlns:p14="http://schemas.microsoft.com/office/powerpoint/2010/main" val="3997062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5B42F-B20A-4C4F-95EE-8B323ECD7037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93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F8473-DD47-49BD-AF3C-99F429BF4621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5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algn="r" rtl="1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B5F3-18F3-4188-925D-24DDC07899E7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1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031D-2357-4558-AB14-B858845377EE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7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4B1C6-CA6B-4EF7-B8C6-92E736D6FB6C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4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423D-8221-4947-BD46-57F4FD94558B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5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F5A2-8E7C-4F69-8048-A1BD6D9C97FE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9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BEE26-B567-4C11-B05F-9DA47913194B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0C19-D4FB-4687-9346-DA33A5DE63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82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15886"/>
            <a:ext cx="12192000" cy="1413252"/>
          </a:xfrm>
        </p:spPr>
        <p:txBody>
          <a:bodyPr>
            <a:normAutofit/>
          </a:bodyPr>
          <a:lstStyle/>
          <a:p>
            <a:pPr rtl="0"/>
            <a:r>
              <a:rPr lang="fa-IR" sz="3600" b="1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3600" dirty="0">
              <a:latin typeface="XB Zar" panose="02000506090000020003" pitchFamily="2" charset="-78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r>
              <a:rPr lang="fa-IR" dirty="0">
                <a:cs typeface="B Nazanin" panose="00000400000000000000" pitchFamily="2" charset="-78"/>
              </a:rPr>
              <a:t>استاد راهنما: دکتر </a:t>
            </a:r>
            <a:r>
              <a:rPr lang="fa-IR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22" y="116115"/>
            <a:ext cx="1614956" cy="161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1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7644" y="573704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9829" y="1407902"/>
            <a:ext cx="3614057" cy="24314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 smtClean="0">
                <a:cs typeface="B Nazanin" panose="00000400000000000000" pitchFamily="2" charset="-78"/>
              </a:rPr>
              <a:t>از نظر نوع داده‌ی ورودی</a:t>
            </a:r>
          </a:p>
          <a:p>
            <a:pPr algn="r" rtl="1">
              <a:lnSpc>
                <a:spcPct val="200000"/>
              </a:lnSpc>
            </a:pPr>
            <a:r>
              <a:rPr lang="fa-IR" sz="2600" b="1" dirty="0">
                <a:cs typeface="B Nazanin" panose="00000400000000000000" pitchFamily="2" charset="-78"/>
              </a:rPr>
              <a:t> </a:t>
            </a:r>
            <a:r>
              <a:rPr lang="fa-IR" sz="2600" b="1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یک حالته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b="1" dirty="0" smtClean="0">
                <a:cs typeface="B Nazanin" panose="00000400000000000000" pitchFamily="2" charset="-78"/>
              </a:rPr>
              <a:t>-</a:t>
            </a:r>
            <a:r>
              <a:rPr lang="fa-IR" sz="2400" dirty="0" smtClean="0">
                <a:cs typeface="B Nazanin" panose="00000400000000000000" pitchFamily="2" charset="-78"/>
              </a:rPr>
              <a:t> چند حالته </a:t>
            </a:r>
          </a:p>
        </p:txBody>
      </p:sp>
      <p:sp>
        <p:nvSpPr>
          <p:cNvPr id="4" name="Rectangle 3"/>
          <p:cNvSpPr/>
          <p:nvPr/>
        </p:nvSpPr>
        <p:spPr>
          <a:xfrm>
            <a:off x="4746171" y="1392264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ساختاری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مدل‌های گرافی و بیزی </a:t>
            </a:r>
          </a:p>
          <a:p>
            <a:pPr algn="r" rtl="1">
              <a:lnSpc>
                <a:spcPct val="200000"/>
              </a:lnSpc>
            </a:pPr>
            <a:r>
              <a:rPr lang="fa-IR" sz="2400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 مدل‌های شبکه عصبی   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600" b="1" dirty="0">
                <a:cs typeface="B Nazanin" panose="00000400000000000000" pitchFamily="2" charset="-78"/>
              </a:rPr>
              <a:t>از نظر نحوه‌ی عملکرد</a:t>
            </a:r>
          </a:p>
          <a:p>
            <a:pPr algn="r" rtl="1">
              <a:lnSpc>
                <a:spcPct val="200000"/>
              </a:lnSpc>
            </a:pPr>
            <a:r>
              <a:rPr lang="fa-IR" sz="2200" b="1" dirty="0">
                <a:cs typeface="B Nazanin" panose="00000400000000000000" pitchFamily="2" charset="-78"/>
              </a:rPr>
              <a:t>   </a:t>
            </a:r>
            <a:r>
              <a:rPr lang="fa-IR" sz="2400" b="1" dirty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- </a:t>
            </a:r>
            <a:r>
              <a:rPr lang="fa-IR" sz="24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20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 </a:t>
            </a:r>
            <a:r>
              <a:rPr lang="fa-IR" sz="2400" b="1" dirty="0" smtClean="0">
                <a:cs typeface="B Nazanin" panose="00000400000000000000" pitchFamily="2" charset="-78"/>
              </a:rPr>
              <a:t>- </a:t>
            </a:r>
            <a:r>
              <a:rPr lang="fa-IR" sz="24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20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2" name="TextBox 31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35" name="Straight Connector 34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37" name="Arc 3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57" name="Arc 56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71" name="Arc 70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6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8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101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9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58837" y="515646"/>
            <a:ext cx="53303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879" y="4073776"/>
            <a:ext cx="5615194" cy="2675355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5742" y="1827456"/>
            <a:ext cx="621285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 بایه‌ی انرژی برای داده‌های باینری.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308" y="3340976"/>
                <a:ext cx="5438613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11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349031" y="515646"/>
            <a:ext cx="5549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87" y="3421788"/>
            <a:ext cx="2127811" cy="3025673"/>
          </a:xfrm>
          <a:prstGeom prst="rect">
            <a:avLst/>
          </a:prstGeom>
        </p:spPr>
      </p:pic>
      <p:sp>
        <p:nvSpPr>
          <p:cNvPr id="77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85742" y="1827456"/>
            <a:ext cx="62128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تخمین زننده‌ی توزیع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بدون نظارت برای تخمین توزیع در ابعاد بالا.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شبکه‌های بیزین کاملا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مشاهده‌بذیر برای تخمین توزیع. 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1" name="TextBox 80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3" name="Straight Connector 82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4" name="Arc 83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Arc 84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10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4" name="Arc 11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8" name="Arc 12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14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15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16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938" y="4468655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572" y="5085223"/>
                <a:ext cx="2673937" cy="7789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24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3423571" y="515646"/>
            <a:ext cx="54008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err="1" smtClean="0">
                <a:cs typeface="B Nazanin" panose="00000400000000000000" pitchFamily="2" charset="-78"/>
              </a:rPr>
              <a:t>tf-idf</a:t>
            </a:r>
            <a:endParaRPr lang="fa-IR" sz="4400" dirty="0">
              <a:cs typeface="B Nazanin" panose="00000400000000000000" pitchFamily="2" charset="-78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10118" y="2262604"/>
                <a:ext cx="6694691" cy="198926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روش بایه در بحث بازیابی اطلاعات.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یک مجموعه سند به یک ماتریس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B Nazanin" panose="00000400000000000000" pitchFamily="2" charset="-78"/>
                      </a:rPr>
                      <m:t> </m:t>
                    </m:r>
                  </m:oMath>
                </a14:m>
                <a:r>
                  <a:rPr lang="fa-IR" sz="2400" dirty="0" smtClean="0">
                    <a:cs typeface="B Nazanin" panose="00000400000000000000" pitchFamily="2" charset="-78"/>
                  </a:rPr>
                  <a:t> تبدیل می‌شود.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هر سند یک بردار از اعداد حقیقی شامل نسبت تکرار کلمات.</a:t>
                </a:r>
                <a:endParaRPr lang="fa-IR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18" y="2262604"/>
                <a:ext cx="6694691" cy="1989263"/>
              </a:xfrm>
              <a:prstGeom prst="rect">
                <a:avLst/>
              </a:prstGeom>
              <a:blipFill rotWithShape="0">
                <a:blip r:embed="rId2"/>
                <a:stretch>
                  <a:fillRect t="-3988" r="-1366" b="-368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Freeform 66"/>
          <p:cNvSpPr>
            <a:spLocks noEditPoints="1"/>
          </p:cNvSpPr>
          <p:nvPr/>
        </p:nvSpPr>
        <p:spPr bwMode="auto">
          <a:xfrm>
            <a:off x="1103540" y="1465511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226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2209811" y="3491651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54344" y="515646"/>
            <a:ext cx="513929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360" y="4214274"/>
            <a:ext cx="4941783" cy="220096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587718" y="1827456"/>
            <a:ext cx="641087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گرافی–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مهمترین و معروفترین رویکرد در بخش مدل‌های گرافی.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1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69535" y="469882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727052" y="515646"/>
            <a:ext cx="47938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03" y="4427076"/>
            <a:ext cx="2722444" cy="2151801"/>
          </a:xfrm>
          <a:prstGeom prst="rect">
            <a:avLst/>
          </a:prstGeom>
        </p:spPr>
      </p:pic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4900232" y="2929627"/>
            <a:ext cx="652336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موضوع 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انرژی بیس و 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اولین رویکرد با شبکه 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9" y="2134181"/>
                <a:ext cx="5677101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4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55927" y="564025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906604" y="515646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err="1" smtClean="0">
                <a:cs typeface="B Nazanin" panose="00000400000000000000" pitchFamily="2" charset="-78"/>
              </a:rPr>
              <a:t>DocNADE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88" y="3215744"/>
            <a:ext cx="4670645" cy="338219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4900232" y="1895957"/>
            <a:ext cx="6523368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شبکه عصبی </a:t>
            </a:r>
            <a:r>
              <a:rPr lang="fa-IR" sz="2400" dirty="0">
                <a:cs typeface="B Nazanin" panose="00000400000000000000" pitchFamily="2" charset="-78"/>
              </a:rPr>
              <a:t>–</a:t>
            </a:r>
            <a:r>
              <a:rPr lang="fa-IR" sz="2400" dirty="0" smtClean="0">
                <a:cs typeface="B Nazanin" panose="00000400000000000000" pitchFamily="2" charset="-78"/>
              </a:rPr>
              <a:t> 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</a:t>
            </a:r>
            <a:r>
              <a:rPr lang="fa-IR" sz="2400" dirty="0" smtClean="0">
                <a:cs typeface="B Nazanin" panose="00000400000000000000" pitchFamily="2" charset="-78"/>
              </a:rPr>
              <a:t>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احتمالاتی مولد برای </a:t>
            </a:r>
            <a:r>
              <a:rPr lang="fa-IR" sz="2400" dirty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</a:t>
            </a:r>
            <a:r>
              <a:rPr lang="fa-IR" sz="2400" dirty="0">
                <a:cs typeface="B Nazanin" panose="00000400000000000000" pitchFamily="2" charset="-78"/>
              </a:rPr>
              <a:t>داده‌های متنی.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یک ساختار درختی در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لایه‌ی نهایی</a:t>
            </a:r>
            <a:endParaRPr lang="fa-IR" sz="2400" dirty="0">
              <a:cs typeface="B Nazanin" panose="00000400000000000000" pitchFamily="2" charset="-78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0" name="TextBox 79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2" name="Straight Connector 81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3" name="Arc 82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3" name="Arc 112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27" name="Arc 126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134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144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8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092380" y="542487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290524" y="515646"/>
            <a:ext cx="56669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836" y="3384993"/>
            <a:ext cx="3372052" cy="3119148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900232" y="1895957"/>
            <a:ext cx="6523368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گرافی–  </a:t>
            </a:r>
            <a:r>
              <a:rPr lang="fa-IR" sz="2400" dirty="0" smtClean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</a:t>
            </a:r>
            <a:r>
              <a:rPr lang="fa-IR" sz="2400" dirty="0" smtClean="0">
                <a:cs typeface="B Nazanin" panose="00000400000000000000" pitchFamily="2" charset="-78"/>
              </a:rPr>
              <a:t>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اولین مدل </a:t>
            </a:r>
            <a:r>
              <a:rPr lang="fa-IR" sz="2400" dirty="0">
                <a:cs typeface="B Nazanin" panose="00000400000000000000" pitchFamily="2" charset="-78"/>
              </a:rPr>
              <a:t>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0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66"/>
          <p:cNvSpPr>
            <a:spLocks noEditPoints="1"/>
          </p:cNvSpPr>
          <p:nvPr/>
        </p:nvSpPr>
        <p:spPr bwMode="auto">
          <a:xfrm>
            <a:off x="1665938" y="5640259"/>
            <a:ext cx="317394" cy="494669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650720" y="515646"/>
            <a:ext cx="494654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en-US" sz="4400" dirty="0" smtClean="0">
                <a:cs typeface="B Nazanin" panose="00000400000000000000" pitchFamily="2" charset="-78"/>
              </a:rPr>
              <a:t>JST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311" y="3606875"/>
            <a:ext cx="3799089" cy="2934167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77" name="Straight Connector 76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78" name="TextBox 77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1" name="Straight Connector 80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2" name="Arc 81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3" name="Arc 82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4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5" name="Oval 84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87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12" name="Arc 111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114" name="Arc 113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Oval 1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1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4" name="Oval 1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4" name="Oval 1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174" name="TextBox 173"/>
          <p:cNvSpPr txBox="1"/>
          <p:nvPr/>
        </p:nvSpPr>
        <p:spPr>
          <a:xfrm>
            <a:off x="4900232" y="1895957"/>
            <a:ext cx="6523368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گرافی–  </a:t>
            </a:r>
            <a:r>
              <a:rPr lang="fa-IR" sz="2400" dirty="0" smtClean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</a:t>
            </a:r>
            <a:r>
              <a:rPr lang="fa-IR" sz="2400" dirty="0" smtClean="0">
                <a:cs typeface="B Nazanin" panose="00000400000000000000" pitchFamily="2" charset="-78"/>
              </a:rPr>
              <a:t>– یک حالته.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</a:t>
            </a:r>
            <a:r>
              <a:rPr lang="fa-IR" sz="2400" dirty="0" smtClean="0">
                <a:cs typeface="B Nazanin" panose="00000400000000000000" pitchFamily="2" charset="-78"/>
              </a:rPr>
              <a:t> مدل مولد گرافی برای </a:t>
            </a:r>
            <a:r>
              <a:rPr lang="fa-IR" sz="2400" dirty="0">
                <a:cs typeface="B Nazanin" panose="00000400000000000000" pitchFamily="2" charset="-78"/>
              </a:rPr>
              <a:t>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و احساس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نظارت شده‌ی ضعیف.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2379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/>
          <p:cNvSpPr/>
          <p:nvPr/>
        </p:nvSpPr>
        <p:spPr>
          <a:xfrm>
            <a:off x="4123285" y="515646"/>
            <a:ext cx="40014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40" y="1722102"/>
            <a:ext cx="7228290" cy="46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فهرست مطالب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3860"/>
            <a:ext cx="10515600" cy="3131857"/>
          </a:xfrm>
        </p:spPr>
        <p:txBody>
          <a:bodyPr>
            <a:no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مقدمه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مرور کارهای پیشین</a:t>
            </a:r>
            <a:endParaRPr lang="fa-IR" sz="2400" dirty="0">
              <a:cs typeface="B Nazanin" panose="00000400000000000000" pitchFamily="2" charset="-78"/>
            </a:endParaRPr>
          </a:p>
          <a:p>
            <a:r>
              <a:rPr lang="fa-IR" sz="2400" dirty="0" smtClean="0">
                <a:cs typeface="B Nazanin" panose="00000400000000000000" pitchFamily="2" charset="-78"/>
              </a:rPr>
              <a:t>روش پیشنهادی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پیاده‌سازی، آزمایش‌ها و ارزیابی نتایج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نتیجه‌گیری</a:t>
            </a:r>
          </a:p>
          <a:p>
            <a:r>
              <a:rPr lang="fa-IR" sz="2400" dirty="0" smtClean="0">
                <a:cs typeface="B Nazanin" panose="00000400000000000000" pitchFamily="2" charset="-78"/>
              </a:rPr>
              <a:t>پیشنهادهای آبنده</a:t>
            </a:r>
          </a:p>
          <a:p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8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86" y="1770743"/>
            <a:ext cx="99858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روش مولد احتمالاتی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 پایه‌ی شبکه‌ی عصبی (</a:t>
            </a:r>
            <a:r>
              <a:rPr lang="en-US" sz="2400" dirty="0" smtClean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)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یافته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مدل نظارت شده</a:t>
            </a:r>
          </a:p>
          <a:p>
            <a:pPr marL="285750" indent="-28575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موضوع و احساس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441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4" y="3652502"/>
            <a:ext cx="6520606" cy="31067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8521" y="1631446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1" y="1631446"/>
                <a:ext cx="5438613" cy="5434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50" y="2465055"/>
            <a:ext cx="2941570" cy="8213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571" y="2465055"/>
            <a:ext cx="2245624" cy="76091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746" y="2374008"/>
            <a:ext cx="3252375" cy="8519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4960259"/>
            <a:ext cx="5100659" cy="119227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" y="3607310"/>
            <a:ext cx="5100659" cy="121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6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55" y="3123366"/>
            <a:ext cx="5393645" cy="35840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829" y="3255888"/>
            <a:ext cx="6043923" cy="34774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1" y="1926212"/>
            <a:ext cx="6185659" cy="871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623" y="1926212"/>
            <a:ext cx="5159903" cy="8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350" y="1795520"/>
            <a:ext cx="7179045" cy="35072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69" y="1782272"/>
            <a:ext cx="3727795" cy="294642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055164" y="2997066"/>
            <a:ext cx="1623201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99" y="5521331"/>
            <a:ext cx="74199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8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2" y="2017688"/>
            <a:ext cx="6791325" cy="1095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57" y="1979587"/>
            <a:ext cx="4714875" cy="1171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9" y="3820973"/>
            <a:ext cx="11422697" cy="122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47542" y="70433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66" y="1596200"/>
            <a:ext cx="7418135" cy="31480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9" y="4866703"/>
            <a:ext cx="8110659" cy="158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4513" y="689819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2757713"/>
            <a:ext cx="34108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پیش‌پردازش‌های متنی 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پایگاه داده‌ها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لغت‌نامه 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آماده‌سازی پایگاه داده ها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جزئیات آموزش مدل پیشنهادی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228" y="2757712"/>
            <a:ext cx="550710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2200" dirty="0" smtClean="0">
                <a:cs typeface="B Nazanin" panose="00000400000000000000" pitchFamily="2" charset="-78"/>
              </a:rPr>
              <a:t>مدل‌سازی </a:t>
            </a:r>
            <a:r>
              <a:rPr lang="fa-IR" sz="2200" dirty="0">
                <a:cs typeface="B Nazanin" panose="00000400000000000000" pitchFamily="2" charset="-78"/>
              </a:rPr>
              <a:t>اسناد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مجسم‌سازی </a:t>
            </a:r>
            <a:r>
              <a:rPr lang="fa-IR" sz="2200" dirty="0">
                <a:cs typeface="B Nazanin" panose="00000400000000000000" pitchFamily="2" charset="-78"/>
              </a:rPr>
              <a:t>موضوع‌های یاد گرفته شده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طبقه‌بندی </a:t>
            </a:r>
            <a:r>
              <a:rPr lang="fa-IR" sz="2200" dirty="0">
                <a:cs typeface="B Nazanin" panose="00000400000000000000" pitchFamily="2" charset="-78"/>
              </a:rPr>
              <a:t>احساس</a:t>
            </a:r>
          </a:p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2200" dirty="0">
                <a:cs typeface="B Nazanin" panose="00000400000000000000" pitchFamily="2" charset="-78"/>
              </a:rPr>
              <a:t>بازیابی اطلاعات </a:t>
            </a:r>
            <a:endParaRPr lang="en-US" sz="2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917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4701" y="138281"/>
            <a:ext cx="4733989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پیش‌پردازش های متنی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700" y="2425700"/>
            <a:ext cx="10312400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علامت گذاری </a:t>
            </a:r>
            <a:r>
              <a:rPr lang="en-US" sz="2400" dirty="0" smtClean="0">
                <a:cs typeface="B Nazanin" panose="00000400000000000000" pitchFamily="2" charset="-78"/>
              </a:rPr>
              <a:t>(Tokenization)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ریشه‌یابی لغوی </a:t>
            </a:r>
            <a:r>
              <a:rPr lang="en-US" sz="2400" dirty="0" smtClean="0">
                <a:cs typeface="B Nazanin" panose="00000400000000000000" pitchFamily="2" charset="-78"/>
              </a:rPr>
              <a:t>(Stemming)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                            </a:t>
            </a:r>
            <a:r>
              <a:rPr lang="en-US" sz="2400" dirty="0" smtClean="0">
                <a:cs typeface="B Nazanin" panose="00000400000000000000" pitchFamily="2" charset="-78"/>
              </a:rPr>
              <a:t>car, cars, car’s </a:t>
            </a:r>
            <a:r>
              <a:rPr lang="en-US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----&gt; car</a:t>
            </a:r>
            <a:r>
              <a:rPr lang="fa-IR" sz="2400" dirty="0" smtClean="0">
                <a:cs typeface="B Nazanin" panose="00000400000000000000" pitchFamily="2" charset="-78"/>
              </a:rPr>
              <a:t>        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ریشه‌یابی نحوی </a:t>
            </a:r>
            <a:r>
              <a:rPr lang="en-US" sz="2400" dirty="0" smtClean="0">
                <a:cs typeface="B Nazanin" panose="00000400000000000000" pitchFamily="2" charset="-78"/>
              </a:rPr>
              <a:t>(Lemmatization)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                          </a:t>
            </a:r>
            <a:r>
              <a:rPr lang="en-US" sz="2400" dirty="0" smtClean="0">
                <a:cs typeface="B Nazanin" panose="00000400000000000000" pitchFamily="2" charset="-78"/>
              </a:rPr>
              <a:t>am, is, are --</a:t>
            </a:r>
            <a:r>
              <a:rPr lang="en-US" sz="2400" dirty="0" smtClean="0">
                <a:cs typeface="B Nazanin" panose="00000400000000000000" pitchFamily="2" charset="-78"/>
                <a:sym typeface="Wingdings" panose="05000000000000000000" pitchFamily="2" charset="2"/>
              </a:rPr>
              <a:t>--&gt; be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حذف کلمات توقف </a:t>
            </a:r>
            <a:r>
              <a:rPr lang="en-US" sz="2400" dirty="0" smtClean="0">
                <a:cs typeface="B Nazanin" panose="00000400000000000000" pitchFamily="2" charset="-78"/>
              </a:rPr>
              <a:t>(Remove Stop Words)</a:t>
            </a:r>
            <a:r>
              <a:rPr lang="fa-IR" sz="2400" dirty="0" smtClean="0">
                <a:cs typeface="B Nazanin" panose="00000400000000000000" pitchFamily="2" charset="-78"/>
              </a:rPr>
              <a:t>                    </a:t>
            </a:r>
            <a:r>
              <a:rPr lang="en-US" sz="2400" dirty="0" smtClean="0">
                <a:cs typeface="B Nazanin" panose="00000400000000000000" pitchFamily="2" charset="-78"/>
              </a:rPr>
              <a:t>me, my, myself, can, will, …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278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73592" y="0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700" y="2247900"/>
            <a:ext cx="10312400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سایز دیکشنری 24916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سایز دیکشنری 2000،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بایگاه 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آشبزخانه)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28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20555" y="116114"/>
            <a:ext cx="331693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900" y="2019300"/>
            <a:ext cx="10998200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یک دیکشنری عمومی از بیش شده که برای هر کلمه قطبیت احساس مشخص است.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کلماتی که به هیچ دامنه‌ی خاصی وابسته نیستند.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، 4053 کلمه با قطبیت مشخص احساس، 1511 کلمه‌ی مثبت و 2542 کلمه‌ی منفی.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77" y="4293084"/>
            <a:ext cx="5152380" cy="199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7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568"/>
            <a:ext cx="10515600" cy="1664634"/>
          </a:xfrm>
        </p:spPr>
        <p:txBody>
          <a:bodyPr>
            <a:normAutofit fontScale="25000" lnSpcReduction="20000"/>
          </a:bodyPr>
          <a:lstStyle/>
          <a:p>
            <a:r>
              <a:rPr lang="fa-IR" sz="9600" dirty="0" smtClean="0">
                <a:cs typeface="B Nazanin" panose="00000400000000000000" pitchFamily="2" charset="-78"/>
              </a:rPr>
              <a:t>اهداف و نوآوری‌ها</a:t>
            </a:r>
          </a:p>
          <a:p>
            <a:r>
              <a:rPr lang="fa-IR" sz="9600" dirty="0">
                <a:cs typeface="B Nazanin" panose="00000400000000000000" pitchFamily="2" charset="-78"/>
              </a:rPr>
              <a:t>موضوع و مدل </a:t>
            </a:r>
            <a:r>
              <a:rPr lang="fa-IR" sz="9600" dirty="0" smtClean="0">
                <a:cs typeface="B Nazanin" panose="00000400000000000000" pitchFamily="2" charset="-78"/>
              </a:rPr>
              <a:t>موضوعی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 </a:t>
            </a:r>
            <a:r>
              <a:rPr lang="fa-IR" sz="9600" dirty="0">
                <a:cs typeface="B Nazanin" panose="00000400000000000000" pitchFamily="2" charset="-78"/>
              </a:rPr>
              <a:t>آنالیز </a:t>
            </a:r>
            <a:r>
              <a:rPr lang="fa-IR" sz="9600" dirty="0" smtClean="0">
                <a:cs typeface="B Nazanin" panose="00000400000000000000" pitchFamily="2" charset="-78"/>
              </a:rPr>
              <a:t>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مدل‌سازی موضوع و احساس</a:t>
            </a:r>
          </a:p>
          <a:p>
            <a:r>
              <a:rPr lang="fa-IR" sz="9600" dirty="0" smtClean="0">
                <a:cs typeface="B Nazanin" panose="00000400000000000000" pitchFamily="2" charset="-78"/>
              </a:rPr>
              <a:t>کیسه‌ی </a:t>
            </a:r>
            <a:r>
              <a:rPr lang="fa-IR" sz="9600" dirty="0">
                <a:cs typeface="B Nazanin" panose="00000400000000000000" pitchFamily="2" charset="-78"/>
              </a:rPr>
              <a:t>کلمات </a:t>
            </a:r>
            <a:endParaRPr lang="fa-IR" sz="9600" dirty="0" smtClean="0">
              <a:cs typeface="B Nazanin" panose="00000400000000000000" pitchFamily="2" charset="-78"/>
            </a:endParaRPr>
          </a:p>
          <a:p>
            <a:r>
              <a:rPr lang="fa-IR" sz="9600" dirty="0">
                <a:cs typeface="B Nazanin" panose="00000400000000000000" pitchFamily="2" charset="-78"/>
              </a:rPr>
              <a:t>زنجیره‌ی مارکوف مونت کارلو</a:t>
            </a:r>
          </a:p>
          <a:p>
            <a:r>
              <a:rPr lang="fa-IR" sz="9600" dirty="0">
                <a:cs typeface="B Nazanin" panose="00000400000000000000" pitchFamily="2" charset="-78"/>
              </a:rPr>
              <a:t>الگوریتم واگرایی </a:t>
            </a:r>
            <a:r>
              <a:rPr lang="fa-IR" sz="9600" dirty="0" smtClean="0">
                <a:cs typeface="B Nazanin" panose="00000400000000000000" pitchFamily="2" charset="-78"/>
              </a:rPr>
              <a:t>مقابله</a:t>
            </a:r>
          </a:p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7036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509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2900" y="2019300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l</a:t>
            </a:r>
            <a:r>
              <a:rPr lang="en-US" sz="2400" dirty="0" smtClean="0">
                <a:cs typeface="B Nazanin" panose="00000400000000000000" pitchFamily="2" charset="-78"/>
              </a:rPr>
              <a:t>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: فرمت وردی به مدل.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5" y="2643247"/>
            <a:ext cx="10079833" cy="1159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88" y="4028630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25" y="4588770"/>
            <a:ext cx="10302354" cy="13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439509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7286" y="2019300"/>
            <a:ext cx="1107381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تخصیص برچسب احساس به بایگاه داده‌ی 20 گروه خبری با شمارش کلمات، یک بایگاه داده 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ترکیب بایگاه داده‌های بازبینی فبلم و احساس چند دامنه، یک بایگاه داده با 5 برچسب موضوع و 2 برچسب احساس، 10000 سند، 7500 سند برای آموزش و 2500 سند برای تست،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70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317" y="130629"/>
            <a:ext cx="620554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جزئیات آموزش مدل پیشنهادی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2019300"/>
            <a:ext cx="1107381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برای بیاده‌سازی از زبان بایتون نسخه 2.7 استفاده شده است.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ابتدا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بیاده‌سازی گردید و به مدل بیشنهادی گسترش یافت.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آموزش برای هر سه حالت بایگاه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، 1000 مرحله آموزش، </a:t>
            </a:r>
            <a:r>
              <a:rPr lang="en-US" sz="2400" dirty="0" smtClean="0">
                <a:cs typeface="B Nazanin" panose="00000400000000000000" pitchFamily="2" charset="-78"/>
              </a:rPr>
              <a:t>CD</a:t>
            </a:r>
            <a:r>
              <a:rPr lang="fa-IR" sz="2400" dirty="0" smtClean="0">
                <a:cs typeface="B Nazanin" panose="00000400000000000000" pitchFamily="2" charset="-78"/>
              </a:rPr>
              <a:t> مرتبه 1، سایز </a:t>
            </a:r>
            <a:r>
              <a:rPr lang="en-US" sz="2400" dirty="0" smtClean="0">
                <a:cs typeface="B Nazanin" panose="00000400000000000000" pitchFamily="2" charset="-78"/>
              </a:rPr>
              <a:t>Batch</a:t>
            </a:r>
            <a:r>
              <a:rPr lang="fa-IR" sz="2400" dirty="0" smtClean="0">
                <a:cs typeface="B Nazanin" panose="00000400000000000000" pitchFamily="2" charset="-78"/>
              </a:rPr>
              <a:t> برابر با 1، ضریب یادگیری برابر با 0.001،  ذخیره‌ی نتایج برای تکرار 200ام و 1000ام، بجز بایاس لایه‌ی مخفی که با صفر مقدار دهی اولیه دیگر بارامترها تصادفی از یک توزیع گوسی با میانگین 0 و واریانس 1.</a:t>
            </a:r>
          </a:p>
        </p:txBody>
      </p:sp>
    </p:spTree>
    <p:extLst>
      <p:ext uri="{BB962C8B-B14F-4D97-AF65-F5344CB8AC3E}">
        <p14:creationId xmlns:p14="http://schemas.microsoft.com/office/powerpoint/2010/main" val="36610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67286" y="2019300"/>
                <a:ext cx="11073814" cy="38899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معیار سرگشتگی: بارامتری 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مقدار سرگشتگی باید به صورت بکنوا کاهش یابد، مدل که سرگشتگی کمتری دارد مدل‌سازی را بهتر انجام می‌دهد.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3889911"/>
              </a:xfrm>
              <a:prstGeom prst="rect">
                <a:avLst/>
              </a:prstGeom>
              <a:blipFill rotWithShape="0">
                <a:blip r:embed="rId2"/>
                <a:stretch>
                  <a:fillRect l="-110" t="-2038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20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3" y="2374121"/>
            <a:ext cx="3870088" cy="2902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458" y="2374121"/>
            <a:ext cx="3870088" cy="2902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178" y="2374121"/>
            <a:ext cx="3870088" cy="2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2514" y="101600"/>
            <a:ext cx="113928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در فرآیند </a:t>
            </a:r>
            <a:r>
              <a:rPr lang="fa-IR" sz="4400" b="1" dirty="0" smtClean="0">
                <a:cs typeface="B Nazanin" panose="00000400000000000000" pitchFamily="2" charset="-78"/>
              </a:rPr>
              <a:t>مدل‌سازی </a:t>
            </a:r>
            <a:r>
              <a:rPr lang="fa-IR" sz="4400" b="1" dirty="0">
                <a:cs typeface="B Nazanin" panose="00000400000000000000" pitchFamily="2" charset="-78"/>
              </a:rPr>
              <a:t>اسناد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98" y="2136149"/>
            <a:ext cx="11220094" cy="259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3410778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ارزیابی موضوع‌های یاد گرفته شده توسط مدل از نظر برچسب احساسی با استفاده از لغت‌نامه احساس </a:t>
            </a:r>
            <a:r>
              <a:rPr lang="en-US" sz="2400" dirty="0" smtClean="0">
                <a:cs typeface="B Nazanin" panose="00000400000000000000" pitchFamily="2" charset="-78"/>
              </a:rPr>
              <a:t>.MPQA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مجسم‌سازی نتایج در مدل‌های </a:t>
            </a:r>
            <a:r>
              <a:rPr lang="en-US" sz="2400" dirty="0" err="1" smtClean="0">
                <a:cs typeface="B Nazanin" panose="00000400000000000000" pitchFamily="2" charset="-78"/>
              </a:rPr>
              <a:t>DocNADE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.LDA</a:t>
            </a:r>
            <a:endParaRPr lang="fa-IR" sz="2400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974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4" y="3978343"/>
            <a:ext cx="5365060" cy="2621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باگاه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895" y="2027582"/>
            <a:ext cx="1058848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342900" indent="-342900" algn="r" rtl="1">
              <a:buFont typeface="+mj-lt"/>
              <a:buAutoNum type="arabicPeriod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r" rtl="1">
              <a:buFont typeface="+mj-lt"/>
              <a:buAutoNum type="arabicPeriod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و برچسب گذاری مثبت آن‌ها و </a:t>
            </a:r>
            <a:r>
              <a:rPr lang="fa-IR" sz="2400" dirty="0">
                <a:cs typeface="B Nazanin" panose="00000400000000000000" pitchFamily="2" charset="-78"/>
              </a:rPr>
              <a:t>5 موضوع 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منفی به آن‌ها.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78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27192" y="-130629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0486"/>
            <a:ext cx="5115339" cy="3836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804818"/>
            <a:ext cx="5189563" cy="38921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73" y="1593484"/>
            <a:ext cx="785922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7286" y="2125320"/>
            <a:ext cx="11073814" cy="30469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محاسیه‌ی دقت در فرآیند طبقه‌بندی برای مدل بایه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دقت حاصل از روش‌های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(یک شبکه با مقدار دهی اولیه تصادفی و یک شبکه با مقداردهی اولیه توسط بارامترهای یاد گرفته شده با رویکرد بیشنهادی) برای ارزیابی.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(</a:t>
            </a:r>
            <a:r>
              <a:rPr lang="en-US" sz="2400" dirty="0" smtClean="0">
                <a:cs typeface="B Nazanin" panose="00000400000000000000" pitchFamily="2" charset="-78"/>
              </a:rPr>
              <a:t>MLP</a:t>
            </a:r>
            <a:r>
              <a:rPr lang="fa-IR" sz="2400" dirty="0" smtClean="0">
                <a:cs typeface="B Nazanin" panose="00000400000000000000" pitchFamily="2" charset="-78"/>
              </a:rPr>
              <a:t>، تعداد نورون‌ها در لایه‌ی اول برابر با تعداد موضوع‌ها و در لایه‌ی دوم برابر تعداد احساس‌ها، تابع خطا </a:t>
            </a:r>
            <a:r>
              <a:rPr lang="en-US" sz="2400" dirty="0" smtClean="0">
                <a:cs typeface="B Nazanin" panose="00000400000000000000" pitchFamily="2" charset="-78"/>
              </a:rPr>
              <a:t>Cross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</a:t>
            </a:r>
            <a:r>
              <a:rPr lang="en-US" sz="2400" dirty="0" smtClean="0">
                <a:cs typeface="B Nazanin" panose="00000400000000000000" pitchFamily="2" charset="-78"/>
              </a:rPr>
              <a:t>Entropy</a:t>
            </a:r>
            <a:r>
              <a:rPr lang="fa-IR" sz="2400" dirty="0" smtClean="0">
                <a:cs typeface="B Nazanin" panose="00000400000000000000" pitchFamily="2" charset="-78"/>
              </a:rPr>
              <a:t>، لایه‌ی اول </a:t>
            </a:r>
            <a:r>
              <a:rPr lang="en-US" sz="2400" dirty="0" err="1" smtClean="0">
                <a:cs typeface="B Nazanin" panose="00000400000000000000" pitchFamily="2" charset="-78"/>
              </a:rPr>
              <a:t>tanh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لایه‌ی دوم </a:t>
            </a:r>
            <a:r>
              <a:rPr lang="en-US" sz="2400" dirty="0" err="1" smtClean="0">
                <a:cs typeface="B Nazanin" panose="00000400000000000000" pitchFamily="2" charset="-78"/>
              </a:rPr>
              <a:t>Softmax</a:t>
            </a:r>
            <a:endParaRPr lang="en-US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9" y="5545892"/>
            <a:ext cx="3960157" cy="969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45" y="5545892"/>
            <a:ext cx="5365748" cy="94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8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اهداف و نوآوری‌ها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74" y="2329242"/>
            <a:ext cx="9925878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گسترش روز افزون دنیای تکنولوژی و اینترنت و </a:t>
            </a:r>
            <a:r>
              <a:rPr lang="fa-IR" sz="2400" dirty="0">
                <a:cs typeface="B Nazanin" panose="00000400000000000000" pitchFamily="2" charset="-78"/>
              </a:rPr>
              <a:t>تولید شکل‌های مختلف داده با سرعتی بسیار زیاد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که به صورت اتوماتیک تونایی تعامل با حجم عظیم داده‌ها را داشته باشند.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بردازش این داده‌ها و 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برای ما بسیار مفید است.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متی در حوزه‌ی مباحث مربوط به کاوش متن</a:t>
            </a:r>
          </a:p>
        </p:txBody>
      </p:sp>
    </p:spTree>
    <p:extLst>
      <p:ext uri="{BB962C8B-B14F-4D97-AF65-F5344CB8AC3E}">
        <p14:creationId xmlns:p14="http://schemas.microsoft.com/office/powerpoint/2010/main" val="88582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09" y="1775116"/>
            <a:ext cx="4442307" cy="10873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56" y="1795527"/>
            <a:ext cx="5452870" cy="96433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288" y="3262707"/>
            <a:ext cx="6648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0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61" y="1871087"/>
            <a:ext cx="5191408" cy="3893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53" y="1871087"/>
            <a:ext cx="5191408" cy="3893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5602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0" y="1446470"/>
            <a:ext cx="5852172" cy="43891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61" y="1446470"/>
            <a:ext cx="5852172" cy="43891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77307" y="0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</p:spTree>
    <p:extLst>
      <p:ext uri="{BB962C8B-B14F-4D97-AF65-F5344CB8AC3E}">
        <p14:creationId xmlns:p14="http://schemas.microsoft.com/office/powerpoint/2010/main" val="27796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7286" y="2125320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برای ارزیابی از 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به ازای تعداد تعداد موضوع برابر با 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50 استفاده می‌کنیم.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72" y="3664026"/>
            <a:ext cx="2208138" cy="8904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1" y="4892899"/>
            <a:ext cx="2636924" cy="80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81645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082" y="1264020"/>
            <a:ext cx="5852172" cy="43891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67" y="127727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0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17815" y="0"/>
            <a:ext cx="234070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0538" y="1568729"/>
            <a:ext cx="11073814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رشد چشمگیر دنیای دنیای امروز و افزایش استفاده از اینترنت و رسانه‌های اجتماعی منجر به تولید حجم عظمی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از داده‌ها گردیده است.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داریم که به صورت اتواماتیک توانایی بردازش و استخراج اطلاعات مفید از این داده‌ها را داشته باشند.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که به صورت خودکار اطلاعات مفهومی را استخراج می‌کنند.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</p:spTree>
    <p:extLst>
      <p:ext uri="{BB962C8B-B14F-4D97-AF65-F5344CB8AC3E}">
        <p14:creationId xmlns:p14="http://schemas.microsoft.com/office/powerpoint/2010/main" val="19179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39386" y="0"/>
            <a:ext cx="375936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پیشنهاد‌های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39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اهداف و نوآوری‌ها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74" y="2295609"/>
            <a:ext cx="9925878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کاوی که به 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 </a:t>
            </a:r>
            <a:r>
              <a:rPr lang="fa-IR" sz="2400" dirty="0">
                <a:cs typeface="B Nazanin" panose="00000400000000000000" pitchFamily="2" charset="-78"/>
              </a:rPr>
              <a:t>می‌بردازند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رویکردهایی احتمالاتی بر بایه‌ی مدل‌های گرافی و شبکه‌های بیزی هستند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بایه‌ی شبکه‌های عصبی برای مدل‌سازی مشترک موضوع و احساس به صورت همزمان و همچنین 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رویکرد جدید برای مدل‌سازی مشترک موضوع و احساس در داده‌ای متنی بر بایه‌ی شبکه‌های عصبی</a:t>
            </a:r>
          </a:p>
        </p:txBody>
      </p:sp>
    </p:spTree>
    <p:extLst>
      <p:ext uri="{BB962C8B-B14F-4D97-AF65-F5344CB8AC3E}">
        <p14:creationId xmlns:p14="http://schemas.microsoft.com/office/powerpoint/2010/main" val="106405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 و مدل موضوعی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</a:t>
            </a:r>
            <a:r>
              <a:rPr lang="fa-IR" sz="2400" dirty="0">
                <a:cs typeface="B Nazanin" panose="00000400000000000000" pitchFamily="2" charset="-78"/>
              </a:rPr>
              <a:t>رویکردهایی در </a:t>
            </a:r>
            <a:r>
              <a:rPr lang="fa-IR" sz="2400" dirty="0" smtClean="0">
                <a:cs typeface="B Nazanin" panose="00000400000000000000" pitchFamily="2" charset="-78"/>
              </a:rPr>
              <a:t>حوزه‌ی یادگیری ماشین و بردازش زبا طبیعی به خصوص </a:t>
            </a:r>
            <a:r>
              <a:rPr lang="fa-IR" sz="2400" dirty="0">
                <a:cs typeface="B Nazanin" panose="00000400000000000000" pitchFamily="2" charset="-78"/>
              </a:rPr>
              <a:t>متن کاوی که به استخراج 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می‌بردازند.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موضوع‌هایی که در یک سند یا مجموعه اسناد وجود دارند.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هستند  و در یک دسته قرار می‌گیرند.</a:t>
            </a:r>
            <a:endParaRPr lang="fa-IR" sz="2400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4821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آنالیز احساس و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55409" y="1995482"/>
            <a:ext cx="9214339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آنالیز احساس، کاوش عقاید: در حوزه‌ی بردازش زبان طبیعی، آنالیز متن زبان‌شناسی محاسباتی.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شناسایی، استخراج، تعیین کمیت  و طبقه‌بندی احساس و اطلاعات مفهومی(نگرش‌ها و نظرات).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413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669919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7957" y="2321169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بردازش زبان 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 در نظر گرفته می‌شود.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217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2110154"/>
            <a:ext cx="9425354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</a:t>
            </a:r>
            <a:r>
              <a:rPr lang="en-US" sz="2400" dirty="0" smtClean="0">
                <a:cs typeface="B Nazanin" panose="00000400000000000000" pitchFamily="2" charset="-78"/>
              </a:rPr>
              <a:t>Contrastive Divergence)</a:t>
            </a:r>
            <a:r>
              <a:rPr lang="fa-IR" sz="2400" dirty="0" smtClean="0">
                <a:cs typeface="B Nazanin" panose="00000400000000000000" pitchFamily="2" charset="-78"/>
              </a:rPr>
              <a:t> اولین بار در سال 2002 توسط آقای هینتون ارایه گردید.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CD</a:t>
            </a:r>
            <a:r>
              <a:rPr lang="fa-IR" sz="2400" dirty="0" smtClean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81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1880</TotalTime>
  <Words>1923</Words>
  <Application>Microsoft Office PowerPoint</Application>
  <PresentationFormat>Widescreen</PresentationFormat>
  <Paragraphs>472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B Nazanin</vt:lpstr>
      <vt:lpstr>Calibri</vt:lpstr>
      <vt:lpstr>Calibri Light</vt:lpstr>
      <vt:lpstr>Cambria Math</vt:lpstr>
      <vt:lpstr>等线</vt:lpstr>
      <vt:lpstr>Wingdings</vt:lpstr>
      <vt:lpstr>XB Zar</vt:lpstr>
      <vt:lpstr>Office Theme</vt:lpstr>
      <vt:lpstr>مدل‌سازی مشترک موضوع و احساس در داده‌های متنی با استفاده از شبکه‌های عصبی</vt:lpstr>
      <vt:lpstr>فهرست مطالب</vt:lpstr>
      <vt:lpstr>مقدمه</vt:lpstr>
      <vt:lpstr>مقدمه: اهداف و نوآوری‌ها</vt:lpstr>
      <vt:lpstr>مقدمه: اهداف و نوآوری‌ها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Virahub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Dariush Hasanpour</dc:creator>
  <cp:lastModifiedBy>fpgalab1</cp:lastModifiedBy>
  <cp:revision>360</cp:revision>
  <cp:lastPrinted>2016-11-01T19:05:04Z</cp:lastPrinted>
  <dcterms:created xsi:type="dcterms:W3CDTF">2016-10-30T17:05:31Z</dcterms:created>
  <dcterms:modified xsi:type="dcterms:W3CDTF">2017-06-12T08:45:25Z</dcterms:modified>
</cp:coreProperties>
</file>