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5"/>
  </p:notesMasterIdLst>
  <p:handoutMasterIdLst>
    <p:handoutMasterId r:id="rId46"/>
  </p:handoutMasterIdLst>
  <p:sldIdLst>
    <p:sldId id="262" r:id="rId3"/>
    <p:sldId id="266" r:id="rId4"/>
    <p:sldId id="273" r:id="rId5"/>
    <p:sldId id="263" r:id="rId6"/>
    <p:sldId id="326" r:id="rId7"/>
    <p:sldId id="267" r:id="rId8"/>
    <p:sldId id="327" r:id="rId9"/>
    <p:sldId id="328" r:id="rId10"/>
    <p:sldId id="329" r:id="rId11"/>
    <p:sldId id="274" r:id="rId12"/>
    <p:sldId id="27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5" r:id="rId22"/>
    <p:sldId id="286" r:id="rId23"/>
    <p:sldId id="287" r:id="rId24"/>
    <p:sldId id="338" r:id="rId25"/>
    <p:sldId id="339" r:id="rId26"/>
    <p:sldId id="340" r:id="rId27"/>
    <p:sldId id="341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1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F070"/>
    <a:srgbClr val="44FC36"/>
    <a:srgbClr val="F85326"/>
    <a:srgbClr val="5B9BD5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2" autoAdjust="0"/>
    <p:restoredTop sz="80790" autoAdjust="0"/>
  </p:normalViewPr>
  <p:slideViewPr>
    <p:cSldViewPr snapToGrid="0">
      <p:cViewPr varScale="1">
        <p:scale>
          <a:sx n="72" d="100"/>
          <a:sy n="72" d="100"/>
        </p:scale>
        <p:origin x="588" y="66"/>
      </p:cViewPr>
      <p:guideLst/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C9E0-63F7-4E50-8176-DBE91E3729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2173-40C8-4AF5-AD51-E3BE4E9F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6DEE-2044-4791-9810-30F7A1F94B4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6765-8554-40CF-962B-338FDE0C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3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8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3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3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9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1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 flipH="1">
            <a:off x="6933107" y="10886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924344" y="504196"/>
            <a:ext cx="6017525" cy="430887"/>
          </a:xfrm>
        </p:spPr>
        <p:txBody>
          <a:bodyPr anchor="ctr">
            <a:no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7F7F7F"/>
                </a:solidFill>
                <a:cs typeface="B Zar" panose="00000400000000000000" pitchFamily="2" charset="-78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fa-IR" dirty="0" smtClean="0"/>
              <a:t>تیتر 1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316456" y="17180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997516" y="1431377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2</a:t>
            </a:r>
            <a:endParaRPr lang="en-US" dirty="0" smtClean="0"/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255444" y="1098181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2008248" y="2552882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3</a:t>
            </a:r>
            <a:endParaRPr lang="en-US" dirty="0" smtClean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266176" y="219491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 hasCustomPrompt="1"/>
          </p:nvPr>
        </p:nvSpPr>
        <p:spPr>
          <a:xfrm>
            <a:off x="1218432" y="3480063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4</a:t>
            </a:r>
            <a:endParaRPr lang="en-US" dirty="0" smtClean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476360" y="329921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>
              <a:spcBef>
                <a:spcPts val="600"/>
              </a:spcBef>
              <a:defRPr/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675179" y="4585010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5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933107" y="440416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C -0.12942 0.13287 -0.1927 0.21737 -0.26432 0.38241 C -0.33776 0.55718 -0.40351 0.88473 -0.44231 1.04723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5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C -0.10286 0.11667 -0.15338 0.19097 -0.2108 0.33681 C -0.26953 0.49028 -0.32174 0.77871 -0.35299 0.92199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4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7813 0.09074 -0.11654 0.14884 -0.16042 0.26273 C -0.20495 0.38241 -0.24466 0.60764 -0.26862 0.71991 " pathEditMode="relative" rAng="0" ptsTypes="A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-0.06341 0.06759 -0.09401 0.11134 -0.12981 0.19722 C -0.16784 0.28727 -0.20052 0.45671 -0.22213 0.54143 " pathEditMode="relative" rAng="0" ptsTypes="AAA">
                                      <p:cBhvr>
                                        <p:cTn id="5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C -0.04974 0.04722 -0.07409 0.07755 -0.10247 0.1375 C -0.1319 0.20046 -0.15833 0.31875 -0.17552 0.37778 " pathEditMode="relative" rAng="0" ptsTypes="AAA">
                                      <p:cBhvr>
                                        <p:cTn id="6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2" name="Rounded Rectangle 61"/>
          <p:cNvSpPr/>
          <p:nvPr userDrawn="1"/>
        </p:nvSpPr>
        <p:spPr>
          <a:xfrm>
            <a:off x="2324098" y="593208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63" name="Oval 62"/>
          <p:cNvSpPr/>
          <p:nvPr userDrawn="1"/>
        </p:nvSpPr>
        <p:spPr>
          <a:xfrm>
            <a:off x="9172472" y="5985291"/>
            <a:ext cx="364334" cy="36433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hevron 63"/>
          <p:cNvSpPr/>
          <p:nvPr userDrawn="1"/>
        </p:nvSpPr>
        <p:spPr>
          <a:xfrm flipH="1">
            <a:off x="9224086" y="606067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 Placeholder 52"/>
          <p:cNvSpPr>
            <a:spLocks noGrp="1"/>
          </p:cNvSpPr>
          <p:nvPr>
            <p:ph type="body" sz="quarter" idx="18" hasCustomPrompt="1"/>
          </p:nvPr>
        </p:nvSpPr>
        <p:spPr>
          <a:xfrm>
            <a:off x="2590291" y="593208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6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1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483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97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300" y="1371601"/>
            <a:ext cx="10731500" cy="50800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33.jpeg"/><Relationship Id="rId4" Type="http://schemas.openxmlformats.org/officeDocument/2006/relationships/image" Target="../media/image32.jpg"/><Relationship Id="rId9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14" y="86646"/>
            <a:ext cx="1390573" cy="139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1648720"/>
            <a:ext cx="11434946" cy="1937814"/>
          </a:xfrm>
        </p:spPr>
        <p:txBody>
          <a:bodyPr>
            <a:normAutofit/>
          </a:bodyPr>
          <a:lstStyle/>
          <a:p>
            <a:r>
              <a:rPr lang="fa-IR" sz="5400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50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5466" y="1510220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ar" panose="00000400000000000000" pitchFamily="2" charset="-78"/>
                <a:cs typeface="B Zar" panose="00000400000000000000" pitchFamily="2" charset="-78"/>
              </a:rPr>
              <a:t>دانشکده‌ی برق و کامپیوتر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2000" dirty="0">
                <a:cs typeface="B Nazanin" panose="00000400000000000000" pitchFamily="2" charset="-78"/>
              </a:rPr>
              <a:t>استاد راهنما: دکتر </a:t>
            </a:r>
            <a:r>
              <a:rPr lang="fa-IR" sz="2000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8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ماشین بلتزمن محدود </a:t>
            </a:r>
            <a:r>
              <a:rPr lang="en-US" dirty="0" smtClean="0">
                <a:cs typeface="B Zar" panose="00000400000000000000" pitchFamily="2" charset="-78"/>
              </a:rPr>
              <a:t>(RBM)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NADE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دسته‌بندی مدل‌های بیشین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</a:t>
            </a:r>
            <a:r>
              <a:rPr lang="fa-IR" dirty="0" smtClean="0">
                <a:cs typeface="B Zar" panose="00000400000000000000" pitchFamily="2" charset="-78"/>
              </a:rPr>
              <a:t>تخصیص دیریکله‌ی بنهان </a:t>
            </a:r>
            <a:r>
              <a:rPr lang="en-US" dirty="0" smtClean="0">
                <a:cs typeface="B Zar" panose="00000400000000000000" pitchFamily="2" charset="-78"/>
              </a:rPr>
              <a:t>(LDA)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RS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</a:t>
            </a:r>
            <a:r>
              <a:rPr lang="fa-IR" dirty="0" smtClean="0">
                <a:cs typeface="B Zar" panose="00000400000000000000" pitchFamily="2" charset="-78"/>
              </a:rPr>
              <a:t>یکی سازی</a:t>
            </a:r>
            <a:r>
              <a:rPr lang="fa-IR" dirty="0" smtClean="0">
                <a:cs typeface="B Zar" panose="00000400000000000000" pitchFamily="2" charset="-78"/>
              </a:rPr>
              <a:t> احساس/موضوع </a:t>
            </a:r>
            <a:r>
              <a:rPr lang="en-US" dirty="0" smtClean="0">
                <a:cs typeface="B Zar" panose="00000400000000000000" pitchFamily="2" charset="-78"/>
              </a:rPr>
              <a:t>(ASUM)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JST</a:t>
            </a:r>
            <a:endParaRPr lang="en-US" dirty="0">
              <a:cs typeface="B Zar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575" y="888753"/>
            <a:ext cx="1490820" cy="14842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46026" y="1090539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1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844208" y="1725610"/>
            <a:ext cx="5509591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</a:t>
            </a:r>
            <a:r>
              <a:rPr lang="fa-IR" sz="3200" b="1" dirty="0" smtClean="0">
                <a:cs typeface="B Nazanin" panose="00000400000000000000" pitchFamily="2" charset="-78"/>
              </a:rPr>
              <a:t>ساختاری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  </a:t>
            </a:r>
            <a:r>
              <a:rPr lang="fa-IR" b="1" dirty="0">
                <a:cs typeface="B Nazanin" panose="00000400000000000000" pitchFamily="2" charset="-78"/>
              </a:rPr>
              <a:t>-</a:t>
            </a:r>
            <a:r>
              <a:rPr lang="fa-IR" dirty="0">
                <a:cs typeface="B Nazanin" panose="00000400000000000000" pitchFamily="2" charset="-78"/>
              </a:rPr>
              <a:t> مدل‌های بیزی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   </a:t>
            </a:r>
            <a:r>
              <a:rPr lang="fa-IR" b="1" dirty="0">
                <a:cs typeface="B Nazanin" panose="00000400000000000000" pitchFamily="2" charset="-78"/>
              </a:rPr>
              <a:t>-</a:t>
            </a:r>
            <a:r>
              <a:rPr lang="fa-IR" dirty="0">
                <a:cs typeface="B Nazanin" panose="00000400000000000000" pitchFamily="2" charset="-78"/>
              </a:rPr>
              <a:t> مدل‌های شبکه عصبی   </a:t>
            </a:r>
          </a:p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نحوه‌ی عملکرد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- </a:t>
            </a:r>
            <a:r>
              <a:rPr lang="fa-IR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</a:t>
            </a:r>
            <a:r>
              <a:rPr lang="fa-IR" b="1" dirty="0">
                <a:cs typeface="B Nazanin" panose="00000400000000000000" pitchFamily="2" charset="-78"/>
              </a:rPr>
              <a:t>- </a:t>
            </a:r>
            <a:r>
              <a:rPr lang="fa-IR" dirty="0">
                <a:cs typeface="B Nazanin" panose="00000400000000000000" pitchFamily="2" charset="-78"/>
              </a:rPr>
              <a:t>مدل‌های </a:t>
            </a:r>
            <a:r>
              <a:rPr lang="fa-IR" dirty="0" smtClean="0">
                <a:cs typeface="B Nazanin" panose="00000400000000000000" pitchFamily="2" charset="-78"/>
              </a:rPr>
              <a:t>موضوعی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</a:t>
            </a:r>
            <a:r>
              <a:rPr lang="fa-IR" b="1" dirty="0">
                <a:cs typeface="B Nazanin" panose="00000400000000000000" pitchFamily="2" charset="-78"/>
              </a:rPr>
              <a:t>- </a:t>
            </a:r>
            <a:r>
              <a:rPr lang="fa-IR" dirty="0">
                <a:cs typeface="B Nazanin" panose="00000400000000000000" pitchFamily="2" charset="-78"/>
              </a:rPr>
              <a:t>مدل‌های مشترک </a:t>
            </a:r>
            <a:r>
              <a:rPr lang="fa-IR" dirty="0" smtClean="0">
                <a:cs typeface="B Nazanin" panose="00000400000000000000" pitchFamily="2" charset="-78"/>
              </a:rPr>
              <a:t>موضوع-احساس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12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8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4744" y="383079"/>
            <a:ext cx="94307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r>
              <a:rPr lang="fa-IR" sz="4400" b="1" dirty="0" smtClean="0">
                <a:cs typeface="B Nazanin" panose="00000400000000000000" pitchFamily="2" charset="-78"/>
              </a:rPr>
              <a:t>: </a:t>
            </a:r>
            <a:r>
              <a:rPr lang="fa-IR" sz="4400" b="1" dirty="0">
                <a:cs typeface="B Nazanin" panose="00000400000000000000" pitchFamily="2" charset="-78"/>
              </a:rPr>
              <a:t>دسته‌بندی مدل‌های بیشین</a:t>
            </a:r>
            <a:endParaRPr lang="en-US" sz="4400" b="1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930" y="1500191"/>
            <a:ext cx="5453278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نوع داده‌ی ورودی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یک حالته</a:t>
            </a:r>
            <a:endParaRPr lang="fa-IR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چند </a:t>
            </a:r>
            <a:r>
              <a:rPr lang="fa-IR" dirty="0">
                <a:cs typeface="B Nazanin" panose="00000400000000000000" pitchFamily="2" charset="-78"/>
              </a:rPr>
              <a:t>حالته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88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85741" y="1857908"/>
            <a:ext cx="6812871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 بایه‌ی انرژی برای </a:t>
            </a:r>
            <a:r>
              <a:rPr lang="fa-IR" sz="2400" dirty="0" smtClean="0">
                <a:cs typeface="B Nazanin" panose="00000400000000000000" pitchFamily="2" charset="-78"/>
              </a:rPr>
              <a:t>داده‌های </a:t>
            </a:r>
            <a:r>
              <a:rPr lang="fa-IR" sz="2400" dirty="0">
                <a:cs typeface="B Nazanin" panose="00000400000000000000" pitchFamily="2" charset="-78"/>
              </a:rPr>
              <a:t>باینری.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71150" y="330226"/>
            <a:ext cx="53303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8815" y="1937420"/>
            <a:ext cx="4457106" cy="4769605"/>
            <a:chOff x="671131" y="737805"/>
            <a:chExt cx="4745708" cy="577628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7" name="Arc 1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24" name="Arc 2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26" name="Arc 25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4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8" y="4182645"/>
            <a:ext cx="5615194" cy="267535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61" y="3494935"/>
            <a:ext cx="2171804" cy="6063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87" y="3539526"/>
            <a:ext cx="1657977" cy="56179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56" y="3514090"/>
            <a:ext cx="2401276" cy="62901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" y="4533514"/>
            <a:ext cx="5100659" cy="119227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" y="2186604"/>
            <a:ext cx="5100659" cy="12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بدون نظارت برای تخمین توزیع در ابعاد بالا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ایده‌ی شبکه‌های بیزین </a:t>
            </a:r>
            <a:r>
              <a:rPr lang="fa-IR" sz="2400" dirty="0" smtClean="0">
                <a:cs typeface="B Nazanin" panose="00000400000000000000" pitchFamily="2" charset="-78"/>
              </a:rPr>
              <a:t>کاملا  </a:t>
            </a:r>
            <a:r>
              <a:rPr lang="fa-IR" sz="2400" dirty="0">
                <a:cs typeface="B Nazanin" panose="00000400000000000000" pitchFamily="2" charset="-78"/>
              </a:rPr>
              <a:t>مشاهده‌بذیر برای تخمین توزیع. 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1344" y="330226"/>
            <a:ext cx="55499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1" y="3480408"/>
            <a:ext cx="2127811" cy="302567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15" y="4434539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7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مهمترین و معروفترین رویکرد در بخش مدل‌ها بیزی.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66657" y="330226"/>
            <a:ext cx="51392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2198114" y="3556943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67" y="4201754"/>
            <a:ext cx="4941783" cy="22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بر بایه‌ی انرژی و گسترش یافته‌ی </a:t>
            </a:r>
            <a:r>
              <a:rPr lang="en-US" sz="2400" dirty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رویکرد با شبکه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80847" y="473778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4" y="4554808"/>
            <a:ext cx="2722444" cy="2151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85" y="3199801"/>
            <a:ext cx="4670645" cy="338219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یک ساختار درختی در لایه‌ی نهایی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ترکیب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66594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مدل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097750" y="546732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8" y="3253840"/>
            <a:ext cx="3484150" cy="32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01" y="3436710"/>
            <a:ext cx="3799089" cy="29341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00680" y="1857908"/>
            <a:ext cx="7297933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مولد گرافی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 smtClean="0">
                <a:cs typeface="B Nazanin" panose="00000400000000000000" pitchFamily="2" charset="-78"/>
              </a:rPr>
              <a:t>نظارت </a:t>
            </a:r>
            <a:r>
              <a:rPr lang="fa-IR" sz="2400" dirty="0">
                <a:cs typeface="B Nazanin" panose="00000400000000000000" pitchFamily="2" charset="-78"/>
              </a:rPr>
              <a:t>شده‌ی ضعیف.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98830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55" y="267564"/>
            <a:ext cx="1238082" cy="12326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3093" y="368224"/>
            <a:ext cx="6126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جمع‌بندی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1" y="1645963"/>
            <a:ext cx="6995051" cy="49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239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پژوهش‏های پیشین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بیشنهادی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Placeholder 13"/>
          <p:cNvPicPr>
            <a:picLocks noGrp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99" y="2123949"/>
            <a:ext cx="1097280" cy="109728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7516116" y="3219705"/>
            <a:ext cx="1097280" cy="1097280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r="865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9014268" y="5209056"/>
            <a:ext cx="257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bg2">
                    <a:lumMod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Placeholder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r="8650"/>
          <a:stretch>
            <a:fillRect/>
          </a:stretch>
        </p:blipFill>
        <p:spPr>
          <a:xfrm>
            <a:off x="6418836" y="5674426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نتیجه‌گیری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 Placeholder 9"/>
          <p:cNvSpPr txBox="1">
            <a:spLocks/>
          </p:cNvSpPr>
          <p:nvPr/>
        </p:nvSpPr>
        <p:spPr>
          <a:xfrm>
            <a:off x="151718" y="6007622"/>
            <a:ext cx="6016752" cy="43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rgbClr val="7F7F7F"/>
                </a:solidFill>
                <a:latin typeface="+mn-lt"/>
                <a:ea typeface="+mn-ea"/>
                <a:cs typeface="B Zar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a-IR" smtClean="0">
                <a:solidFill>
                  <a:schemeClr val="tx1"/>
                </a:solidFill>
                <a:cs typeface="B Nazanin" panose="00000400000000000000" pitchFamily="2" charset="-78"/>
              </a:rPr>
              <a:t>کارهای آینده</a:t>
            </a:r>
            <a:endParaRPr lang="fa-IR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10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بر پایه‌ی شبکه‌ی عصبی (</a:t>
            </a:r>
            <a:r>
              <a:rPr lang="en-US" dirty="0">
                <a:cs typeface="B Nazanin" panose="00000400000000000000" pitchFamily="2" charset="-78"/>
              </a:rPr>
              <a:t>RBM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 مولد احتمالاتی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گسترش یافته‌ی مدل </a:t>
            </a:r>
            <a:r>
              <a:rPr lang="en-US" dirty="0">
                <a:cs typeface="B Nazanin" panose="00000400000000000000" pitchFamily="2" charset="-78"/>
              </a:rPr>
              <a:t>RS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یک مدل نظارت شده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مشترک موضوع و احساس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187" y="909221"/>
            <a:ext cx="1297360" cy="12916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26069" y="113907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</p:spTree>
    <p:extLst>
      <p:ext uri="{BB962C8B-B14F-4D97-AF65-F5344CB8AC3E}">
        <p14:creationId xmlns:p14="http://schemas.microsoft.com/office/powerpoint/2010/main" val="38473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2" y="5878378"/>
            <a:ext cx="5159903" cy="898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91" y="4831920"/>
            <a:ext cx="6367509" cy="897338"/>
          </a:xfrm>
          <a:prstGeom prst="rect">
            <a:avLst/>
          </a:prstGeom>
        </p:spPr>
      </p:pic>
      <p:pic>
        <p:nvPicPr>
          <p:cNvPr id="6" name="Picture Placeholder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447020" y="410368"/>
            <a:ext cx="906780" cy="906780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2" y="2097867"/>
            <a:ext cx="4552414" cy="21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13" y="1686059"/>
            <a:ext cx="4734263" cy="31458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06233" y="479037"/>
            <a:ext cx="18293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 smtClean="0">
                <a:cs typeface="B Nazanin" panose="00000400000000000000" pitchFamily="2" charset="-78"/>
              </a:rPr>
              <a:t>مدل بایه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1" y="5805393"/>
            <a:ext cx="3797696" cy="9082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171806" y="2767614"/>
            <a:ext cx="1308399" cy="49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ight Arrow 17"/>
          <p:cNvSpPr/>
          <p:nvPr/>
        </p:nvSpPr>
        <p:spPr>
          <a:xfrm>
            <a:off x="5543356" y="5200879"/>
            <a:ext cx="254631" cy="15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ight Arrow 18"/>
          <p:cNvSpPr/>
          <p:nvPr/>
        </p:nvSpPr>
        <p:spPr>
          <a:xfrm>
            <a:off x="5043232" y="6121865"/>
            <a:ext cx="1212492" cy="30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7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1492" y="379252"/>
            <a:ext cx="37898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پیشنهادی(1)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" y="2704361"/>
            <a:ext cx="2985674" cy="2359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4" y="2104165"/>
            <a:ext cx="7179045" cy="350724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85529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ight Arrow 14"/>
          <p:cNvSpPr/>
          <p:nvPr/>
        </p:nvSpPr>
        <p:spPr>
          <a:xfrm>
            <a:off x="4437816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3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1492" y="379252"/>
            <a:ext cx="3869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پیشنهادی(2)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64" y="2287803"/>
            <a:ext cx="74199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4548857"/>
            <a:ext cx="6791325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01" y="4548857"/>
            <a:ext cx="4714875" cy="117157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5168346" y="36320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3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پیشنهادی(3)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595026" y="264993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5223790"/>
            <a:ext cx="7005967" cy="1277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2" y="3435923"/>
            <a:ext cx="7363378" cy="14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2" y="1711432"/>
            <a:ext cx="5184816" cy="7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پیشنهادی(4)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9" y="5444957"/>
            <a:ext cx="5934075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314" y="5747524"/>
            <a:ext cx="4320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لایه‌ی </a:t>
            </a:r>
            <a:r>
              <a:rPr lang="en-US" sz="2400" dirty="0" smtClean="0">
                <a:cs typeface="B Nazanin" panose="00000400000000000000" pitchFamily="2" charset="-78"/>
              </a:rPr>
              <a:t>Sentiment</a:t>
            </a:r>
            <a:r>
              <a:rPr lang="fa-IR" sz="2400" dirty="0" smtClean="0">
                <a:cs typeface="B Nazanin" panose="00000400000000000000" pitchFamily="2" charset="-78"/>
              </a:rPr>
              <a:t> به شرط لایه‌ </a:t>
            </a:r>
            <a:r>
              <a:rPr lang="en-US" sz="2400" dirty="0" smtClean="0">
                <a:cs typeface="B Nazanin" panose="00000400000000000000" pitchFamily="2" charset="-78"/>
              </a:rPr>
              <a:t>Hidden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8" y="1697698"/>
            <a:ext cx="6856942" cy="33498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21423" y="58063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0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ارزیابی به عنوان بک مدل مولد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لغت‌نامه احساس، بایگاه داده‌ها و آماده‌سازی آن‌ها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مجسم‌سازی موضوع‌های یاد 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طبقه‌بندی احساس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بازیابی اطلاعات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187" y="909221"/>
            <a:ext cx="1297360" cy="12916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28078" y="1145765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</p:spTree>
    <p:extLst>
      <p:ext uri="{BB962C8B-B14F-4D97-AF65-F5344CB8AC3E}">
        <p14:creationId xmlns:p14="http://schemas.microsoft.com/office/powerpoint/2010/main" val="396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6035" y="2008425"/>
            <a:ext cx="9925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</a:t>
            </a:r>
            <a:r>
              <a:rPr lang="fa-IR" sz="2400" dirty="0" smtClean="0">
                <a:cs typeface="B Nazanin" panose="00000400000000000000" pitchFamily="2" charset="-78"/>
              </a:rPr>
              <a:t>لغت‌نامه‌ی عمومی </a:t>
            </a:r>
            <a:r>
              <a:rPr lang="fa-IR" sz="2400" dirty="0">
                <a:cs typeface="B Nazanin" panose="00000400000000000000" pitchFamily="2" charset="-78"/>
              </a:rPr>
              <a:t>از بیش ساخته شده با قطبیت احساس مشخص برای هر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وابستگی کلمات به دامنه‌ای خاص.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>
                <a:cs typeface="B Nazanin" panose="00000400000000000000" pitchFamily="2" charset="-78"/>
              </a:rPr>
              <a:t>MPQA</a:t>
            </a:r>
            <a:r>
              <a:rPr lang="fa-IR" sz="2400" dirty="0">
                <a:cs typeface="B Nazanin" panose="00000400000000000000" pitchFamily="2" charset="-78"/>
              </a:rPr>
              <a:t>، 4053 کلمه با قطبیت مشخص احساس، 1511 کلمه‌ی مثبت و 2542 کلمه‌ی منفی.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4242" y="0"/>
            <a:ext cx="331693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2" y="4316749"/>
            <a:ext cx="5152380" cy="19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37414" y="-18126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339" y="2247900"/>
            <a:ext cx="1079776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</a:t>
            </a:r>
            <a:r>
              <a:rPr lang="fa-IR" sz="2400" dirty="0">
                <a:cs typeface="B Nazanin" panose="00000400000000000000" pitchFamily="2" charset="-78"/>
              </a:rPr>
              <a:t>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24916 کلمه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2000 کلمه، 11284 </a:t>
            </a:r>
            <a:r>
              <a:rPr lang="fa-IR" sz="2400" dirty="0" smtClean="0">
                <a:cs typeface="B Nazanin" panose="00000400000000000000" pitchFamily="2" charset="-78"/>
              </a:rPr>
              <a:t>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تست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آشبزخانه)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بازبینی 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60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5045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4" y="3217529"/>
            <a:ext cx="10079833" cy="1159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264" y="4582119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" y="5163052"/>
            <a:ext cx="10302354" cy="1361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264" y="1654865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انجام بیش‌بردازش‌های متنی</a:t>
            </a:r>
            <a:r>
              <a:rPr lang="en-US" sz="2400" dirty="0" smtClean="0">
                <a:cs typeface="B Nazanin" panose="00000400000000000000" pitchFamily="2" charset="-78"/>
              </a:rPr>
              <a:t>(Tokenization, Stemming, Lemmatization, Remove Stop Words)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264" y="2070358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لغت‌نامه.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264" y="2436197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فایل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4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015216" y="758618"/>
            <a:ext cx="1251758" cy="1251758"/>
          </a:xfrm>
          <a:prstGeom prst="ellipse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مقدمه</a:t>
            </a:r>
            <a:endParaRPr lang="en-US" sz="4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موضوع، </a:t>
            </a: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fa-IR" dirty="0" smtClean="0">
                <a:cs typeface="B Nazanin" panose="00000400000000000000" pitchFamily="2" charset="-78"/>
              </a:rPr>
              <a:t>موضوعی و </a:t>
            </a:r>
            <a:r>
              <a:rPr lang="fa-IR" dirty="0">
                <a:cs typeface="B Nazanin" panose="00000400000000000000" pitchFamily="2" charset="-78"/>
              </a:rPr>
              <a:t>آنالیز احساس</a:t>
            </a:r>
          </a:p>
          <a:p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تعریف مساله و انگیزه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موضوع و احساس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کیسه‌ی کلمات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زنجیره‌ی مارکوف مونت کارلو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الگوریتم واگرایی مقابله</a:t>
            </a:r>
          </a:p>
        </p:txBody>
      </p:sp>
    </p:spTree>
    <p:extLst>
      <p:ext uri="{BB962C8B-B14F-4D97-AF65-F5344CB8AC3E}">
        <p14:creationId xmlns:p14="http://schemas.microsoft.com/office/powerpoint/2010/main" val="21594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معیار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سرگشتگی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بارامتری 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کاهش یکنوا برای مقدار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سرگشتگی.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مدلی با سرگشتگی کمتر: عملکرد بهتر در فرآیند مدل‌سازی.</a:t>
                </a: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blipFill rotWithShape="0">
                <a:blip r:embed="rId4"/>
                <a:stretch>
                  <a:fillRect t="-1711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13400" y="0"/>
            <a:ext cx="61879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5913"/>
            <a:ext cx="4187687" cy="314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23" y="1756437"/>
            <a:ext cx="4186989" cy="314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50" y="1755914"/>
            <a:ext cx="4203086" cy="3152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190" y="4929805"/>
            <a:ext cx="337930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سرگشتگس برای رویکرد بیشنهادی و 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2000تایی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8391" y="4962790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سرگشتگس برای رویکرد بیشنهادی و 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10000تایی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8140" y="4929804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نمودار تغییرات سرگشتگس برای رویکرد بیشنهادی و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از لغت‌نامه‌ی 24916تایی در فرآیند آموزش.</a:t>
            </a:r>
          </a:p>
        </p:txBody>
      </p:sp>
    </p:spTree>
    <p:extLst>
      <p:ext uri="{BB962C8B-B14F-4D97-AF65-F5344CB8AC3E}">
        <p14:creationId xmlns:p14="http://schemas.microsoft.com/office/powerpoint/2010/main" val="32718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4" y="2496339"/>
            <a:ext cx="1166975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2" y="3873809"/>
            <a:ext cx="5918521" cy="289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باگاه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39" y="2027582"/>
            <a:ext cx="1123784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just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</a:t>
            </a:r>
            <a:r>
              <a:rPr lang="fa-IR" sz="2400" dirty="0" smtClean="0">
                <a:cs typeface="B Nazanin" panose="00000400000000000000" pitchFamily="2" charset="-78"/>
              </a:rPr>
              <a:t>موضوع‌ها) و </a:t>
            </a:r>
            <a:r>
              <a:rPr lang="fa-IR" sz="2400" dirty="0" smtClean="0">
                <a:cs typeface="B Nazanin" panose="00000400000000000000" pitchFamily="2" charset="-78"/>
              </a:rPr>
              <a:t>برچسب گذاری مثبت آن‌ها و </a:t>
            </a:r>
            <a:r>
              <a:rPr lang="fa-IR" sz="2400" dirty="0" smtClean="0">
                <a:cs typeface="B Nazanin" panose="00000400000000000000" pitchFamily="2" charset="-78"/>
              </a:rPr>
              <a:t>موضوع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انتهای </a:t>
            </a:r>
            <a:r>
              <a:rPr lang="fa-IR" sz="2400" dirty="0" smtClean="0">
                <a:cs typeface="B Nazanin" panose="00000400000000000000" pitchFamily="2" charset="-78"/>
              </a:rPr>
              <a:t>لیست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</a:t>
            </a:r>
            <a:r>
              <a:rPr lang="fa-IR" sz="2400" dirty="0" smtClean="0">
                <a:cs typeface="B Nazanin" panose="00000400000000000000" pitchFamily="2" charset="-78"/>
              </a:rPr>
              <a:t>برچسب منفی </a:t>
            </a:r>
            <a:r>
              <a:rPr lang="fa-IR" sz="2400" dirty="0" smtClean="0">
                <a:cs typeface="B Nazanin" panose="00000400000000000000" pitchFamily="2" charset="-78"/>
              </a:rPr>
              <a:t>به آن‌ها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</a:t>
            </a:r>
            <a:r>
              <a:rPr lang="fa-IR" sz="2400" dirty="0" smtClean="0">
                <a:cs typeface="B Nazanin" panose="00000400000000000000" pitchFamily="2" charset="-78"/>
              </a:rPr>
              <a:t>وزن </a:t>
            </a:r>
            <a:r>
              <a:rPr lang="fa-IR" sz="2400" dirty="0" smtClean="0">
                <a:cs typeface="B Nazanin" panose="00000400000000000000" pitchFamily="2" charset="-78"/>
              </a:rPr>
              <a:t>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8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2356904"/>
            <a:ext cx="5115339" cy="3836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301236"/>
            <a:ext cx="5189563" cy="3892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24" y="1474214"/>
            <a:ext cx="7859222" cy="1267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2234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200 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7780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1000تکرار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41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65" y="1656525"/>
            <a:ext cx="1107381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محاسیه‌ی دقت در فرآیند طبقه‌بندی برای مدل بایه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</a:t>
            </a:r>
            <a:r>
              <a:rPr lang="fa-IR" sz="2400" dirty="0" smtClean="0">
                <a:cs typeface="B Nazanin" panose="00000400000000000000" pitchFamily="2" charset="-78"/>
              </a:rPr>
              <a:t>(با </a:t>
            </a:r>
            <a:r>
              <a:rPr lang="fa-IR" sz="2400" dirty="0" smtClean="0">
                <a:cs typeface="B Nazanin" panose="00000400000000000000" pitchFamily="2" charset="-78"/>
              </a:rPr>
              <a:t>مقدار دهی اولیه تصادفی و </a:t>
            </a:r>
            <a:r>
              <a:rPr lang="fa-IR" sz="2400" dirty="0" smtClean="0">
                <a:cs typeface="B Nazanin" panose="00000400000000000000" pitchFamily="2" charset="-78"/>
              </a:rPr>
              <a:t>با </a:t>
            </a:r>
            <a:r>
              <a:rPr lang="fa-IR" sz="2400" dirty="0" smtClean="0">
                <a:cs typeface="B Nazanin" panose="00000400000000000000" pitchFamily="2" charset="-78"/>
              </a:rPr>
              <a:t>مقداردهی اولیه توسط بارامترهای یاد گرفته شده با رویکرد بیشنهادی) برای ارزیابی.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32" y="3474931"/>
            <a:ext cx="3960157" cy="969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6" y="4693014"/>
            <a:ext cx="5365748" cy="948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3" y="3474931"/>
            <a:ext cx="5822503" cy="28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28" y="1464735"/>
            <a:ext cx="5596527" cy="42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" y="1490815"/>
            <a:ext cx="5550433" cy="423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90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286" y="2019300"/>
            <a:ext cx="1107381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تخصیص برچسب احساس به بایگاه داده‌ی 20 گروه خبری با شمارش کلمات، یک بایگاه داده 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ترکیب بایگاه داده‌های بازبینی فبلم و احساس چند دامنه، یک بایگاه داده با 5 برچسب موضوع و 2 برچسب احساس، 10000 سند، 7500 سند برای آموزش و 2500 سند برای تست،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9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2125320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برای ارزیابی از 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به ازای تعداد تعداد موضوع برابر با 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50 استفاده می‌کنیم.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19" y="4680864"/>
            <a:ext cx="2208138" cy="89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18" y="4680864"/>
            <a:ext cx="2636924" cy="8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4" y="1502560"/>
            <a:ext cx="5852172" cy="4389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" y="1502326"/>
            <a:ext cx="5852172" cy="4389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55063" y="5891455"/>
            <a:ext cx="24456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1741" y="5891455"/>
            <a:ext cx="21679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20NG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93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51912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pic>
        <p:nvPicPr>
          <p:cNvPr id="13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87405" y="378806"/>
            <a:ext cx="1097280" cy="1097280"/>
          </a:xfrm>
          <a:prstGeom prst="ellipse">
            <a:avLst/>
          </a:prstGeom>
        </p:spPr>
      </p:pic>
      <p:sp>
        <p:nvSpPr>
          <p:cNvPr id="15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1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62" y="2160589"/>
            <a:ext cx="3187202" cy="21946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5" y="2088741"/>
            <a:ext cx="4706035" cy="23383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6035" y="2008425"/>
            <a:ext cx="992587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با توانایی تعامل با حجم عظیم داده‌ها.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و سودمند با </a:t>
            </a:r>
            <a:r>
              <a:rPr lang="fa-IR" sz="2400" dirty="0">
                <a:cs typeface="B Nazanin" panose="00000400000000000000" pitchFamily="2" charset="-78"/>
              </a:rPr>
              <a:t>بردازش این </a:t>
            </a:r>
            <a:r>
              <a:rPr lang="fa-IR" sz="2400" dirty="0" smtClean="0">
                <a:cs typeface="B Nazanin" panose="00000400000000000000" pitchFamily="2" charset="-78"/>
              </a:rPr>
              <a:t>داده‌ها.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 smtClean="0">
                <a:cs typeface="B Nazanin" panose="00000400000000000000" pitchFamily="2" charset="-78"/>
              </a:rPr>
              <a:t>در حوزه‌ی مباحث مربوط به کاوش متن</a:t>
            </a:r>
          </a:p>
        </p:txBody>
      </p:sp>
    </p:spTree>
    <p:extLst>
      <p:ext uri="{BB962C8B-B14F-4D97-AF65-F5344CB8AC3E}">
        <p14:creationId xmlns:p14="http://schemas.microsoft.com/office/powerpoint/2010/main" val="21144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0607" y="0"/>
            <a:ext cx="234070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51824"/>
            <a:ext cx="1135435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</a:t>
            </a:r>
            <a:r>
              <a:rPr lang="fa-IR" sz="2400" dirty="0" smtClean="0">
                <a:cs typeface="B Nazanin" panose="00000400000000000000" pitchFamily="2" charset="-78"/>
              </a:rPr>
              <a:t>به ساختارهایی با توانایی اتوماتیک بردازش و 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 </a:t>
            </a:r>
            <a:r>
              <a:rPr lang="fa-IR" sz="2400" dirty="0" smtClean="0">
                <a:cs typeface="B Nazanin" panose="00000400000000000000" pitchFamily="2" charset="-78"/>
              </a:rPr>
              <a:t>از داده‌ها.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با توانایی خودکار استخراج اطلاعات اطلاعات مفهومی.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رویکردهای موجود در بخش‌های مختلف و کسب نتایج بهتر. </a:t>
            </a:r>
          </a:p>
        </p:txBody>
      </p:sp>
    </p:spTree>
    <p:extLst>
      <p:ext uri="{BB962C8B-B14F-4D97-AF65-F5344CB8AC3E}">
        <p14:creationId xmlns:p14="http://schemas.microsoft.com/office/powerpoint/2010/main" val="29471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8209"/>
          <a:stretch>
            <a:fillRect/>
          </a:stretch>
        </p:blipFill>
        <p:spPr>
          <a:xfrm>
            <a:off x="10501312" y="379252"/>
            <a:ext cx="921067" cy="921067"/>
          </a:xfrm>
          <a:prstGeom prst="ellipse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4665" y="0"/>
            <a:ext cx="273664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کارهای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27" y="2827685"/>
            <a:ext cx="11354352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مدل‌های نیمه نظارتی، نظارت شده‌ی ظعیف و بدون نظارت.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ماشین بلتزمن محدود شرطی، اضافه کردن لایه و ایجاد وابستگی بین لایه‌ها.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عمیق و استخراج ویژگی‌هایی با تمایز بیشتر.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بازگشتی و استخراج ویژگی از داده‌های دارای توالی.</a:t>
            </a:r>
          </a:p>
        </p:txBody>
      </p:sp>
    </p:spTree>
    <p:extLst>
      <p:ext uri="{BB962C8B-B14F-4D97-AF65-F5344CB8AC3E}">
        <p14:creationId xmlns:p14="http://schemas.microsoft.com/office/powerpoint/2010/main" val="22132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0612"/>
            <a:ext cx="10515600" cy="1829249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IranNastaliq" panose="02000503000000020003" pitchFamily="2" charset="0"/>
                <a:cs typeface="IranNastaliq" panose="02000503000000020003" pitchFamily="2" charset="0"/>
              </a:rPr>
              <a:t>با سپاس از توجه شما</a:t>
            </a:r>
            <a:endParaRPr lang="en-US" sz="54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  <p:pic>
        <p:nvPicPr>
          <p:cNvPr id="7" name="Picture 2" descr="http://www.sagasoftware.ro/wp-content/uploads/2012/01/questio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250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0505" y="220450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pic>
        <p:nvPicPr>
          <p:cNvPr id="13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87405" y="378806"/>
            <a:ext cx="1097280" cy="1097280"/>
          </a:xfrm>
          <a:prstGeom prst="ellipse">
            <a:avLst/>
          </a:prstGeom>
        </p:spPr>
      </p:pic>
      <p:sp>
        <p:nvSpPr>
          <p:cNvPr id="15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1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62" y="2160589"/>
            <a:ext cx="3187202" cy="2194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831783"/>
            <a:ext cx="102654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</a:t>
            </a:r>
            <a:r>
              <a:rPr lang="fa-IR" sz="2400" dirty="0" smtClean="0">
                <a:cs typeface="B Nazanin" panose="00000400000000000000" pitchFamily="2" charset="-78"/>
              </a:rPr>
              <a:t>کاوی برای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 </a:t>
            </a:r>
            <a:r>
              <a:rPr lang="fa-IR" sz="2400" dirty="0">
                <a:cs typeface="B Nazanin" panose="00000400000000000000" pitchFamily="2" charset="-78"/>
              </a:rPr>
              <a:t>می‌بردازند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</a:t>
            </a:r>
            <a:r>
              <a:rPr lang="fa-IR" sz="2400" dirty="0" smtClean="0">
                <a:cs typeface="B Nazanin" panose="00000400000000000000" pitchFamily="2" charset="-78"/>
              </a:rPr>
              <a:t>رویکردهایی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احتمالاتی بر بایه‌ی </a:t>
            </a:r>
            <a:r>
              <a:rPr lang="fa-IR" sz="2400" dirty="0" smtClean="0">
                <a:cs typeface="B Nazanin" panose="00000400000000000000" pitchFamily="2" charset="-78"/>
              </a:rPr>
              <a:t>مدل‌ها </a:t>
            </a:r>
            <a:r>
              <a:rPr lang="fa-IR" sz="2400" dirty="0">
                <a:cs typeface="B Nazanin" panose="00000400000000000000" pitchFamily="2" charset="-78"/>
              </a:rPr>
              <a:t>و شبکه‌های </a:t>
            </a:r>
            <a:r>
              <a:rPr lang="fa-IR" sz="2400" dirty="0" smtClean="0">
                <a:cs typeface="B Nazanin" panose="00000400000000000000" pitchFamily="2" charset="-78"/>
              </a:rPr>
              <a:t>بیزی.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بایه‌ی شبکه‌های عصبی برای </a:t>
            </a:r>
            <a:r>
              <a:rPr lang="fa-IR" sz="2400" dirty="0" smtClean="0">
                <a:cs typeface="B Nazanin" panose="00000400000000000000" pitchFamily="2" charset="-78"/>
              </a:rPr>
              <a:t>مدل‌سازی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مشترک موضوع و </a:t>
            </a:r>
            <a:r>
              <a:rPr lang="fa-IR" sz="2400" dirty="0" smtClean="0">
                <a:cs typeface="B Nazanin" panose="00000400000000000000" pitchFamily="2" charset="-78"/>
              </a:rPr>
              <a:t>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رویکردی </a:t>
            </a:r>
            <a:r>
              <a:rPr lang="fa-IR" sz="2400" dirty="0">
                <a:cs typeface="B Nazanin" panose="00000400000000000000" pitchFamily="2" charset="-78"/>
              </a:rPr>
              <a:t>جدید برای مدل‌سازی مشترک موضوع و احساس در داده‌ای متنی بر بایه‌ی شبکه‌های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80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25100" y="385137"/>
            <a:ext cx="1097280" cy="1097280"/>
          </a:xfrm>
          <a:prstGeom prst="ellipse">
            <a:avLst/>
          </a:prstGeom>
        </p:spPr>
      </p:pic>
      <p:sp>
        <p:nvSpPr>
          <p:cNvPr id="15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2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54149" y="526983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موضوع، </a:t>
            </a:r>
            <a:r>
              <a:rPr lang="fa-IR" b="1" dirty="0" smtClean="0">
                <a:cs typeface="B Nazanin" panose="00000400000000000000" pitchFamily="2" charset="-78"/>
              </a:rPr>
              <a:t>مدل </a:t>
            </a:r>
            <a:r>
              <a:rPr lang="fa-IR" b="1" dirty="0" smtClean="0">
                <a:cs typeface="B Nazanin" panose="00000400000000000000" pitchFamily="2" charset="-78"/>
              </a:rPr>
              <a:t>موضوعی و آنالیز 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9531" y="1995482"/>
            <a:ext cx="94602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</a:t>
            </a:r>
            <a:r>
              <a:rPr lang="fa-IR" sz="2400" dirty="0" smtClean="0">
                <a:cs typeface="B Nazanin" panose="00000400000000000000" pitchFamily="2" charset="-78"/>
              </a:rPr>
              <a:t>موضوعی:  کشف و نمایش یک چکیده از موضوع‌هایی که در یک سند یا مجموعه </a:t>
            </a:r>
            <a:r>
              <a:rPr lang="fa-IR" sz="2400" dirty="0" smtClean="0">
                <a:cs typeface="B Nazanin" panose="00000400000000000000" pitchFamily="2" charset="-78"/>
              </a:rPr>
              <a:t>اسناد.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</a:t>
            </a:r>
            <a:r>
              <a:rPr lang="fa-IR" sz="2400" dirty="0" smtClean="0">
                <a:cs typeface="B Nazanin" panose="00000400000000000000" pitchFamily="2" charset="-78"/>
              </a:rPr>
              <a:t>نزدیک  </a:t>
            </a:r>
            <a:r>
              <a:rPr lang="fa-IR" sz="2400" dirty="0" smtClean="0">
                <a:cs typeface="B Nazanin" panose="00000400000000000000" pitchFamily="2" charset="-78"/>
              </a:rPr>
              <a:t>و در یک </a:t>
            </a:r>
            <a:r>
              <a:rPr lang="fa-IR" sz="2400" dirty="0" smtClean="0">
                <a:cs typeface="B Nazanin" panose="00000400000000000000" pitchFamily="2" charset="-78"/>
              </a:rPr>
              <a:t>دسته.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آنالیز </a:t>
            </a:r>
            <a:r>
              <a:rPr lang="fa-IR" sz="2400" dirty="0" smtClean="0">
                <a:cs typeface="B Nazanin" panose="00000400000000000000" pitchFamily="2" charset="-78"/>
              </a:rPr>
              <a:t>احساس یا </a:t>
            </a:r>
            <a:r>
              <a:rPr lang="fa-IR" sz="2400" dirty="0">
                <a:cs typeface="B Nazanin" panose="00000400000000000000" pitchFamily="2" charset="-78"/>
              </a:rPr>
              <a:t>کاوش عقاید: در حوزه‌ی بردازش زبان طبیعی، آنالیز متن زبان‌شناسی محاسباتی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شناسایی، استخراج، تعیین کمیت  و طبقه‌بندی احساس و اطلاعات مفهومی(نگرش‌ها و نظرات</a:t>
            </a:r>
            <a:r>
              <a:rPr lang="fa-IR" sz="2400" dirty="0" smtClean="0">
                <a:cs typeface="B Nazanin" panose="00000400000000000000" pitchFamily="2" charset="-78"/>
              </a:rPr>
              <a:t>).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7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25100" y="385137"/>
            <a:ext cx="1097280" cy="1097280"/>
          </a:xfrm>
          <a:prstGeom prst="ellipse">
            <a:avLst/>
          </a:prstGeom>
        </p:spPr>
      </p:pic>
      <p:sp>
        <p:nvSpPr>
          <p:cNvPr id="15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2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9531" y="1995482"/>
            <a:ext cx="9460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7069" y="52414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01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25100" y="385137"/>
            <a:ext cx="1097280" cy="1097280"/>
          </a:xfrm>
          <a:prstGeom prst="ellipse">
            <a:avLst/>
          </a:prstGeom>
        </p:spPr>
      </p:pic>
      <p:sp>
        <p:nvSpPr>
          <p:cNvPr id="15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2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29470" y="537398"/>
            <a:ext cx="5787886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957" y="2321169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بردازش زبان 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 در نظر گرفته می‌شود.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5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325100" y="385137"/>
            <a:ext cx="1097280" cy="1097280"/>
          </a:xfrm>
          <a:prstGeom prst="ellipse">
            <a:avLst/>
          </a:prstGeom>
        </p:spPr>
      </p:pic>
      <p:sp>
        <p:nvSpPr>
          <p:cNvPr id="15" name="TAB ONE"/>
          <p:cNvSpPr txBox="1"/>
          <p:nvPr/>
        </p:nvSpPr>
        <p:spPr>
          <a:xfrm>
            <a:off x="586745" y="6298219"/>
            <a:ext cx="1726406" cy="5535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a-IR" sz="2400" b="1" dirty="0" smtClean="0">
                <a:solidFill>
                  <a:srgbClr val="F0F0F0"/>
                </a:solidFill>
                <a:cs typeface="B Zar" panose="00000400000000000000" pitchFamily="2" charset="-78"/>
              </a:rPr>
              <a:t>2 از 40</a:t>
            </a:r>
            <a:endParaRPr lang="en-US" sz="2400" b="1" dirty="0">
              <a:solidFill>
                <a:srgbClr val="F0F0F0"/>
              </a:solidFill>
              <a:cs typeface="B Zar" panose="00000400000000000000" pitchFamily="2" charset="-7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1088" y="156854"/>
            <a:ext cx="6063991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017" y="2110154"/>
            <a:ext cx="962413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</a:t>
            </a:r>
            <a:r>
              <a:rPr lang="fa-IR" sz="2400" dirty="0" smtClean="0">
                <a:cs typeface="B Nazanin" panose="00000400000000000000" pitchFamily="2" charset="-78"/>
              </a:rPr>
              <a:t>احتمالاتی.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اگوریتم واگرایی مقابله </a:t>
            </a:r>
            <a:r>
              <a:rPr lang="en-US" sz="2400" dirty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Contrastive </a:t>
            </a:r>
            <a:r>
              <a:rPr lang="en-US" sz="2400" dirty="0" smtClean="0">
                <a:cs typeface="B Nazanin" panose="00000400000000000000" pitchFamily="2" charset="-78"/>
              </a:rPr>
              <a:t>Divergence)</a:t>
            </a:r>
            <a:r>
              <a:rPr lang="fa-IR" sz="2400" dirty="0" smtClean="0">
                <a:cs typeface="B Nazanin" panose="00000400000000000000" pitchFamily="2" charset="-78"/>
              </a:rPr>
              <a:t> بیشنهاد توسط آقای هینتون </a:t>
            </a:r>
            <a:r>
              <a:rPr lang="fa-IR" sz="2400" dirty="0" smtClean="0">
                <a:cs typeface="B Nazanin" panose="00000400000000000000" pitchFamily="2" charset="-78"/>
              </a:rPr>
              <a:t>سال </a:t>
            </a:r>
            <a:r>
              <a:rPr lang="fa-IR" sz="2400" dirty="0" smtClean="0">
                <a:cs typeface="B Nazanin" panose="00000400000000000000" pitchFamily="2" charset="-78"/>
              </a:rPr>
              <a:t>2002.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CD</a:t>
            </a:r>
            <a:r>
              <a:rPr lang="fa-IR" sz="2400" dirty="0" smtClean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61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9CADCB-0627-4DFE-9427-05715827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1793</Words>
  <Application>Microsoft Office PowerPoint</Application>
  <PresentationFormat>Widescreen</PresentationFormat>
  <Paragraphs>454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宋体</vt:lpstr>
      <vt:lpstr>Arial</vt:lpstr>
      <vt:lpstr>B Nazanin</vt:lpstr>
      <vt:lpstr>B Zar</vt:lpstr>
      <vt:lpstr>Calibri</vt:lpstr>
      <vt:lpstr>Calibri Light</vt:lpstr>
      <vt:lpstr>Cambria Math</vt:lpstr>
      <vt:lpstr>Franklin Gothic Medium Cond</vt:lpstr>
      <vt:lpstr>IranNastaliq</vt:lpstr>
      <vt:lpstr>Times New Roman</vt:lpstr>
      <vt:lpstr>XB Zar</vt:lpstr>
      <vt:lpstr>Zar</vt:lpstr>
      <vt:lpstr>Office Theme</vt:lpstr>
      <vt:lpstr>مدل‌سازی مشترک موضوع و احساس در داده‌های متنی با استفاده از شبکه‌های عصبی</vt:lpstr>
      <vt:lpstr>PowerPoint Presentation</vt:lpstr>
      <vt:lpstr>مقدمه</vt:lpstr>
      <vt:lpstr>مقدمه: تعریف مساله و انگیزه</vt:lpstr>
      <vt:lpstr>مقدمه: تعریف مساله و انگیزه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سپاس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2016-05-09T11:34:09Z</dcterms:created>
  <dcterms:modified xsi:type="dcterms:W3CDTF">2017-06-14T14:46:22Z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TC040144429991</vt:lpwstr>
  </property>
</Properties>
</file>