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7"/>
  </p:notesMasterIdLst>
  <p:sldIdLst>
    <p:sldId id="256" r:id="rId2"/>
    <p:sldId id="325" r:id="rId3"/>
    <p:sldId id="326" r:id="rId4"/>
    <p:sldId id="286" r:id="rId5"/>
    <p:sldId id="368" r:id="rId6"/>
    <p:sldId id="341" r:id="rId7"/>
    <p:sldId id="369" r:id="rId8"/>
    <p:sldId id="343" r:id="rId9"/>
    <p:sldId id="329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291" r:id="rId20"/>
    <p:sldId id="293" r:id="rId21"/>
    <p:sldId id="353" r:id="rId22"/>
    <p:sldId id="354" r:id="rId23"/>
    <p:sldId id="355" r:id="rId24"/>
    <p:sldId id="379" r:id="rId25"/>
    <p:sldId id="356" r:id="rId26"/>
    <p:sldId id="357" r:id="rId27"/>
    <p:sldId id="358" r:id="rId28"/>
    <p:sldId id="359" r:id="rId29"/>
    <p:sldId id="360" r:id="rId30"/>
    <p:sldId id="362" r:id="rId31"/>
    <p:sldId id="371" r:id="rId32"/>
    <p:sldId id="372" r:id="rId33"/>
    <p:sldId id="363" r:id="rId34"/>
    <p:sldId id="373" r:id="rId35"/>
    <p:sldId id="374" r:id="rId36"/>
    <p:sldId id="364" r:id="rId37"/>
    <p:sldId id="375" r:id="rId38"/>
    <p:sldId id="376" r:id="rId39"/>
    <p:sldId id="365" r:id="rId40"/>
    <p:sldId id="377" r:id="rId41"/>
    <p:sldId id="382" r:id="rId42"/>
    <p:sldId id="378" r:id="rId43"/>
    <p:sldId id="366" r:id="rId44"/>
    <p:sldId id="367" r:id="rId45"/>
    <p:sldId id="38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zanin" initials="n" lastIdx="1" clrIdx="0">
    <p:extLst>
      <p:ext uri="{19B8F6BF-5375-455C-9EA6-DF929625EA0E}">
        <p15:presenceInfo xmlns:p15="http://schemas.microsoft.com/office/powerpoint/2012/main" userId="nazan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533" autoAdjust="0"/>
  </p:normalViewPr>
  <p:slideViewPr>
    <p:cSldViewPr snapToGrid="0">
      <p:cViewPr varScale="1">
        <p:scale>
          <a:sx n="68" d="100"/>
          <a:sy n="68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FAEFB-2EC0-42B4-B2E8-39E6BFEF0D7E}" type="datetimeFigureOut">
              <a:rPr lang="en-US" smtClean="0"/>
              <a:t>6/14/2017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FD764-1698-40F0-A668-EED43BC19A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8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FD764-1698-40F0-A668-EED43BC19A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7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9384-0B38-409C-BD4B-52239BB173E4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1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CDA2-2326-43DE-AE11-EA98B28EE8CE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2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8CF8-D795-4FDB-B0D1-947D31C186F7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23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01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>
                <a:latin typeface="XB Zar" panose="02000506090000020003" pitchFamily="2" charset="-78"/>
                <a:cs typeface="XB Zar" panose="02000506090000020003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1pPr>
            <a:lvl2pPr marL="685800" indent="-228600" algn="r" rtl="1">
              <a:lnSpc>
                <a:spcPct val="150000"/>
              </a:lnSpc>
              <a:buFont typeface="Wingdings" panose="05000000000000000000" pitchFamily="2" charset="2"/>
              <a:buChar char="§"/>
              <a:defRPr>
                <a:latin typeface="XB Zar" panose="02000506090000020003" pitchFamily="2" charset="-78"/>
                <a:cs typeface="XB Zar" panose="02000506090000020003" pitchFamily="2" charset="-78"/>
              </a:defRPr>
            </a:lvl2pPr>
            <a:lvl3pPr marL="1143000" indent="-228600" algn="r" rtl="1">
              <a:lnSpc>
                <a:spcPct val="150000"/>
              </a:lnSpc>
              <a:buFont typeface="Wingdings" panose="05000000000000000000" pitchFamily="2" charset="2"/>
              <a:buChar char="v"/>
              <a:defRPr>
                <a:latin typeface="XB Zar" panose="02000506090000020003" pitchFamily="2" charset="-78"/>
                <a:cs typeface="XB Zar" panose="02000506090000020003" pitchFamily="2" charset="-78"/>
              </a:defRPr>
            </a:lvl3pPr>
            <a:lvl4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4pPr>
            <a:lvl5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910E-7A2D-4EFB-9EB4-6E0C31982753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‹#›</a:t>
            </a:fld>
            <a:r>
              <a:rPr lang="fa-IR" dirty="0" smtClean="0"/>
              <a:t> </a:t>
            </a:r>
            <a:r>
              <a:rPr lang="en-US" dirty="0" smtClean="0"/>
              <a:t>/ 49</a:t>
            </a:r>
          </a:p>
        </p:txBody>
      </p:sp>
    </p:spTree>
    <p:extLst>
      <p:ext uri="{BB962C8B-B14F-4D97-AF65-F5344CB8AC3E}">
        <p14:creationId xmlns:p14="http://schemas.microsoft.com/office/powerpoint/2010/main" val="3997062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B42F-B20A-4C4F-95EE-8B323ECD7037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93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8473-DD47-49BD-AF3C-99F429BF4621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4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algn="r" rtl="1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algn="r" rtl="1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B5F3-18F3-4188-925D-24DDC07899E7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1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031D-2357-4558-AB14-B858845377EE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76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B1C6-CA6B-4EF7-B8C6-92E736D6FB6C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43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423D-8221-4947-BD46-57F4FD94558B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0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F5A2-8E7C-4F69-8048-A1BD6D9C97FE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9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BEE26-B567-4C11-B05F-9DA47913194B}" type="datetime1">
              <a:rPr lang="en-US" smtClean="0"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2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1.png"/><Relationship Id="rId7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15886"/>
            <a:ext cx="12192000" cy="1413252"/>
          </a:xfrm>
        </p:spPr>
        <p:txBody>
          <a:bodyPr>
            <a:normAutofit/>
          </a:bodyPr>
          <a:lstStyle/>
          <a:p>
            <a:pPr rtl="0"/>
            <a:r>
              <a:rPr lang="fa-IR" sz="3600" b="1" dirty="0" smtClean="0">
                <a:latin typeface="XB Zar" panose="02000506090000020003" pitchFamily="2" charset="-78"/>
                <a:cs typeface="B Nazanin" panose="00000400000000000000" pitchFamily="2" charset="-78"/>
              </a:rPr>
              <a:t>مدل‌سازی مشترک موضوع و احساس در داده‌های متنی با استفاده از شبکه‌های عصبی</a:t>
            </a:r>
            <a:endParaRPr lang="en-US" sz="3600" dirty="0">
              <a:latin typeface="XB Zar" panose="02000506090000020003" pitchFamily="2" charset="-78"/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5943"/>
            <a:ext cx="9144000" cy="174811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a-IR" dirty="0" smtClean="0">
                <a:cs typeface="B Nazanin" panose="00000400000000000000" pitchFamily="2" charset="-78"/>
              </a:rPr>
              <a:t>مسعود فاطمی</a:t>
            </a:r>
          </a:p>
          <a:p>
            <a:pPr>
              <a:lnSpc>
                <a:spcPct val="100000"/>
              </a:lnSpc>
            </a:pPr>
            <a:r>
              <a:rPr lang="fa-IR" dirty="0">
                <a:cs typeface="B Nazanin" panose="00000400000000000000" pitchFamily="2" charset="-78"/>
              </a:rPr>
              <a:t>استاد راهنما: دکتر </a:t>
            </a:r>
            <a:r>
              <a:rPr lang="fa-IR" dirty="0" smtClean="0">
                <a:cs typeface="B Nazanin" panose="00000400000000000000" pitchFamily="2" charset="-78"/>
              </a:rPr>
              <a:t>مهران صفایانی</a:t>
            </a:r>
          </a:p>
          <a:p>
            <a:pPr>
              <a:lnSpc>
                <a:spcPct val="100000"/>
              </a:lnSpc>
            </a:pPr>
            <a:r>
              <a:rPr lang="fa-IR" dirty="0" smtClean="0">
                <a:cs typeface="B Nazanin" panose="00000400000000000000" pitchFamily="2" charset="-78"/>
              </a:rPr>
              <a:t>استاد مشاور: دکتر عبدالرضا میرزایی</a:t>
            </a:r>
          </a:p>
          <a:p>
            <a:pPr>
              <a:lnSpc>
                <a:spcPct val="100000"/>
              </a:lnSpc>
            </a:pPr>
            <a:endParaRPr lang="fa-IR" dirty="0" smtClean="0">
              <a:cs typeface="B Nazanin" panose="00000400000000000000" pitchFamily="2" charset="-78"/>
            </a:endParaRPr>
          </a:p>
          <a:p>
            <a:pPr>
              <a:lnSpc>
                <a:spcPct val="100000"/>
              </a:lnSpc>
            </a:pPr>
            <a:endParaRPr lang="en-US" dirty="0">
              <a:cs typeface="B Nazanin" panose="00000400000000000000" pitchFamily="2" charset="-78"/>
            </a:endParaRPr>
          </a:p>
          <a:p>
            <a:pPr>
              <a:lnSpc>
                <a:spcPct val="100000"/>
              </a:lnSpc>
            </a:pPr>
            <a:r>
              <a:rPr lang="fa-IR" sz="1800" dirty="0" smtClean="0">
                <a:cs typeface="B Nazanin" panose="00000400000000000000" pitchFamily="2" charset="-78"/>
              </a:rPr>
              <a:t>خرداد 96</a:t>
            </a:r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522" y="116115"/>
            <a:ext cx="1614956" cy="161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7644" y="573704"/>
            <a:ext cx="41569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9829" y="1407902"/>
            <a:ext cx="3614057" cy="243143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600" b="1" dirty="0" smtClean="0">
                <a:cs typeface="B Nazanin" panose="00000400000000000000" pitchFamily="2" charset="-78"/>
              </a:rPr>
              <a:t>از نظر نوع داده‌ی ورودی</a:t>
            </a:r>
          </a:p>
          <a:p>
            <a:pPr algn="r" rtl="1">
              <a:lnSpc>
                <a:spcPct val="200000"/>
              </a:lnSpc>
            </a:pPr>
            <a:r>
              <a:rPr lang="fa-IR" sz="2600" b="1" dirty="0">
                <a:cs typeface="B Nazanin" panose="00000400000000000000" pitchFamily="2" charset="-78"/>
              </a:rPr>
              <a:t> </a:t>
            </a:r>
            <a:r>
              <a:rPr lang="fa-IR" sz="2600" b="1" dirty="0" smtClean="0">
                <a:cs typeface="B Nazanin" panose="00000400000000000000" pitchFamily="2" charset="-78"/>
              </a:rPr>
              <a:t>  </a:t>
            </a:r>
            <a:r>
              <a:rPr lang="fa-IR" sz="2400" b="1" dirty="0" smtClean="0">
                <a:cs typeface="B Nazanin" panose="00000400000000000000" pitchFamily="2" charset="-78"/>
              </a:rPr>
              <a:t>-</a:t>
            </a:r>
            <a:r>
              <a:rPr lang="fa-IR" sz="2400" dirty="0" smtClean="0">
                <a:cs typeface="B Nazanin" panose="00000400000000000000" pitchFamily="2" charset="-78"/>
              </a:rPr>
              <a:t> یک حالته</a:t>
            </a:r>
          </a:p>
          <a:p>
            <a:pPr algn="r" rtl="1">
              <a:lnSpc>
                <a:spcPct val="200000"/>
              </a:lnSpc>
            </a:pP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</a:t>
            </a:r>
            <a:r>
              <a:rPr lang="fa-IR" sz="2400" b="1" dirty="0" smtClean="0">
                <a:cs typeface="B Nazanin" panose="00000400000000000000" pitchFamily="2" charset="-78"/>
              </a:rPr>
              <a:t>-</a:t>
            </a:r>
            <a:r>
              <a:rPr lang="fa-IR" sz="2400" dirty="0" smtClean="0">
                <a:cs typeface="B Nazanin" panose="00000400000000000000" pitchFamily="2" charset="-78"/>
              </a:rPr>
              <a:t> چند حالته </a:t>
            </a:r>
          </a:p>
        </p:txBody>
      </p:sp>
      <p:sp>
        <p:nvSpPr>
          <p:cNvPr id="4" name="Rectangle 3"/>
          <p:cNvSpPr/>
          <p:nvPr/>
        </p:nvSpPr>
        <p:spPr>
          <a:xfrm>
            <a:off x="4746171" y="1392264"/>
            <a:ext cx="6096000" cy="53860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600" b="1" dirty="0">
                <a:cs typeface="B Nazanin" panose="00000400000000000000" pitchFamily="2" charset="-78"/>
              </a:rPr>
              <a:t>از نظر ساختاری</a:t>
            </a:r>
          </a:p>
          <a:p>
            <a:pPr algn="r" rtl="1">
              <a:lnSpc>
                <a:spcPct val="200000"/>
              </a:lnSpc>
            </a:pPr>
            <a:r>
              <a:rPr lang="fa-IR" sz="2400" dirty="0">
                <a:cs typeface="B Nazanin" panose="00000400000000000000" pitchFamily="2" charset="-78"/>
              </a:rPr>
              <a:t>   </a:t>
            </a:r>
            <a:r>
              <a:rPr lang="fa-IR" sz="2400" b="1" dirty="0">
                <a:cs typeface="B Nazanin" panose="00000400000000000000" pitchFamily="2" charset="-78"/>
              </a:rPr>
              <a:t>-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مدل‌های </a:t>
            </a:r>
            <a:r>
              <a:rPr lang="fa-IR" sz="2400" dirty="0">
                <a:cs typeface="B Nazanin" panose="00000400000000000000" pitchFamily="2" charset="-78"/>
              </a:rPr>
              <a:t>بیزی </a:t>
            </a:r>
          </a:p>
          <a:p>
            <a:pPr algn="r" rtl="1">
              <a:lnSpc>
                <a:spcPct val="200000"/>
              </a:lnSpc>
            </a:pPr>
            <a:r>
              <a:rPr lang="fa-IR" sz="2400" dirty="0">
                <a:cs typeface="B Nazanin" panose="00000400000000000000" pitchFamily="2" charset="-78"/>
              </a:rPr>
              <a:t>   </a:t>
            </a:r>
            <a:r>
              <a:rPr lang="fa-IR" sz="2400" b="1" dirty="0">
                <a:cs typeface="B Nazanin" panose="00000400000000000000" pitchFamily="2" charset="-78"/>
              </a:rPr>
              <a:t>-</a:t>
            </a:r>
            <a:r>
              <a:rPr lang="fa-IR" sz="2400" dirty="0">
                <a:cs typeface="B Nazanin" panose="00000400000000000000" pitchFamily="2" charset="-78"/>
              </a:rPr>
              <a:t> مدل‌های شبکه عصبی   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600" b="1" dirty="0">
                <a:cs typeface="B Nazanin" panose="00000400000000000000" pitchFamily="2" charset="-78"/>
              </a:rPr>
              <a:t>از نظر نحوه‌ی عملکرد</a:t>
            </a:r>
          </a:p>
          <a:p>
            <a:pPr algn="r" rtl="1">
              <a:lnSpc>
                <a:spcPct val="200000"/>
              </a:lnSpc>
            </a:pPr>
            <a:r>
              <a:rPr lang="fa-IR" sz="2200" b="1" dirty="0">
                <a:cs typeface="B Nazanin" panose="00000400000000000000" pitchFamily="2" charset="-78"/>
              </a:rPr>
              <a:t>   </a:t>
            </a:r>
            <a:r>
              <a:rPr lang="fa-IR" sz="2400" b="1" dirty="0">
                <a:cs typeface="B Nazanin" panose="00000400000000000000" pitchFamily="2" charset="-78"/>
              </a:rPr>
              <a:t>- </a:t>
            </a:r>
            <a:r>
              <a:rPr lang="fa-IR" sz="2400" dirty="0">
                <a:cs typeface="B Nazanin" panose="00000400000000000000" pitchFamily="2" charset="-78"/>
              </a:rPr>
              <a:t>مدل‌های تخمین ‌زننده‌ی توزیع‌های احتمالی</a:t>
            </a:r>
          </a:p>
          <a:p>
            <a:pPr algn="r" rtl="1">
              <a:lnSpc>
                <a:spcPct val="200000"/>
              </a:lnSpc>
            </a:pPr>
            <a:r>
              <a:rPr lang="fa-IR" sz="2400" b="1" dirty="0">
                <a:cs typeface="B Nazanin" panose="00000400000000000000" pitchFamily="2" charset="-78"/>
              </a:rPr>
              <a:t>   - </a:t>
            </a:r>
            <a:r>
              <a:rPr lang="fa-IR" sz="2400" dirty="0">
                <a:cs typeface="B Nazanin" panose="00000400000000000000" pitchFamily="2" charset="-78"/>
              </a:rPr>
              <a:t>مدل‌های موضوعی</a:t>
            </a:r>
          </a:p>
          <a:p>
            <a:pPr algn="r" rtl="1">
              <a:lnSpc>
                <a:spcPct val="200000"/>
              </a:lnSpc>
            </a:pPr>
            <a:r>
              <a:rPr lang="fa-IR" sz="2400" b="1" dirty="0">
                <a:cs typeface="B Nazanin" panose="00000400000000000000" pitchFamily="2" charset="-78"/>
              </a:rPr>
              <a:t>   </a:t>
            </a:r>
            <a:r>
              <a:rPr lang="fa-IR" sz="2400" b="1" dirty="0" smtClean="0">
                <a:cs typeface="B Nazanin" panose="00000400000000000000" pitchFamily="2" charset="-78"/>
              </a:rPr>
              <a:t>- </a:t>
            </a:r>
            <a:r>
              <a:rPr lang="fa-IR" sz="2400" dirty="0">
                <a:cs typeface="B Nazanin" panose="00000400000000000000" pitchFamily="2" charset="-78"/>
              </a:rPr>
              <a:t>مدل‌های مشترک موضوع-احساس</a:t>
            </a:r>
            <a:endParaRPr lang="fa-IR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9420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79" name="Freeform 66"/>
          <p:cNvSpPr>
            <a:spLocks noEditPoints="1"/>
          </p:cNvSpPr>
          <p:nvPr/>
        </p:nvSpPr>
        <p:spPr bwMode="auto">
          <a:xfrm flipH="1">
            <a:off x="1123406" y="1557780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458837" y="515646"/>
            <a:ext cx="53303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پیشین: </a:t>
            </a:r>
            <a:r>
              <a:rPr lang="en-US" sz="4400" dirty="0" smtClean="0">
                <a:cs typeface="B Nazanin" panose="00000400000000000000" pitchFamily="2" charset="-78"/>
              </a:rPr>
              <a:t>RBM</a:t>
            </a:r>
            <a:endParaRPr lang="fa-IR" sz="4400" dirty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879" y="4073776"/>
            <a:ext cx="5615194" cy="2675355"/>
          </a:xfrm>
          <a:prstGeom prst="rect">
            <a:avLst/>
          </a:prstGeom>
        </p:spPr>
      </p:pic>
      <p:sp>
        <p:nvSpPr>
          <p:cNvPr id="77" name="Freeform 66"/>
          <p:cNvSpPr>
            <a:spLocks noEditPoints="1"/>
          </p:cNvSpPr>
          <p:nvPr/>
        </p:nvSpPr>
        <p:spPr bwMode="auto">
          <a:xfrm flipH="1">
            <a:off x="1683122" y="3763897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5742" y="1827456"/>
            <a:ext cx="621285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شبکه عصبی </a:t>
            </a:r>
            <a:r>
              <a:rPr lang="fa-IR" sz="2400" dirty="0">
                <a:cs typeface="B Nazanin" panose="00000400000000000000" pitchFamily="2" charset="-78"/>
              </a:rPr>
              <a:t>–</a:t>
            </a:r>
            <a:r>
              <a:rPr lang="fa-IR" sz="2400" dirty="0" smtClean="0">
                <a:cs typeface="B Nazanin" panose="00000400000000000000" pitchFamily="2" charset="-78"/>
              </a:rPr>
              <a:t> تخمین زننده‌ی توزیع – یک حالته.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یک مدل احتمالاتی مولد بر بایه‌ی انرژی برای داده‌های باینری.</a:t>
            </a:r>
            <a:endParaRPr lang="fa-IR" sz="2400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43308" y="3340976"/>
                <a:ext cx="5438613" cy="54341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308" y="3340976"/>
                <a:ext cx="5438613" cy="5434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11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3349031" y="515646"/>
            <a:ext cx="5549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پیشین: </a:t>
            </a:r>
            <a:r>
              <a:rPr lang="en-US" sz="4400" dirty="0" smtClean="0">
                <a:cs typeface="B Nazanin" panose="00000400000000000000" pitchFamily="2" charset="-78"/>
              </a:rPr>
              <a:t>NADE</a:t>
            </a:r>
            <a:endParaRPr lang="fa-IR" sz="4400" dirty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087" y="3421788"/>
            <a:ext cx="2127811" cy="3025673"/>
          </a:xfrm>
          <a:prstGeom prst="rect">
            <a:avLst/>
          </a:prstGeom>
        </p:spPr>
      </p:pic>
      <p:sp>
        <p:nvSpPr>
          <p:cNvPr id="77" name="Freeform 66"/>
          <p:cNvSpPr>
            <a:spLocks noEditPoints="1"/>
          </p:cNvSpPr>
          <p:nvPr/>
        </p:nvSpPr>
        <p:spPr bwMode="auto">
          <a:xfrm flipH="1">
            <a:off x="1112540" y="5437852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85742" y="1827456"/>
            <a:ext cx="6212854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شبکه عصبی </a:t>
            </a:r>
            <a:r>
              <a:rPr lang="fa-IR" sz="2400" dirty="0">
                <a:cs typeface="B Nazanin" panose="00000400000000000000" pitchFamily="2" charset="-78"/>
              </a:rPr>
              <a:t>–</a:t>
            </a:r>
            <a:r>
              <a:rPr lang="fa-IR" sz="2400" dirty="0" smtClean="0">
                <a:cs typeface="B Nazanin" panose="00000400000000000000" pitchFamily="2" charset="-78"/>
              </a:rPr>
              <a:t> تخمین زننده‌ی توزیع – یک حالته.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یک مدل احتمالاتی مولد بدون نظارت برای تخمین توزیع در ابعاد بالا.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استفاده از ایده‌ی شبکه‌های بیزین کاملا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  مشاهده‌بذیر برای تخمین توزیع. </a:t>
            </a:r>
            <a:endParaRPr lang="fa-IR" sz="2400" dirty="0">
              <a:cs typeface="B Nazanin" panose="00000400000000000000" pitchFamily="2" charset="-78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1" name="TextBox 80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3" name="Straight Connector 82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4" name="Arc 83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5" name="Arc 84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7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Oval 109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114" name="Arc 113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128" name="Arc 127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6" name="Oval 145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7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8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2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5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6" name="Oval 155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7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8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2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5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6" name="Oval 165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7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8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2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4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938" y="4468655"/>
            <a:ext cx="1861252" cy="1978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97572" y="5085223"/>
                <a:ext cx="2673937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𝑝𝑎𝑟𝑒𝑛𝑡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572" y="5085223"/>
                <a:ext cx="2673937" cy="7789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24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66"/>
          <p:cNvSpPr>
            <a:spLocks noEditPoints="1"/>
          </p:cNvSpPr>
          <p:nvPr/>
        </p:nvSpPr>
        <p:spPr bwMode="auto">
          <a:xfrm>
            <a:off x="2209811" y="3491651"/>
            <a:ext cx="317394" cy="494669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554344" y="515646"/>
            <a:ext cx="51392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پیشین: </a:t>
            </a:r>
            <a:r>
              <a:rPr lang="en-US" sz="4400" dirty="0" smtClean="0">
                <a:cs typeface="B Nazanin" panose="00000400000000000000" pitchFamily="2" charset="-78"/>
              </a:rPr>
              <a:t>LDA</a:t>
            </a:r>
            <a:endParaRPr lang="fa-IR" sz="4400" dirty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360" y="4214274"/>
            <a:ext cx="4941783" cy="2200962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587718" y="1827456"/>
            <a:ext cx="641087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مدل بیزی– مدل‌سازی موضوع – یک حالته.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یک مدل احتمالاتی مولد برای مدل‌سازی موضوع داده‌های متنی.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مهمترین و معروفترین رویکرد در بخش مدل‌ها بیزی.</a:t>
            </a:r>
            <a:endParaRPr lang="fa-IR" sz="2400" dirty="0">
              <a:cs typeface="B Nazanin" panose="00000400000000000000" pitchFamily="2" charset="-78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0" name="TextBox 79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2" name="Straight Connector 81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3" name="Arc 82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4" name="Arc 83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5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113" name="Arc 112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127" name="Arc 126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6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7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1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4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6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7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1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4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6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7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1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3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1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66"/>
          <p:cNvSpPr>
            <a:spLocks noEditPoints="1"/>
          </p:cNvSpPr>
          <p:nvPr/>
        </p:nvSpPr>
        <p:spPr bwMode="auto">
          <a:xfrm>
            <a:off x="1669535" y="4698829"/>
            <a:ext cx="317394" cy="494669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727052" y="515646"/>
            <a:ext cx="47938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پیشین: </a:t>
            </a:r>
            <a:r>
              <a:rPr lang="en-US" sz="4400" dirty="0" smtClean="0">
                <a:cs typeface="B Nazanin" panose="00000400000000000000" pitchFamily="2" charset="-78"/>
              </a:rPr>
              <a:t>RS</a:t>
            </a:r>
            <a:endParaRPr lang="fa-IR" sz="4400" dirty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03" y="4427076"/>
            <a:ext cx="2722444" cy="2151801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0" name="TextBox 79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2" name="Straight Connector 81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3" name="Arc 82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4" name="Arc 83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5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113" name="Arc 112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127" name="Arc 126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6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7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1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4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6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7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1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4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6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7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1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3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4900232" y="2929627"/>
            <a:ext cx="6523368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شبکه عصبی </a:t>
            </a:r>
            <a:r>
              <a:rPr lang="fa-IR" sz="2400" dirty="0">
                <a:cs typeface="B Nazanin" panose="00000400000000000000" pitchFamily="2" charset="-78"/>
              </a:rPr>
              <a:t>–</a:t>
            </a:r>
            <a:r>
              <a:rPr lang="fa-IR" sz="2400" dirty="0" smtClean="0">
                <a:cs typeface="B Nazanin" panose="00000400000000000000" pitchFamily="2" charset="-78"/>
              </a:rPr>
              <a:t>  مدل‌سازی موضوع – یک حالته.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یک مدل احتمالاتی مولد برای مدل‌سازی موضوع داده‌های متنی.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بر بایه‌ی انرژی و گسترش یافته‌ی </a:t>
            </a:r>
            <a:r>
              <a:rPr lang="en-US" sz="2400" dirty="0" smtClean="0">
                <a:cs typeface="B Nazanin" panose="00000400000000000000" pitchFamily="2" charset="-78"/>
              </a:rPr>
              <a:t>RBM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اولین رویکرد با شبکه عصبی.</a:t>
            </a:r>
            <a:endParaRPr lang="fa-IR" sz="2400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414969" y="2134181"/>
                <a:ext cx="5677101" cy="54341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969" y="2134181"/>
                <a:ext cx="5677101" cy="5434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04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66"/>
          <p:cNvSpPr>
            <a:spLocks noEditPoints="1"/>
          </p:cNvSpPr>
          <p:nvPr/>
        </p:nvSpPr>
        <p:spPr bwMode="auto">
          <a:xfrm>
            <a:off x="1655927" y="5640259"/>
            <a:ext cx="317394" cy="494669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906604" y="515646"/>
            <a:ext cx="64347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پیشین: </a:t>
            </a:r>
            <a:r>
              <a:rPr lang="en-US" sz="4400" dirty="0" err="1" smtClean="0">
                <a:cs typeface="B Nazanin" panose="00000400000000000000" pitchFamily="2" charset="-78"/>
              </a:rPr>
              <a:t>DocNADE</a:t>
            </a:r>
            <a:endParaRPr lang="en-US" sz="4400" dirty="0" smtClean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088" y="3215744"/>
            <a:ext cx="4670645" cy="3382192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900232" y="1895957"/>
            <a:ext cx="6523368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شبکه عصبی </a:t>
            </a:r>
            <a:r>
              <a:rPr lang="fa-IR" sz="2400" dirty="0">
                <a:cs typeface="B Nazanin" panose="00000400000000000000" pitchFamily="2" charset="-78"/>
              </a:rPr>
              <a:t>–</a:t>
            </a:r>
            <a:r>
              <a:rPr lang="fa-IR" sz="2400" dirty="0" smtClean="0">
                <a:cs typeface="B Nazanin" panose="00000400000000000000" pitchFamily="2" charset="-78"/>
              </a:rPr>
              <a:t>  مدل‌سازی موضوع – یک حالته.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یک مدل احتمالاتی مولد برای </a:t>
            </a:r>
            <a:r>
              <a:rPr lang="fa-IR" sz="2400" dirty="0">
                <a:cs typeface="B Nazanin" panose="00000400000000000000" pitchFamily="2" charset="-78"/>
              </a:rPr>
              <a:t>مدل‌سازی </a:t>
            </a:r>
            <a:r>
              <a:rPr lang="fa-IR" sz="2400" dirty="0" smtClean="0">
                <a:cs typeface="B Nazanin" panose="00000400000000000000" pitchFamily="2" charset="-78"/>
              </a:rPr>
              <a:t>موضوع </a:t>
            </a:r>
            <a:r>
              <a:rPr lang="fa-IR" sz="2400" dirty="0">
                <a:cs typeface="B Nazanin" panose="00000400000000000000" pitchFamily="2" charset="-78"/>
              </a:rPr>
              <a:t>داده‌های متنی.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ترکیب </a:t>
            </a:r>
            <a:r>
              <a:rPr lang="en-US" sz="2400" dirty="0" smtClean="0">
                <a:cs typeface="B Nazanin" panose="00000400000000000000" pitchFamily="2" charset="-78"/>
              </a:rPr>
              <a:t>RS</a:t>
            </a:r>
            <a:r>
              <a:rPr lang="fa-IR" sz="2400" dirty="0" smtClean="0">
                <a:cs typeface="B Nazanin" panose="00000400000000000000" pitchFamily="2" charset="-78"/>
              </a:rPr>
              <a:t> و </a:t>
            </a:r>
            <a:r>
              <a:rPr lang="en-US" sz="2400" dirty="0" smtClean="0">
                <a:cs typeface="B Nazanin" panose="00000400000000000000" pitchFamily="2" charset="-78"/>
              </a:rPr>
              <a:t>NADE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استفاده از یک ساختار درختی در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   لایه‌ی نهایی</a:t>
            </a:r>
            <a:endParaRPr lang="fa-IR" sz="2400" dirty="0">
              <a:cs typeface="B Nazanin" panose="00000400000000000000" pitchFamily="2" charset="-78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0" name="TextBox 79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2" name="Straight Connector 81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3" name="Arc 82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4" name="Arc 83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5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113" name="Arc 112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127" name="Arc 126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6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7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1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4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6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7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1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4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6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7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1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3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78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66"/>
          <p:cNvSpPr>
            <a:spLocks noEditPoints="1"/>
          </p:cNvSpPr>
          <p:nvPr/>
        </p:nvSpPr>
        <p:spPr bwMode="auto">
          <a:xfrm>
            <a:off x="1092380" y="5424879"/>
            <a:ext cx="317394" cy="494669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290524" y="515646"/>
            <a:ext cx="56669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پیشین: </a:t>
            </a:r>
            <a:r>
              <a:rPr lang="en-US" sz="4400" dirty="0" smtClean="0">
                <a:cs typeface="B Nazanin" panose="00000400000000000000" pitchFamily="2" charset="-78"/>
              </a:rPr>
              <a:t>ASUM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836" y="3384993"/>
            <a:ext cx="3372052" cy="3119148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78" name="TextBox 77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1" name="Straight Connector 80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2" name="Arc 81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3" name="Arc 82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4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7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112" name="Arc 111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114" name="Arc 113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Oval 133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143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6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0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3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5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6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0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3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5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6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0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2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4900232" y="1895957"/>
            <a:ext cx="652336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مدل بیزی–  مدل‌سازی موضوع و احساس – یک حالته.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اولین مدل </a:t>
            </a:r>
            <a:r>
              <a:rPr lang="fa-IR" sz="2400" dirty="0">
                <a:cs typeface="B Nazanin" panose="00000400000000000000" pitchFamily="2" charset="-78"/>
              </a:rPr>
              <a:t>برای مدل‌سازی </a:t>
            </a:r>
            <a:r>
              <a:rPr lang="fa-IR" sz="2400" dirty="0" smtClean="0">
                <a:cs typeface="B Nazanin" panose="00000400000000000000" pitchFamily="2" charset="-78"/>
              </a:rPr>
              <a:t>موضوع و احساس در </a:t>
            </a:r>
            <a:r>
              <a:rPr lang="fa-IR" sz="2400" dirty="0">
                <a:cs typeface="B Nazanin" panose="00000400000000000000" pitchFamily="2" charset="-78"/>
              </a:rPr>
              <a:t>داده‌های متنی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گسترش یافته‌ی </a:t>
            </a:r>
            <a:r>
              <a:rPr lang="en-US" sz="2400" dirty="0" smtClean="0">
                <a:cs typeface="B Nazanin" panose="00000400000000000000" pitchFamily="2" charset="-78"/>
              </a:rPr>
              <a:t>LDA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401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66"/>
          <p:cNvSpPr>
            <a:spLocks noEditPoints="1"/>
          </p:cNvSpPr>
          <p:nvPr/>
        </p:nvSpPr>
        <p:spPr bwMode="auto">
          <a:xfrm>
            <a:off x="1665938" y="5640259"/>
            <a:ext cx="317394" cy="494669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650720" y="515646"/>
            <a:ext cx="49465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پیشین: </a:t>
            </a:r>
            <a:r>
              <a:rPr lang="en-US" sz="4400" dirty="0" smtClean="0">
                <a:cs typeface="B Nazanin" panose="00000400000000000000" pitchFamily="2" charset="-78"/>
              </a:rPr>
              <a:t>JST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311" y="3606875"/>
            <a:ext cx="3799089" cy="2934167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78" name="TextBox 77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1" name="Straight Connector 80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2" name="Arc 81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3" name="Arc 82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4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7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112" name="Arc 111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114" name="Arc 113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Oval 133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143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6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0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3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5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6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0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3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5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6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0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2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4900232" y="1895957"/>
            <a:ext cx="6523368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مدل بیزی–  مدل‌سازی موضوع و احساس – یک حالته.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یک مدل مولد گرافی برای </a:t>
            </a:r>
            <a:r>
              <a:rPr lang="fa-IR" sz="2400" dirty="0">
                <a:cs typeface="B Nazanin" panose="00000400000000000000" pitchFamily="2" charset="-78"/>
              </a:rPr>
              <a:t>مدل‌سازی </a:t>
            </a:r>
            <a:r>
              <a:rPr lang="fa-IR" sz="2400" dirty="0" smtClean="0">
                <a:cs typeface="B Nazanin" panose="00000400000000000000" pitchFamily="2" charset="-78"/>
              </a:rPr>
              <a:t>موضوع و احساس در </a:t>
            </a:r>
            <a:r>
              <a:rPr lang="fa-IR" sz="2400" dirty="0">
                <a:cs typeface="B Nazanin" panose="00000400000000000000" pitchFamily="2" charset="-78"/>
              </a:rPr>
              <a:t>داده‌های متنی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گسترش یافته‌ی </a:t>
            </a:r>
            <a:r>
              <a:rPr lang="en-US" sz="2400" dirty="0" smtClean="0">
                <a:cs typeface="B Nazanin" panose="00000400000000000000" pitchFamily="2" charset="-78"/>
              </a:rPr>
              <a:t>LDA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نظارت شده‌ی ضعیف.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2379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4123285" y="515646"/>
            <a:ext cx="40014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</a:t>
            </a:r>
            <a:endParaRPr lang="en-US" sz="4400" dirty="0" smtClean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67" y="1463076"/>
            <a:ext cx="6995051" cy="496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2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7542" y="704334"/>
            <a:ext cx="32464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پیشنهادی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286" y="1770743"/>
            <a:ext cx="99858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روش مولد احتمالاتی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بر پایه‌ی شبکه‌ی عصبی (</a:t>
            </a:r>
            <a:r>
              <a:rPr lang="en-US" sz="2400" dirty="0" smtClean="0">
                <a:cs typeface="B Nazanin" panose="00000400000000000000" pitchFamily="2" charset="-78"/>
              </a:rPr>
              <a:t>RBM</a:t>
            </a:r>
            <a:r>
              <a:rPr lang="fa-IR" sz="2400" dirty="0" smtClean="0">
                <a:cs typeface="B Nazanin" panose="00000400000000000000" pitchFamily="2" charset="-78"/>
              </a:rPr>
              <a:t>)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گسترش یافته مدل </a:t>
            </a:r>
            <a:r>
              <a:rPr lang="en-US" sz="2400" dirty="0" smtClean="0">
                <a:cs typeface="B Nazanin" panose="00000400000000000000" pitchFamily="2" charset="-78"/>
              </a:rPr>
              <a:t>RS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یک مدل نظارت شده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مدل‌سازی مشترک موضوع و احساس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0441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فهرست مطالب</a:t>
            </a:r>
            <a:endParaRPr lang="fa-IR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3860"/>
            <a:ext cx="10515600" cy="3131857"/>
          </a:xfrm>
        </p:spPr>
        <p:txBody>
          <a:bodyPr>
            <a:no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مقدمه</a:t>
            </a:r>
          </a:p>
          <a:p>
            <a:r>
              <a:rPr lang="fa-IR" sz="2400" dirty="0" smtClean="0">
                <a:cs typeface="B Nazanin" panose="00000400000000000000" pitchFamily="2" charset="-78"/>
              </a:rPr>
              <a:t>مرور کارهای پیشین</a:t>
            </a:r>
            <a:endParaRPr lang="fa-IR" sz="2400" dirty="0">
              <a:cs typeface="B Nazanin" panose="00000400000000000000" pitchFamily="2" charset="-78"/>
            </a:endParaRPr>
          </a:p>
          <a:p>
            <a:r>
              <a:rPr lang="fa-IR" sz="2400" dirty="0" smtClean="0">
                <a:cs typeface="B Nazanin" panose="00000400000000000000" pitchFamily="2" charset="-78"/>
              </a:rPr>
              <a:t>روش پیشنهادی</a:t>
            </a:r>
          </a:p>
          <a:p>
            <a:r>
              <a:rPr lang="fa-IR" sz="2400" dirty="0" smtClean="0">
                <a:cs typeface="B Nazanin" panose="00000400000000000000" pitchFamily="2" charset="-78"/>
              </a:rPr>
              <a:t>پیاده‌سازی، آزمایش‌ها و ارزیابی نتایج</a:t>
            </a:r>
          </a:p>
          <a:p>
            <a:r>
              <a:rPr lang="fa-IR" sz="2400" dirty="0" smtClean="0">
                <a:cs typeface="B Nazanin" panose="00000400000000000000" pitchFamily="2" charset="-78"/>
              </a:rPr>
              <a:t>نتیجه‌گیری</a:t>
            </a:r>
          </a:p>
          <a:p>
            <a:r>
              <a:rPr lang="fa-IR" sz="2400" dirty="0" smtClean="0">
                <a:cs typeface="B Nazanin" panose="00000400000000000000" pitchFamily="2" charset="-78"/>
              </a:rPr>
              <a:t>کارهای آینده</a:t>
            </a:r>
          </a:p>
          <a:p>
            <a:endParaRPr lang="fa-IR" sz="24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8187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47542" y="704334"/>
            <a:ext cx="32464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پیشنهادی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134" y="3652502"/>
            <a:ext cx="6520606" cy="31067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8521" y="1631446"/>
                <a:ext cx="5438613" cy="54341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1" y="1631446"/>
                <a:ext cx="5438613" cy="5434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50" y="2465055"/>
            <a:ext cx="2941570" cy="8213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571" y="2465055"/>
            <a:ext cx="2245624" cy="760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46" y="2374008"/>
            <a:ext cx="3252375" cy="8519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75" y="4960259"/>
            <a:ext cx="5100659" cy="11922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75" y="3607310"/>
            <a:ext cx="5100659" cy="121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6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47542" y="704334"/>
            <a:ext cx="32464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پیشنهادی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5" y="3123366"/>
            <a:ext cx="5393645" cy="35840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11" y="1926212"/>
            <a:ext cx="6185659" cy="8717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623" y="1926212"/>
            <a:ext cx="5159903" cy="89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47542" y="704334"/>
            <a:ext cx="32464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پیشنهادی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50" y="1795520"/>
            <a:ext cx="7179045" cy="35072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9" y="1782272"/>
            <a:ext cx="3727795" cy="294642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055164" y="2997066"/>
            <a:ext cx="1623201" cy="51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99" y="5521331"/>
            <a:ext cx="74199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8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47542" y="704334"/>
            <a:ext cx="32464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پیشنهادی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2" y="2017688"/>
            <a:ext cx="6791325" cy="1095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757" y="1979587"/>
            <a:ext cx="4714875" cy="1171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49" y="3820973"/>
            <a:ext cx="11422697" cy="122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6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47542" y="704334"/>
            <a:ext cx="32464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پیشنهادی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66" y="1596200"/>
            <a:ext cx="7418135" cy="31480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59" y="4866703"/>
            <a:ext cx="8110659" cy="158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5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94513" y="689819"/>
            <a:ext cx="64443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4400" dirty="0">
                <a:cs typeface="B Nazanin" panose="00000400000000000000" pitchFamily="2" charset="-78"/>
              </a:rPr>
              <a:t>پیاده‌سازی، آزمایش‌ها و ارزیابی نتایج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2757713"/>
            <a:ext cx="34108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 smtClean="0">
                <a:cs typeface="B Nazanin" panose="00000400000000000000" pitchFamily="2" charset="-78"/>
              </a:rPr>
              <a:t>پیش‌پردازش‌های متنی 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 smtClean="0">
                <a:cs typeface="B Nazanin" panose="00000400000000000000" pitchFamily="2" charset="-78"/>
              </a:rPr>
              <a:t>پایگاه داده‌ها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 smtClean="0">
                <a:cs typeface="B Nazanin" panose="00000400000000000000" pitchFamily="2" charset="-78"/>
              </a:rPr>
              <a:t>لغت‌نامه احساس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 smtClean="0">
                <a:cs typeface="B Nazanin" panose="00000400000000000000" pitchFamily="2" charset="-78"/>
              </a:rPr>
              <a:t>آماده‌سازی پایگاه داده </a:t>
            </a:r>
            <a:r>
              <a:rPr lang="fa-IR" sz="2200" dirty="0" smtClean="0">
                <a:cs typeface="B Nazanin" panose="00000400000000000000" pitchFamily="2" charset="-78"/>
              </a:rPr>
              <a:t>ها</a:t>
            </a:r>
            <a:endParaRPr lang="fa-IR" sz="2200" dirty="0" smtClean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6498" y="2757712"/>
            <a:ext cx="550710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cs typeface="B Nazanin" panose="00000400000000000000" pitchFamily="2" charset="-78"/>
              </a:rPr>
              <a:t>ارزیابی به عنوان یک مدل مولد در فرآیند </a:t>
            </a:r>
            <a:r>
              <a:rPr lang="fa-IR" sz="2200" dirty="0" smtClean="0">
                <a:cs typeface="B Nazanin" panose="00000400000000000000" pitchFamily="2" charset="-78"/>
              </a:rPr>
              <a:t>مدل‌سازی </a:t>
            </a:r>
            <a:r>
              <a:rPr lang="fa-IR" sz="2200" dirty="0">
                <a:cs typeface="B Nazanin" panose="00000400000000000000" pitchFamily="2" charset="-78"/>
              </a:rPr>
              <a:t>اسناد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 smtClean="0">
                <a:cs typeface="B Nazanin" panose="00000400000000000000" pitchFamily="2" charset="-78"/>
              </a:rPr>
              <a:t>مجسم‌سازی </a:t>
            </a:r>
            <a:r>
              <a:rPr lang="fa-IR" sz="2200" dirty="0">
                <a:cs typeface="B Nazanin" panose="00000400000000000000" pitchFamily="2" charset="-78"/>
              </a:rPr>
              <a:t>موضوع‌های یاد گرفته شده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 smtClean="0">
                <a:cs typeface="B Nazanin" panose="00000400000000000000" pitchFamily="2" charset="-78"/>
              </a:rPr>
              <a:t>طبقه‌بندی </a:t>
            </a:r>
            <a:r>
              <a:rPr lang="fa-IR" sz="2200" dirty="0">
                <a:cs typeface="B Nazanin" panose="00000400000000000000" pitchFamily="2" charset="-78"/>
              </a:rPr>
              <a:t>احساس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cs typeface="B Nazanin" panose="00000400000000000000" pitchFamily="2" charset="-78"/>
              </a:rPr>
              <a:t>بازیابی اطلاعات </a:t>
            </a:r>
            <a:endParaRPr lang="en-US" sz="2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2917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14701" y="138281"/>
            <a:ext cx="4733989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پیش‌پردازش های متنی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28700" y="2425700"/>
            <a:ext cx="1031240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علامت گذاری </a:t>
            </a:r>
            <a:r>
              <a:rPr lang="en-US" sz="2400" dirty="0" smtClean="0">
                <a:cs typeface="B Nazanin" panose="00000400000000000000" pitchFamily="2" charset="-78"/>
              </a:rPr>
              <a:t>(Tokenization)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ریشه‌یابی لغوی </a:t>
            </a:r>
            <a:r>
              <a:rPr lang="en-US" sz="2400" dirty="0" smtClean="0">
                <a:cs typeface="B Nazanin" panose="00000400000000000000" pitchFamily="2" charset="-78"/>
              </a:rPr>
              <a:t>(Stemming)</a:t>
            </a:r>
            <a:r>
              <a:rPr lang="fa-IR" sz="2400" dirty="0" smtClean="0">
                <a:cs typeface="B Nazanin" panose="00000400000000000000" pitchFamily="2" charset="-78"/>
              </a:rPr>
              <a:t>                                                </a:t>
            </a:r>
            <a:r>
              <a:rPr lang="en-US" sz="2400" dirty="0" smtClean="0">
                <a:cs typeface="B Nazanin" panose="00000400000000000000" pitchFamily="2" charset="-78"/>
              </a:rPr>
              <a:t>car, cars, car’s </a:t>
            </a:r>
            <a:r>
              <a:rPr lang="en-US" sz="2400" dirty="0" smtClean="0">
                <a:cs typeface="B Nazanin" panose="00000400000000000000" pitchFamily="2" charset="-78"/>
                <a:sym typeface="Wingdings" panose="05000000000000000000" pitchFamily="2" charset="2"/>
              </a:rPr>
              <a:t>----&gt; car</a:t>
            </a:r>
            <a:r>
              <a:rPr lang="fa-IR" sz="2400" dirty="0" smtClean="0">
                <a:cs typeface="B Nazanin" panose="00000400000000000000" pitchFamily="2" charset="-78"/>
              </a:rPr>
              <a:t>         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ریشه‌یابی نحوی </a:t>
            </a:r>
            <a:r>
              <a:rPr lang="en-US" sz="2400" dirty="0" smtClean="0">
                <a:cs typeface="B Nazanin" panose="00000400000000000000" pitchFamily="2" charset="-78"/>
              </a:rPr>
              <a:t>(Lemmatization)</a:t>
            </a:r>
            <a:r>
              <a:rPr lang="fa-IR" sz="2400" dirty="0" smtClean="0">
                <a:cs typeface="B Nazanin" panose="00000400000000000000" pitchFamily="2" charset="-78"/>
              </a:rPr>
              <a:t>                                              </a:t>
            </a:r>
            <a:r>
              <a:rPr lang="en-US" sz="2400" dirty="0" smtClean="0">
                <a:cs typeface="B Nazanin" panose="00000400000000000000" pitchFamily="2" charset="-78"/>
              </a:rPr>
              <a:t>am, is, are --</a:t>
            </a:r>
            <a:r>
              <a:rPr lang="en-US" sz="2400" dirty="0" smtClean="0">
                <a:cs typeface="B Nazanin" panose="00000400000000000000" pitchFamily="2" charset="-78"/>
                <a:sym typeface="Wingdings" panose="05000000000000000000" pitchFamily="2" charset="2"/>
              </a:rPr>
              <a:t>--&gt; be 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حذف کلمات توقف </a:t>
            </a:r>
            <a:r>
              <a:rPr lang="en-US" sz="2400" dirty="0" smtClean="0">
                <a:cs typeface="B Nazanin" panose="00000400000000000000" pitchFamily="2" charset="-78"/>
              </a:rPr>
              <a:t>(Remove Stop Words)</a:t>
            </a:r>
            <a:r>
              <a:rPr lang="fa-IR" sz="2400" dirty="0" smtClean="0">
                <a:cs typeface="B Nazanin" panose="00000400000000000000" pitchFamily="2" charset="-78"/>
              </a:rPr>
              <a:t>                    </a:t>
            </a:r>
            <a:r>
              <a:rPr lang="en-US" sz="2400" dirty="0" smtClean="0">
                <a:cs typeface="B Nazanin" panose="00000400000000000000" pitchFamily="2" charset="-78"/>
              </a:rPr>
              <a:t>me, my, myself, can, will, …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8278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3592" y="0"/>
            <a:ext cx="2763898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پایگاه داده ها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8700" y="2247900"/>
            <a:ext cx="10312400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بایگاه داده‌ی بازبینی فیلم </a:t>
            </a:r>
            <a:r>
              <a:rPr lang="en-US" sz="2400" dirty="0" smtClean="0">
                <a:cs typeface="B Nazanin" panose="00000400000000000000" pitchFamily="2" charset="-78"/>
              </a:rPr>
              <a:t>(Movie Review)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ورژن 2، 2000 بازبینی از سایت </a:t>
            </a:r>
            <a:r>
              <a:rPr lang="en-US" sz="2400" dirty="0" smtClean="0">
                <a:cs typeface="B Nazanin" panose="00000400000000000000" pitchFamily="2" charset="-78"/>
              </a:rPr>
              <a:t>IMDB</a:t>
            </a:r>
            <a:r>
              <a:rPr lang="fa-IR" sz="2400" dirty="0" smtClean="0">
                <a:cs typeface="B Nazanin" panose="00000400000000000000" pitchFamily="2" charset="-78"/>
              </a:rPr>
              <a:t>، میانگین 30 جمله هر بازبینی، </a:t>
            </a:r>
            <a:r>
              <a:rPr lang="fa-IR" sz="2400" dirty="0">
                <a:cs typeface="B Nazanin" panose="00000400000000000000" pitchFamily="2" charset="-78"/>
              </a:rPr>
              <a:t>اندازه‌ی لغت‌نامه </a:t>
            </a:r>
            <a:r>
              <a:rPr lang="fa-IR" sz="2400" dirty="0" smtClean="0">
                <a:cs typeface="B Nazanin" panose="00000400000000000000" pitchFamily="2" charset="-78"/>
              </a:rPr>
              <a:t>24916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بایگاه داده‌ی 20 گروه خبری </a:t>
            </a:r>
            <a:r>
              <a:rPr lang="en-US" sz="2400" dirty="0" smtClean="0">
                <a:cs typeface="B Nazanin" panose="00000400000000000000" pitchFamily="2" charset="-78"/>
              </a:rPr>
              <a:t>(20 News Groups)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18786 سند متنی از مخازن گروه‌های خبری </a:t>
            </a:r>
            <a:r>
              <a:rPr lang="en-US" sz="2400" dirty="0" smtClean="0">
                <a:cs typeface="B Nazanin" panose="00000400000000000000" pitchFamily="2" charset="-78"/>
              </a:rPr>
              <a:t>Usenet</a:t>
            </a:r>
            <a:r>
              <a:rPr lang="fa-IR" sz="2400" dirty="0" smtClean="0">
                <a:cs typeface="B Nazanin" panose="00000400000000000000" pitchFamily="2" charset="-78"/>
              </a:rPr>
              <a:t>، 20 موضوع، اندازه‌ی لغت‌نامه 2000، 11284 سند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برای آموزش و 7502 سند برای تست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بایگاه داده‌ی احساس چند دامنه </a:t>
            </a:r>
            <a:r>
              <a:rPr lang="en-US" sz="2400" dirty="0" smtClean="0">
                <a:cs typeface="B Nazanin" panose="00000400000000000000" pitchFamily="2" charset="-78"/>
              </a:rPr>
              <a:t>(Multi Domain Sentiment)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بازبینی‌های چهار محصول مختلف (کتاب، دی‌وی‌دی، وسایل الکترونیکی، وسایل آشبزخانه) از سایت آمازون،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هر محصول 2000 بازبینی 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3281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20555" y="116114"/>
            <a:ext cx="3316935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لغت‌نامه </a:t>
            </a:r>
            <a:r>
              <a:rPr lang="fa-IR" sz="4400" b="1" dirty="0">
                <a:cs typeface="B Nazanin" panose="00000400000000000000" pitchFamily="2" charset="-78"/>
              </a:rPr>
              <a:t>احساس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2900" y="2019300"/>
            <a:ext cx="109982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یک دیکشنری عمومی از بیش ساخته شده با قطبیت احساس مشخص برای هر کلمه.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عدم وابستگی کلمات به دامنه‌ای خاص.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لغت‌نامه‌ی احساس </a:t>
            </a:r>
            <a:r>
              <a:rPr lang="en-US" sz="2400" dirty="0" smtClean="0">
                <a:cs typeface="B Nazanin" panose="00000400000000000000" pitchFamily="2" charset="-78"/>
              </a:rPr>
              <a:t>MPQA</a:t>
            </a:r>
            <a:r>
              <a:rPr lang="fa-IR" sz="2400" dirty="0" smtClean="0">
                <a:cs typeface="B Nazanin" panose="00000400000000000000" pitchFamily="2" charset="-78"/>
              </a:rPr>
              <a:t>، 4053 کلمه با قطبیت مشخص احساس، 1511 کلمه‌ی مثبت و 2542 کلمه‌ی منفی.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77" y="4293084"/>
            <a:ext cx="5152380" cy="199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39509" y="0"/>
            <a:ext cx="5096267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آماده سازی پایگاه </a:t>
            </a:r>
            <a:r>
              <a:rPr lang="fa-IR" sz="4400" b="1" dirty="0" smtClean="0">
                <a:cs typeface="B Nazanin" panose="00000400000000000000" pitchFamily="2" charset="-78"/>
              </a:rPr>
              <a:t>داده‌ها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900" y="2019300"/>
            <a:ext cx="1099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400" dirty="0">
                <a:cs typeface="B Nazanin" panose="00000400000000000000" pitchFamily="2" charset="-78"/>
              </a:rPr>
              <a:t>l</a:t>
            </a:r>
            <a:r>
              <a:rPr lang="en-US" sz="2400" dirty="0" smtClean="0">
                <a:cs typeface="B Nazanin" panose="00000400000000000000" pitchFamily="2" charset="-78"/>
              </a:rPr>
              <a:t>ib-</a:t>
            </a:r>
            <a:r>
              <a:rPr lang="en-US" sz="2400" dirty="0" err="1" smtClean="0">
                <a:cs typeface="B Nazanin" panose="00000400000000000000" pitchFamily="2" charset="-78"/>
              </a:rPr>
              <a:t>svm</a:t>
            </a:r>
            <a:r>
              <a:rPr lang="fa-IR" sz="2400" dirty="0" smtClean="0">
                <a:cs typeface="B Nazanin" panose="00000400000000000000" pitchFamily="2" charset="-78"/>
              </a:rPr>
              <a:t>: فرمت وردی به مدل.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25" y="2643247"/>
            <a:ext cx="10079833" cy="11594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488" y="4028630"/>
            <a:ext cx="1099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تبدیل دیتاست </a:t>
            </a:r>
            <a:r>
              <a:rPr lang="en-US" sz="2400" dirty="0" smtClean="0">
                <a:cs typeface="B Nazanin" panose="00000400000000000000" pitchFamily="2" charset="-78"/>
              </a:rPr>
              <a:t>MR</a:t>
            </a:r>
            <a:r>
              <a:rPr lang="fa-IR" sz="2400" dirty="0" smtClean="0">
                <a:cs typeface="B Nazanin" panose="00000400000000000000" pitchFamily="2" charset="-78"/>
              </a:rPr>
              <a:t> به فرمت </a:t>
            </a:r>
            <a:r>
              <a:rPr lang="en-US" sz="2400" dirty="0" smtClean="0">
                <a:cs typeface="B Nazanin" panose="00000400000000000000" pitchFamily="2" charset="-78"/>
              </a:rPr>
              <a:t>lib-</a:t>
            </a:r>
            <a:r>
              <a:rPr lang="en-US" sz="2400" dirty="0" err="1" smtClean="0">
                <a:cs typeface="B Nazanin" panose="00000400000000000000" pitchFamily="2" charset="-78"/>
              </a:rPr>
              <a:t>svm</a:t>
            </a:r>
            <a:r>
              <a:rPr lang="fa-IR" sz="2400" dirty="0" smtClean="0">
                <a:cs typeface="B Nazanin" panose="00000400000000000000" pitchFamily="2" charset="-78"/>
              </a:rPr>
              <a:t> با استفاده سه لغت‌نامه.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25" y="4588770"/>
            <a:ext cx="10302354" cy="136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5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endParaRPr lang="fa-IR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568"/>
            <a:ext cx="10515600" cy="1664634"/>
          </a:xfrm>
        </p:spPr>
        <p:txBody>
          <a:bodyPr>
            <a:normAutofit fontScale="25000" lnSpcReduction="20000"/>
          </a:bodyPr>
          <a:lstStyle/>
          <a:p>
            <a:r>
              <a:rPr lang="fa-IR" sz="9600" dirty="0" smtClean="0">
                <a:cs typeface="B Nazanin" panose="00000400000000000000" pitchFamily="2" charset="-78"/>
              </a:rPr>
              <a:t>تعریف مساله و انگیزه</a:t>
            </a:r>
          </a:p>
          <a:p>
            <a:r>
              <a:rPr lang="fa-IR" sz="9600" dirty="0" smtClean="0">
                <a:cs typeface="B Nazanin" panose="00000400000000000000" pitchFamily="2" charset="-78"/>
              </a:rPr>
              <a:t>موضوع </a:t>
            </a:r>
            <a:r>
              <a:rPr lang="fa-IR" sz="9600" dirty="0">
                <a:cs typeface="B Nazanin" panose="00000400000000000000" pitchFamily="2" charset="-78"/>
              </a:rPr>
              <a:t>و مدل </a:t>
            </a:r>
            <a:r>
              <a:rPr lang="fa-IR" sz="9600" dirty="0" smtClean="0">
                <a:cs typeface="B Nazanin" panose="00000400000000000000" pitchFamily="2" charset="-78"/>
              </a:rPr>
              <a:t>موضوعی</a:t>
            </a:r>
          </a:p>
          <a:p>
            <a:r>
              <a:rPr lang="fa-IR" sz="9600" dirty="0" smtClean="0">
                <a:cs typeface="B Nazanin" panose="00000400000000000000" pitchFamily="2" charset="-78"/>
              </a:rPr>
              <a:t> </a:t>
            </a:r>
            <a:r>
              <a:rPr lang="fa-IR" sz="9600" dirty="0">
                <a:cs typeface="B Nazanin" panose="00000400000000000000" pitchFamily="2" charset="-78"/>
              </a:rPr>
              <a:t>آنالیز </a:t>
            </a:r>
            <a:r>
              <a:rPr lang="fa-IR" sz="9600" dirty="0" smtClean="0">
                <a:cs typeface="B Nazanin" panose="00000400000000000000" pitchFamily="2" charset="-78"/>
              </a:rPr>
              <a:t>احساس</a:t>
            </a:r>
          </a:p>
          <a:p>
            <a:r>
              <a:rPr lang="fa-IR" sz="9600" dirty="0" smtClean="0">
                <a:cs typeface="B Nazanin" panose="00000400000000000000" pitchFamily="2" charset="-78"/>
              </a:rPr>
              <a:t>مدل‌سازی موضوع و احساس</a:t>
            </a:r>
          </a:p>
          <a:p>
            <a:r>
              <a:rPr lang="fa-IR" sz="9600" dirty="0" smtClean="0">
                <a:cs typeface="B Nazanin" panose="00000400000000000000" pitchFamily="2" charset="-78"/>
              </a:rPr>
              <a:t>کیسه‌ی </a:t>
            </a:r>
            <a:r>
              <a:rPr lang="fa-IR" sz="9600" dirty="0">
                <a:cs typeface="B Nazanin" panose="00000400000000000000" pitchFamily="2" charset="-78"/>
              </a:rPr>
              <a:t>کلمات </a:t>
            </a:r>
            <a:endParaRPr lang="fa-IR" sz="9600" dirty="0" smtClean="0">
              <a:cs typeface="B Nazanin" panose="00000400000000000000" pitchFamily="2" charset="-78"/>
            </a:endParaRPr>
          </a:p>
          <a:p>
            <a:r>
              <a:rPr lang="fa-IR" sz="9600" dirty="0">
                <a:cs typeface="B Nazanin" panose="00000400000000000000" pitchFamily="2" charset="-78"/>
              </a:rPr>
              <a:t>زنجیره‌ی مارکوف مونت کارلو</a:t>
            </a:r>
          </a:p>
          <a:p>
            <a:r>
              <a:rPr lang="fa-IR" sz="9600" dirty="0">
                <a:cs typeface="B Nazanin" panose="00000400000000000000" pitchFamily="2" charset="-78"/>
              </a:rPr>
              <a:t>الگوریتم واگرایی </a:t>
            </a:r>
            <a:r>
              <a:rPr lang="fa-IR" sz="9600" dirty="0" smtClean="0">
                <a:cs typeface="B Nazanin" panose="00000400000000000000" pitchFamily="2" charset="-78"/>
              </a:rPr>
              <a:t>مقابله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70366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514" y="101600"/>
            <a:ext cx="1139286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ارزیابی به عنوان یک مدل مولد در فرآیند </a:t>
            </a:r>
            <a:r>
              <a:rPr lang="fa-IR" sz="4400" b="1" dirty="0" smtClean="0">
                <a:cs typeface="B Nazanin" panose="00000400000000000000" pitchFamily="2" charset="-78"/>
              </a:rPr>
              <a:t>مدل‌سازی </a:t>
            </a:r>
            <a:r>
              <a:rPr lang="fa-IR" sz="4400" b="1" dirty="0">
                <a:cs typeface="B Nazanin" panose="00000400000000000000" pitchFamily="2" charset="-78"/>
              </a:rPr>
              <a:t>اسناد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7286" y="2019300"/>
                <a:ext cx="11073814" cy="388991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در فرآیند مدل‌سازی هدف تخصیص بالاترین درست‌نمایی به هر سند.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fa-IR" sz="2400" dirty="0" smtClean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معیار سرگشتگی: بارامتری برای مقایسه‌ی مدل‌های احتمالاتی.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en-US" sz="2400" dirty="0" smtClean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مقدار سرگشتگی باید به صورت بکنوا کاهش یابد، مدل که سرگشتگی کمتری دارد مدل‌سازی را بهتر انجام می‌دهد.</a:t>
                </a:r>
              </a:p>
              <a:p>
                <a:pPr algn="r" rtl="1"/>
                <a:r>
                  <a:rPr lang="fa-IR" sz="2400" dirty="0" smtClean="0">
                    <a:cs typeface="B Nazanin" panose="00000400000000000000" pitchFamily="2" charset="-78"/>
                  </a:rPr>
                  <a:t> </a:t>
                </a:r>
              </a:p>
              <a:p>
                <a:pPr algn="r" rtl="1"/>
                <a:endParaRPr lang="fa-IR" sz="2400" dirty="0">
                  <a:cs typeface="B Nazanin" panose="00000400000000000000" pitchFamily="2" charset="-78"/>
                </a:endParaRP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𝑃𝑒𝑟𝑝𝑙𝑒𝑥𝑖𝑡𝑦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𝑒𝑥𝑝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𝑁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𝑝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B Nazanin" panose="00000400000000000000" pitchFamily="2" charset="-7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  <a:cs typeface="B Nazanin" panose="00000400000000000000" pitchFamily="2" charset="-78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B Nazanin" panose="00000400000000000000" pitchFamily="2" charset="-78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2400" b="0" dirty="0" smtClean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en-US" sz="2400" dirty="0" smtClean="0">
                    <a:cs typeface="B Nazanin" panose="00000400000000000000" pitchFamily="2" charset="-78"/>
                  </a:rPr>
                  <a:t> 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86" y="2019300"/>
                <a:ext cx="11073814" cy="3889911"/>
              </a:xfrm>
              <a:prstGeom prst="rect">
                <a:avLst/>
              </a:prstGeom>
              <a:blipFill rotWithShape="0">
                <a:blip r:embed="rId2"/>
                <a:stretch>
                  <a:fillRect l="-110" t="-2038" r="-82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20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514" y="101600"/>
            <a:ext cx="1139286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ارزیابی به عنوان یک مدل مولد در فرآیند </a:t>
            </a:r>
            <a:r>
              <a:rPr lang="fa-IR" sz="4400" b="1" dirty="0" smtClean="0">
                <a:cs typeface="B Nazanin" panose="00000400000000000000" pitchFamily="2" charset="-78"/>
              </a:rPr>
              <a:t>مدل‌سازی </a:t>
            </a:r>
            <a:r>
              <a:rPr lang="fa-IR" sz="4400" b="1" dirty="0">
                <a:cs typeface="B Nazanin" panose="00000400000000000000" pitchFamily="2" charset="-78"/>
              </a:rPr>
              <a:t>اسناد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03" y="2374121"/>
            <a:ext cx="3870088" cy="29025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458" y="2374121"/>
            <a:ext cx="3870088" cy="29025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178" y="2374121"/>
            <a:ext cx="3870088" cy="290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514" y="101600"/>
            <a:ext cx="1139286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ارزیابی به عنوان یک مدل مولد در فرآیند </a:t>
            </a:r>
            <a:r>
              <a:rPr lang="fa-IR" sz="4400" b="1" dirty="0" smtClean="0">
                <a:cs typeface="B Nazanin" panose="00000400000000000000" pitchFamily="2" charset="-78"/>
              </a:rPr>
              <a:t>مدل‌سازی </a:t>
            </a:r>
            <a:r>
              <a:rPr lang="fa-IR" sz="4400" b="1" dirty="0">
                <a:cs typeface="B Nazanin" panose="00000400000000000000" pitchFamily="2" charset="-78"/>
              </a:rPr>
              <a:t>اسناد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98" y="2136149"/>
            <a:ext cx="11220094" cy="259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27192" y="-130629"/>
            <a:ext cx="7827785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مجسم‌سازی </a:t>
            </a:r>
            <a:r>
              <a:rPr lang="fa-IR" sz="4400" b="1" dirty="0">
                <a:cs typeface="B Nazanin" panose="00000400000000000000" pitchFamily="2" charset="-78"/>
              </a:rPr>
              <a:t>موضوع‌های یاد گرفته شده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7286" y="3410778"/>
            <a:ext cx="1107381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ارزیابی موضوع‌های یاد گرفته شده توسط مدل از نظر برچسب احساسی با استفاده از لغت‌نامه احساس </a:t>
            </a:r>
            <a:r>
              <a:rPr lang="en-US" sz="2400" dirty="0" smtClean="0">
                <a:cs typeface="B Nazanin" panose="00000400000000000000" pitchFamily="2" charset="-78"/>
              </a:rPr>
              <a:t>.MPQA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استفاده از ایده‌ی مجسم‌سازی نتایج در مدل‌های </a:t>
            </a:r>
            <a:r>
              <a:rPr lang="en-US" sz="2400" dirty="0" err="1" smtClean="0">
                <a:cs typeface="B Nazanin" panose="00000400000000000000" pitchFamily="2" charset="-78"/>
              </a:rPr>
              <a:t>DocNADE</a:t>
            </a:r>
            <a:r>
              <a:rPr lang="fa-IR" sz="2400" dirty="0" smtClean="0">
                <a:cs typeface="B Nazanin" panose="00000400000000000000" pitchFamily="2" charset="-78"/>
              </a:rPr>
              <a:t> و </a:t>
            </a:r>
            <a:r>
              <a:rPr lang="en-US" sz="2400" dirty="0" smtClean="0">
                <a:cs typeface="B Nazanin" panose="00000400000000000000" pitchFamily="2" charset="-78"/>
              </a:rPr>
              <a:t>.LDA</a:t>
            </a:r>
            <a:endParaRPr lang="fa-IR" sz="24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397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27192" y="-130629"/>
            <a:ext cx="7827785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مجسم‌سازی </a:t>
            </a:r>
            <a:r>
              <a:rPr lang="fa-IR" sz="4400" b="1" dirty="0">
                <a:cs typeface="B Nazanin" panose="00000400000000000000" pitchFamily="2" charset="-78"/>
              </a:rPr>
              <a:t>موضوع‌های یاد گرفته شده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24" y="3978343"/>
            <a:ext cx="5365060" cy="26210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1444487"/>
            <a:ext cx="1053547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برای هر سه حالت باگاه داده‌ی </a:t>
            </a:r>
            <a:r>
              <a:rPr lang="en-US" sz="2400" dirty="0" smtClean="0">
                <a:cs typeface="B Nazanin" panose="00000400000000000000" pitchFamily="2" charset="-78"/>
              </a:rPr>
              <a:t>MR</a:t>
            </a:r>
            <a:r>
              <a:rPr lang="fa-IR" sz="2400" dirty="0" smtClean="0">
                <a:cs typeface="B Nazanin" panose="00000400000000000000" pitchFamily="2" charset="-78"/>
              </a:rPr>
              <a:t> و برای 2 تکرار 200 و 1000 مراحل زیر را به ترتیب انجام دادیم: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7895" y="2027582"/>
            <a:ext cx="10588487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محاسبه‌ی مجموع وزن‌های کلمات مثبت و منفی برای هر موضوع با استفاده از لغت‌نامه‌ی احساس و ماتریس وزن </a:t>
            </a:r>
            <a:r>
              <a:rPr lang="en-US" sz="2400" dirty="0" smtClean="0">
                <a:cs typeface="B Nazanin" panose="00000400000000000000" pitchFamily="2" charset="-78"/>
              </a:rPr>
              <a:t>W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marL="342900" indent="-342900" algn="r" rtl="1">
              <a:buFont typeface="+mj-lt"/>
              <a:buAutoNum type="arabicPeriod"/>
            </a:pPr>
            <a:endParaRPr lang="en-US" sz="2400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محاسبه‌ی تفاضل مقادیر حساب شده برای هر موضوع ومرتب کردن مقادیر حاصل به صورت نزولی.</a:t>
            </a:r>
          </a:p>
          <a:p>
            <a:pPr marL="342900" indent="-342900" algn="r" rtl="1">
              <a:buFont typeface="+mj-lt"/>
              <a:buAutoNum type="arabicPeriod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انتخاب 5 موضوع از ابتدای لیست مرتب شده ( مثبت‌ترین موضوع‌ها)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و برچسب گذاری مثبت آن‌ها و </a:t>
            </a:r>
            <a:r>
              <a:rPr lang="fa-IR" sz="2400" dirty="0">
                <a:cs typeface="B Nazanin" panose="00000400000000000000" pitchFamily="2" charset="-78"/>
              </a:rPr>
              <a:t>5 موضوع از </a:t>
            </a:r>
            <a:r>
              <a:rPr lang="fa-IR" sz="2400" dirty="0" smtClean="0">
                <a:cs typeface="B Nazanin" panose="00000400000000000000" pitchFamily="2" charset="-78"/>
              </a:rPr>
              <a:t>انتهای لیست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  </a:t>
            </a:r>
            <a:r>
              <a:rPr lang="fa-IR" sz="2400" dirty="0">
                <a:cs typeface="B Nazanin" panose="00000400000000000000" pitchFamily="2" charset="-78"/>
              </a:rPr>
              <a:t>مرتب شده ( </a:t>
            </a:r>
            <a:r>
              <a:rPr lang="fa-IR" sz="2400" dirty="0" smtClean="0">
                <a:cs typeface="B Nazanin" panose="00000400000000000000" pitchFamily="2" charset="-78"/>
              </a:rPr>
              <a:t>منفی‌ترین </a:t>
            </a:r>
            <a:r>
              <a:rPr lang="fa-IR" sz="2400" dirty="0">
                <a:cs typeface="B Nazanin" panose="00000400000000000000" pitchFamily="2" charset="-78"/>
              </a:rPr>
              <a:t>موضوع‌ها</a:t>
            </a:r>
            <a:r>
              <a:rPr lang="fa-IR" sz="2400" dirty="0" smtClean="0">
                <a:cs typeface="B Nazanin" panose="00000400000000000000" pitchFamily="2" charset="-78"/>
              </a:rPr>
              <a:t>) و تخصیص برچسب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  منفی به آن‌ها.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مقایسه برچسب‌های تخصیص داده شده با وزن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لایه‌ی احساس و محاسبه‌ی دقت. 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780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27192" y="-130629"/>
            <a:ext cx="7827785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مجسم‌سازی </a:t>
            </a:r>
            <a:r>
              <a:rPr lang="fa-IR" sz="4400" b="1" dirty="0">
                <a:cs typeface="B Nazanin" panose="00000400000000000000" pitchFamily="2" charset="-78"/>
              </a:rPr>
              <a:t>موضوع‌های یاد گرفته شده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60486"/>
            <a:ext cx="5115339" cy="38365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7" y="2804818"/>
            <a:ext cx="5189563" cy="38921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473" y="1593484"/>
            <a:ext cx="7859222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77307" y="0"/>
            <a:ext cx="389241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طبقه‌بندی </a:t>
            </a:r>
            <a:r>
              <a:rPr lang="fa-IR" sz="4400" b="1" dirty="0">
                <a:cs typeface="B Nazanin" panose="00000400000000000000" pitchFamily="2" charset="-78"/>
              </a:rPr>
              <a:t>احساس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7286" y="2125320"/>
            <a:ext cx="11073814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نتایج حاصل از طبقه‌بندی احساس بر روی دیتاست </a:t>
            </a:r>
            <a:r>
              <a:rPr lang="en-US" sz="2400" dirty="0" smtClean="0">
                <a:cs typeface="B Nazanin" panose="00000400000000000000" pitchFamily="2" charset="-78"/>
              </a:rPr>
              <a:t>MR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محاسیه‌ی دقت در فرآیند طبقه‌بندی برای مدل بایه با شمارش کلمات با استفاده از لغت‌نامه‌ی احساس </a:t>
            </a:r>
            <a:r>
              <a:rPr lang="en-US" sz="2400" dirty="0" smtClean="0">
                <a:cs typeface="B Nazanin" panose="00000400000000000000" pitchFamily="2" charset="-78"/>
              </a:rPr>
              <a:t>MPQA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استفاده از دقت حاصل از روش‌های </a:t>
            </a:r>
            <a:r>
              <a:rPr lang="en-US" sz="2400" dirty="0" smtClean="0">
                <a:cs typeface="B Nazanin" panose="00000400000000000000" pitchFamily="2" charset="-78"/>
              </a:rPr>
              <a:t>SVM</a:t>
            </a:r>
            <a:r>
              <a:rPr lang="fa-IR" sz="2400" dirty="0" smtClean="0">
                <a:cs typeface="B Nazanin" panose="00000400000000000000" pitchFamily="2" charset="-78"/>
              </a:rPr>
              <a:t> و دو شبکه عصبی (یک شبکه با مقدار دهی اولیه تصادفی و یک شبکه با مقداردهی اولیه توسط بارامترهای یاد گرفته شده با رویکرد بیشنهادی) برای ارزیابی.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9" y="5545892"/>
            <a:ext cx="3960157" cy="9693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845" y="5545892"/>
            <a:ext cx="5365748" cy="94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77307" y="0"/>
            <a:ext cx="389241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طبقه‌بندی </a:t>
            </a:r>
            <a:r>
              <a:rPr lang="fa-IR" sz="4400" b="1" dirty="0">
                <a:cs typeface="B Nazanin" panose="00000400000000000000" pitchFamily="2" charset="-78"/>
              </a:rPr>
              <a:t>احساس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09" y="1775116"/>
            <a:ext cx="4442307" cy="1087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756" y="1795527"/>
            <a:ext cx="5452870" cy="9643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288" y="3262707"/>
            <a:ext cx="66484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0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461" y="1871087"/>
            <a:ext cx="5191408" cy="38935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53" y="1871087"/>
            <a:ext cx="5191408" cy="38935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77307" y="0"/>
            <a:ext cx="389241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طبقه‌بندی </a:t>
            </a:r>
            <a:r>
              <a:rPr lang="fa-IR" sz="4400" b="1" dirty="0">
                <a:cs typeface="B Nazanin" panose="00000400000000000000" pitchFamily="2" charset="-78"/>
              </a:rPr>
              <a:t>احساس</a:t>
            </a:r>
          </a:p>
        </p:txBody>
      </p:sp>
    </p:spTree>
    <p:extLst>
      <p:ext uri="{BB962C8B-B14F-4D97-AF65-F5344CB8AC3E}">
        <p14:creationId xmlns:p14="http://schemas.microsoft.com/office/powerpoint/2010/main" val="5602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10" y="1446470"/>
            <a:ext cx="5852172" cy="43891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861" y="1446470"/>
            <a:ext cx="5852172" cy="43891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77307" y="0"/>
            <a:ext cx="389241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طبقه‌بندی </a:t>
            </a:r>
            <a:r>
              <a:rPr lang="fa-IR" sz="4400" b="1" dirty="0">
                <a:cs typeface="B Nazanin" panose="00000400000000000000" pitchFamily="2" charset="-78"/>
              </a:rPr>
              <a:t>احساس</a:t>
            </a:r>
          </a:p>
        </p:txBody>
      </p:sp>
    </p:spTree>
    <p:extLst>
      <p:ext uri="{BB962C8B-B14F-4D97-AF65-F5344CB8AC3E}">
        <p14:creationId xmlns:p14="http://schemas.microsoft.com/office/powerpoint/2010/main" val="27796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</a:t>
            </a:r>
            <a:r>
              <a:rPr lang="fa-IR" b="1" dirty="0">
                <a:cs typeface="B Nazanin" panose="00000400000000000000" pitchFamily="2" charset="-78"/>
              </a:rPr>
              <a:t>تعریف مساله و </a:t>
            </a:r>
            <a:r>
              <a:rPr lang="fa-IR" b="1" dirty="0" smtClean="0">
                <a:cs typeface="B Nazanin" panose="00000400000000000000" pitchFamily="2" charset="-78"/>
              </a:rPr>
              <a:t>انگیزه</a:t>
            </a:r>
            <a:endParaRPr lang="fa-IR" b="1" dirty="0">
              <a:cs typeface="B Nazani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9774" y="2329242"/>
            <a:ext cx="9925878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گسترش روز افزون دنیای تکنولوژی و اینترنت و </a:t>
            </a:r>
            <a:r>
              <a:rPr lang="fa-IR" sz="2400" dirty="0">
                <a:cs typeface="B Nazanin" panose="00000400000000000000" pitchFamily="2" charset="-78"/>
              </a:rPr>
              <a:t>تولید شکل‌های مختلف داده با سرعتی بسیار زیاد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نیاز به مدل‌هایی که به صورت اتوماتیک تونایی تعامل با حجم عظیم داده‌ها را داشته باشند.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بردازش این داده‌ها و استخراج </a:t>
            </a:r>
            <a:r>
              <a:rPr lang="fa-IR" sz="2400" dirty="0">
                <a:cs typeface="B Nazanin" panose="00000400000000000000" pitchFamily="2" charset="-78"/>
              </a:rPr>
              <a:t>اطلاعات مفهومی </a:t>
            </a:r>
            <a:r>
              <a:rPr lang="fa-IR" sz="2400" dirty="0" smtClean="0">
                <a:cs typeface="B Nazanin" panose="00000400000000000000" pitchFamily="2" charset="-78"/>
              </a:rPr>
              <a:t>برای ما بسیار مفید است.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استخراج اطلاعات مفهومی و کاوش عقاید در داده‌های متی در حوزه‌ی مباحث مربوط به کاوش متن</a:t>
            </a:r>
          </a:p>
        </p:txBody>
      </p:sp>
    </p:spTree>
    <p:extLst>
      <p:ext uri="{BB962C8B-B14F-4D97-AF65-F5344CB8AC3E}">
        <p14:creationId xmlns:p14="http://schemas.microsoft.com/office/powerpoint/2010/main" val="88582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81645" y="0"/>
            <a:ext cx="328487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بازیابی اطلاعات 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286" y="2019300"/>
            <a:ext cx="11073814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عدم وجود دیتاستی با برچسب موضوع و احساس.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ایجاد 2 دیتاست دارای برچسب موضوع و احساس.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تخصیص برچسب احساس به بایگاه داده‌ی 20 گروه خبری با شمارش کلمات، یک بایگاه داده با 20 برچسب موضوع و 2 برچسب احساس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ترکیب بایگاه داده‌های بازبینی فبلم و احساس چند دامنه، یک بایگاه داده با 5 برچسب موضوع و 2 برچسب احساس، 10000 سند، 7500 سند برای آموزش و 2500 سند برای تست، </a:t>
            </a:r>
            <a:r>
              <a:rPr lang="en-US" sz="2400" dirty="0" smtClean="0">
                <a:cs typeface="B Nazanin" panose="00000400000000000000" pitchFamily="2" charset="-78"/>
              </a:rPr>
              <a:t>MRMDS</a:t>
            </a:r>
            <a:endParaRPr lang="fa-IR" sz="24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4700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81645" y="0"/>
            <a:ext cx="328487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بازیابی اطلاعات 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2125320"/>
            <a:ext cx="11073814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مشاهده‌‌ی تاثیر در نظر گرفتن احساس در دقت بازیابی اطلاعات.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برای ارزیابی از نمودار صحت در برابر بازیابی </a:t>
            </a:r>
            <a:r>
              <a:rPr lang="en-US" sz="2400" dirty="0">
                <a:cs typeface="B Nazanin" panose="00000400000000000000" pitchFamily="2" charset="-78"/>
              </a:rPr>
              <a:t>(Precision vs Recall</a:t>
            </a:r>
            <a:r>
              <a:rPr lang="en-US" sz="2400" dirty="0" smtClean="0">
                <a:cs typeface="B Nazanin" panose="00000400000000000000" pitchFamily="2" charset="-78"/>
              </a:rPr>
              <a:t>)</a:t>
            </a:r>
            <a:r>
              <a:rPr lang="fa-IR" sz="2400" dirty="0" smtClean="0">
                <a:cs typeface="B Nazanin" panose="00000400000000000000" pitchFamily="2" charset="-78"/>
              </a:rPr>
              <a:t> به ازای تعداد تعداد موضوع برابر با 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50 استفاده می‌کنیم.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72" y="3664026"/>
            <a:ext cx="2208138" cy="8904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61" y="4892899"/>
            <a:ext cx="2636924" cy="80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3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81645" y="0"/>
            <a:ext cx="328487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بازیابی اطلاعات 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082" y="1277273"/>
            <a:ext cx="5852172" cy="43891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10" y="127703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17815" y="0"/>
            <a:ext cx="234070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نتیجه‌گیری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568729"/>
            <a:ext cx="11354352" cy="41549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رشد چشمگیر دنیای امروز و افزایش استفاده از اینترنت و رسانه‌های اجتماعی </a:t>
            </a:r>
            <a:r>
              <a:rPr lang="fa-IR" sz="2400" dirty="0">
                <a:cs typeface="B Nazanin" panose="00000400000000000000" pitchFamily="2" charset="-78"/>
              </a:rPr>
              <a:t>و</a:t>
            </a:r>
            <a:r>
              <a:rPr lang="fa-IR" sz="2400" dirty="0" smtClean="0">
                <a:cs typeface="B Nazanin" panose="00000400000000000000" pitchFamily="2" charset="-78"/>
              </a:rPr>
              <a:t> تولید حجم عظیمی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از داده‌ها.</a:t>
            </a: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نیاز به ساختارهایی با توانایی اتوماتیک بردازش و استخراج اطلاعات مفید از داده‌ها.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مدل‌های موضوعی دسته روش‌هایی با توانایی خودکار استخراج اطلاعات اطلاعات مفهومی.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عدم وجود رویکردی برای مدل‌سازی مشترک موضوع و احساس با استفاده از شبکه عصبی.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ارایه‌ی یک رویکرد جدید با استفاده از شبکه‌های عصبی برای مدل‌سازی موضوع و احساس.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مقایسه با رویکردهای موجود در بخش‌های مختلف و کسب نتایج بهتر. </a:t>
            </a:r>
          </a:p>
        </p:txBody>
      </p:sp>
    </p:spTree>
    <p:extLst>
      <p:ext uri="{BB962C8B-B14F-4D97-AF65-F5344CB8AC3E}">
        <p14:creationId xmlns:p14="http://schemas.microsoft.com/office/powerpoint/2010/main" val="19179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262100" y="0"/>
            <a:ext cx="2736648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کارهای آینده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00033"/>
            <a:ext cx="11354352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ساخت مدل‌های نیمه نظارتی، نظارت شده‌ی ظعیف و بدون نظارت.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استفاده از ایده‌ی ماشین بلتزمن محدود شرطی، اضافه کردن لایه و ایجاد وابستگی بین لایه‌ها.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استفاده از شبکه‌های عصبی عمیق و استخراج ویژگی‌هایی با تمایز بیشتر.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استفاده از شبکه‌های عصبی بازگشتی و استخراج ویژگی از داده‌های دارای توالی.</a:t>
            </a:r>
          </a:p>
        </p:txBody>
      </p:sp>
    </p:spTree>
    <p:extLst>
      <p:ext uri="{BB962C8B-B14F-4D97-AF65-F5344CB8AC3E}">
        <p14:creationId xmlns:p14="http://schemas.microsoft.com/office/powerpoint/2010/main" val="335392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45</a:t>
            </a:fld>
            <a:r>
              <a:rPr lang="fa-IR" smtClean="0"/>
              <a:t> </a:t>
            </a:r>
            <a:r>
              <a:rPr lang="en-US" smtClean="0"/>
              <a:t>/ 49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807" y="221140"/>
            <a:ext cx="5350754" cy="307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8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</a:t>
            </a:r>
            <a:r>
              <a:rPr lang="fa-IR" b="1" dirty="0">
                <a:cs typeface="B Nazanin" panose="00000400000000000000" pitchFamily="2" charset="-78"/>
              </a:rPr>
              <a:t>تعریف مساله و انگیزه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9774" y="2295609"/>
            <a:ext cx="9925878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مدل‌های موضوعی: رویکردهایی در حوزه‌ی متن کاوی که به استخراج اطلاعات </a:t>
            </a:r>
            <a:r>
              <a:rPr lang="fa-IR" sz="2400" dirty="0" smtClean="0">
                <a:cs typeface="B Nazanin" panose="00000400000000000000" pitchFamily="2" charset="-78"/>
              </a:rPr>
              <a:t>مفهومی </a:t>
            </a:r>
            <a:r>
              <a:rPr lang="fa-IR" sz="2400" dirty="0">
                <a:cs typeface="B Nazanin" panose="00000400000000000000" pitchFamily="2" charset="-78"/>
              </a:rPr>
              <a:t>می‌بردازند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بیشتر ساختارهای موجود برای مدل‌سازی موضوعی رویکردهایی احتمالاتی بر بایه‌ی </a:t>
            </a:r>
            <a:r>
              <a:rPr lang="fa-IR" sz="2400" dirty="0" smtClean="0">
                <a:cs typeface="B Nazanin" panose="00000400000000000000" pitchFamily="2" charset="-78"/>
              </a:rPr>
              <a:t>مدل‌ها </a:t>
            </a:r>
            <a:r>
              <a:rPr lang="fa-IR" sz="2400" dirty="0">
                <a:cs typeface="B Nazanin" panose="00000400000000000000" pitchFamily="2" charset="-78"/>
              </a:rPr>
              <a:t>و شبکه‌های بیزی هستند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عدم وجود ساختاری بر بایه‌ی شبکه‌های عصبی برای مدل‌سازی مشترک موضوع و احساس به صورت همزمان و همچنین محدودیت‌ها و مشکلات مدل‌های موجود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یک رویکرد جدید برای مدل‌سازی مشترک موضوع و احساس در داده‌ای متنی بر بایه‌ی شبکه‌های عصبی</a:t>
            </a:r>
          </a:p>
        </p:txBody>
      </p:sp>
    </p:spTree>
    <p:extLst>
      <p:ext uri="{BB962C8B-B14F-4D97-AF65-F5344CB8AC3E}">
        <p14:creationId xmlns:p14="http://schemas.microsoft.com/office/powerpoint/2010/main" val="106405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669919"/>
            <a:ext cx="10515600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موضوع و مدل موضوعی</a:t>
            </a:r>
            <a:endParaRPr lang="fa-IR" b="1" dirty="0">
              <a:cs typeface="B Nazanin" panose="000004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55409" y="1995482"/>
            <a:ext cx="9214339" cy="33239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مدل موضوعی: </a:t>
            </a:r>
            <a:r>
              <a:rPr lang="fa-IR" sz="2400" dirty="0">
                <a:cs typeface="B Nazanin" panose="00000400000000000000" pitchFamily="2" charset="-78"/>
              </a:rPr>
              <a:t>رویکردهایی در </a:t>
            </a:r>
            <a:r>
              <a:rPr lang="fa-IR" sz="2400" dirty="0" smtClean="0">
                <a:cs typeface="B Nazanin" panose="00000400000000000000" pitchFamily="2" charset="-78"/>
              </a:rPr>
              <a:t>حوزه‌ی یادگیری ماشین و بردازش زبا طبیعی به خصوص </a:t>
            </a:r>
            <a:r>
              <a:rPr lang="fa-IR" sz="2400" dirty="0">
                <a:cs typeface="B Nazanin" panose="00000400000000000000" pitchFamily="2" charset="-78"/>
              </a:rPr>
              <a:t>متن کاوی که به استخراج اطلاعات مفهومی </a:t>
            </a:r>
            <a:r>
              <a:rPr lang="fa-IR" sz="2400" dirty="0" smtClean="0">
                <a:cs typeface="B Nazanin" panose="00000400000000000000" pitchFamily="2" charset="-78"/>
              </a:rPr>
              <a:t>می‌بردازند.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مدل موضوعی:  کشف و نمایش یک چکیده از موضوع‌هایی که در یک سند یا مجموعه اسناد وجود دارند.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موضوع: مجموعه یا خوشه‌ای از کلمات که از نظر معنایی به یکدیگر نزدیک هستند  و در یک دسته قرار می‌گیرند.</a:t>
            </a:r>
            <a:endParaRPr lang="fa-IR" sz="2400" dirty="0">
              <a:cs typeface="B Nazanin" panose="00000400000000000000" pitchFamily="2" charset="-78"/>
            </a:endParaRPr>
          </a:p>
          <a:p>
            <a:pPr algn="r" rtl="1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4821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669919"/>
            <a:ext cx="10515600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آنالیز احساس و </a:t>
            </a:r>
            <a:r>
              <a:rPr lang="fa-IR" b="1" dirty="0">
                <a:cs typeface="B Nazanin" panose="00000400000000000000" pitchFamily="2" charset="-78"/>
              </a:rPr>
              <a:t>مدل‌سازی موضوع و احساس</a:t>
            </a:r>
          </a:p>
          <a:p>
            <a:pPr algn="ctr"/>
            <a:endParaRPr lang="fa-IR" b="1" dirty="0">
              <a:cs typeface="B Nazanin" panose="000004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55409" y="1995482"/>
            <a:ext cx="9214339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آنالیز احساس، کاوش عقاید: در حوزه‌ی بردازش زبان طبیعی، آنالیز متن زبان‌شناسی محاسباتی.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شناسایی، استخراج، تعیین کمیت  و طبقه‌بندی احساس و اطلاعات مفهومی(نگرش‌ها و نظرات).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مدل‌سازی مشترک احساس موضوع: تشخیص موضوع‌ها و احساس همراه با هرکدام.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3413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669919"/>
            <a:ext cx="10515600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مقدمه: کیسه‌کلمات</a:t>
            </a:r>
            <a:endParaRPr lang="fa-IR" b="1" dirty="0">
              <a:cs typeface="B Nazani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7957" y="2321169"/>
            <a:ext cx="10016197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B Nazanin" panose="00000400000000000000" pitchFamily="2" charset="-78"/>
              </a:rPr>
              <a:t>Bag of Words (</a:t>
            </a:r>
            <a:r>
              <a:rPr lang="en-US" sz="2400" dirty="0" err="1" smtClean="0">
                <a:cs typeface="B Nazanin" panose="00000400000000000000" pitchFamily="2" charset="-78"/>
              </a:rPr>
              <a:t>BoW</a:t>
            </a:r>
            <a:r>
              <a:rPr lang="en-US" sz="2400" dirty="0" smtClean="0">
                <a:cs typeface="B Nazanin" panose="00000400000000000000" pitchFamily="2" charset="-78"/>
              </a:rPr>
              <a:t>)</a:t>
            </a:r>
            <a:r>
              <a:rPr lang="fa-IR" sz="2400" dirty="0" smtClean="0">
                <a:cs typeface="B Nazanin" panose="00000400000000000000" pitchFamily="2" charset="-78"/>
              </a:rPr>
              <a:t> راهی برای نمایش داده‌ها در مباحث بردازش زبان طبیعی و بازیابی اطلاعات.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هر سند متنی برداری از اعداد صحیح.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عدم رعایت اصول و قواعد گرامری.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تکرار </a:t>
            </a:r>
            <a:r>
              <a:rPr lang="fa-IR" sz="2400" dirty="0">
                <a:cs typeface="B Nazanin" panose="00000400000000000000" pitchFamily="2" charset="-78"/>
              </a:rPr>
              <a:t>کلمات </a:t>
            </a:r>
            <a:r>
              <a:rPr lang="fa-IR" sz="2400" dirty="0" smtClean="0">
                <a:cs typeface="B Nazanin" panose="00000400000000000000" pitchFamily="2" charset="-78"/>
              </a:rPr>
              <a:t>متمایز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به عنوان ویژگی در نظر گرفته می‌شود.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21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MCMC</a:t>
            </a:r>
            <a:r>
              <a:rPr lang="fa-IR" b="1" dirty="0" smtClean="0">
                <a:cs typeface="B Nazanin" panose="00000400000000000000" pitchFamily="2" charset="-78"/>
              </a:rPr>
              <a:t> و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CD</a:t>
            </a:r>
            <a:endParaRPr lang="fa-IR" b="1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2110154"/>
            <a:ext cx="9425354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زنجیره‌ی مارکوف مونت </a:t>
            </a:r>
            <a:r>
              <a:rPr lang="fa-IR" sz="2400" dirty="0" smtClean="0">
                <a:cs typeface="B Nazanin" panose="00000400000000000000" pitchFamily="2" charset="-78"/>
              </a:rPr>
              <a:t>کارلو (</a:t>
            </a:r>
            <a:r>
              <a:rPr lang="en-US" sz="2400" dirty="0">
                <a:cs typeface="B Nazanin" panose="00000400000000000000" pitchFamily="2" charset="-78"/>
              </a:rPr>
              <a:t>Markov Chain Monte </a:t>
            </a:r>
            <a:r>
              <a:rPr lang="en-US" sz="2400" dirty="0" smtClean="0">
                <a:cs typeface="B Nazanin" panose="00000400000000000000" pitchFamily="2" charset="-78"/>
              </a:rPr>
              <a:t>Carlo</a:t>
            </a:r>
            <a:r>
              <a:rPr lang="fa-IR" sz="2400" dirty="0" smtClean="0">
                <a:cs typeface="B Nazanin" panose="00000400000000000000" pitchFamily="2" charset="-78"/>
              </a:rPr>
              <a:t>) یک روش تولید نمونه از توزیع‌های احتمالاتی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اگوریتم واگرایی مقابله </a:t>
            </a:r>
            <a:r>
              <a:rPr lang="en-US" sz="2400" dirty="0">
                <a:cs typeface="B Nazanin" panose="00000400000000000000" pitchFamily="2" charset="-78"/>
              </a:rPr>
              <a:t>(</a:t>
            </a:r>
            <a:r>
              <a:rPr lang="en-US" sz="2400" dirty="0" smtClean="0">
                <a:cs typeface="B Nazanin" panose="00000400000000000000" pitchFamily="2" charset="-78"/>
              </a:rPr>
              <a:t>Contrastive Divergence)</a:t>
            </a:r>
            <a:r>
              <a:rPr lang="fa-IR" sz="2400" dirty="0" smtClean="0">
                <a:cs typeface="B Nazanin" panose="00000400000000000000" pitchFamily="2" charset="-78"/>
              </a:rPr>
              <a:t> اولین بار در سال 2002 توسط آقای هینتون ارایه گردید.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B Nazanin" panose="00000400000000000000" pitchFamily="2" charset="-78"/>
              </a:rPr>
              <a:t>CD</a:t>
            </a:r>
            <a:r>
              <a:rPr lang="fa-IR" sz="2400" dirty="0" smtClean="0">
                <a:cs typeface="B Nazanin" panose="00000400000000000000" pitchFamily="2" charset="-78"/>
              </a:rPr>
              <a:t> یک الگوریتم یادگیری تقریبی بیشینه‌سازی مورد انتظار.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88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2419</TotalTime>
  <Words>1775</Words>
  <Application>Microsoft Office PowerPoint</Application>
  <PresentationFormat>Widescreen</PresentationFormat>
  <Paragraphs>438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B Nazanin</vt:lpstr>
      <vt:lpstr>Calibri</vt:lpstr>
      <vt:lpstr>Calibri Light</vt:lpstr>
      <vt:lpstr>Cambria Math</vt:lpstr>
      <vt:lpstr>等线</vt:lpstr>
      <vt:lpstr>Wingdings</vt:lpstr>
      <vt:lpstr>XB Zar</vt:lpstr>
      <vt:lpstr>Office Theme</vt:lpstr>
      <vt:lpstr>مدل‌سازی مشترک موضوع و احساس در داده‌های متنی با استفاده از شبکه‌های عصبی</vt:lpstr>
      <vt:lpstr>فهرست مطالب</vt:lpstr>
      <vt:lpstr>مقدمه</vt:lpstr>
      <vt:lpstr>مقدمه: تعریف مساله و انگیزه</vt:lpstr>
      <vt:lpstr>مقدمه: تعریف مساله و انگیزه</vt:lpstr>
      <vt:lpstr>PowerPoint Presentation</vt:lpstr>
      <vt:lpstr>PowerPoint Presentation</vt:lpstr>
      <vt:lpstr>PowerPoint Presentation</vt:lpstr>
      <vt:lpstr>مقدمه: MCMC و CD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Virahub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Dariush Hasanpour</dc:creator>
  <cp:lastModifiedBy>fpgalab1</cp:lastModifiedBy>
  <cp:revision>373</cp:revision>
  <cp:lastPrinted>2016-11-01T19:05:04Z</cp:lastPrinted>
  <dcterms:created xsi:type="dcterms:W3CDTF">2016-10-30T17:05:31Z</dcterms:created>
  <dcterms:modified xsi:type="dcterms:W3CDTF">2017-06-14T14:46:19Z</dcterms:modified>
</cp:coreProperties>
</file>