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5" r:id="rId4"/>
    <p:sldId id="258" r:id="rId5"/>
    <p:sldId id="259" r:id="rId6"/>
    <p:sldId id="281" r:id="rId7"/>
    <p:sldId id="263" r:id="rId8"/>
    <p:sldId id="268" r:id="rId9"/>
    <p:sldId id="266" r:id="rId10"/>
    <p:sldId id="271" r:id="rId11"/>
    <p:sldId id="278" r:id="rId12"/>
    <p:sldId id="272" r:id="rId13"/>
    <p:sldId id="277" r:id="rId14"/>
    <p:sldId id="283" r:id="rId15"/>
    <p:sldId id="276" r:id="rId16"/>
    <p:sldId id="270" r:id="rId17"/>
    <p:sldId id="260" r:id="rId18"/>
    <p:sldId id="265" r:id="rId19"/>
    <p:sldId id="262" r:id="rId20"/>
    <p:sldId id="264" r:id="rId21"/>
    <p:sldId id="267" r:id="rId22"/>
    <p:sldId id="261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FB876-ACA9-423E-82CC-306DEC6C38F8}">
          <p14:sldIdLst>
            <p14:sldId id="256"/>
            <p14:sldId id="269"/>
            <p14:sldId id="275"/>
            <p14:sldId id="258"/>
            <p14:sldId id="259"/>
            <p14:sldId id="281"/>
            <p14:sldId id="263"/>
            <p14:sldId id="268"/>
            <p14:sldId id="266"/>
            <p14:sldId id="271"/>
            <p14:sldId id="278"/>
            <p14:sldId id="272"/>
            <p14:sldId id="277"/>
            <p14:sldId id="283"/>
            <p14:sldId id="276"/>
          </p14:sldIdLst>
        </p14:section>
        <p14:section name="Untitled Section" id="{E05B753D-E49F-4D09-ACFA-5ABC0CCA4933}">
          <p14:sldIdLst>
            <p14:sldId id="270"/>
            <p14:sldId id="260"/>
            <p14:sldId id="265"/>
            <p14:sldId id="262"/>
            <p14:sldId id="264"/>
            <p14:sldId id="267"/>
            <p14:sldId id="261"/>
            <p14:sldId id="27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B31AA-5591-4ECA-BD9F-8971200CC747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813A-4799-4EFF-BACC-14832689BC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1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E869-7124-4369-9F23-3D6372EA5E0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FA51-A5FD-463E-BE8B-23BF9E84F8B4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E-85A5-4B7E-9805-D14317B9D58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43DC-6577-4930-B552-944A7D7E6493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AEA-B07B-4262-8022-A3FA45D44DE8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296-FDD3-4F0C-BC6A-3BF8E77DD916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CB9E-D756-473F-931B-0A2B44DB7FB4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7A04-6E4D-4FD8-B2B7-FCF95D06EE47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70E7-CEA6-4ACB-98D0-0581AE042EF9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555-6CC9-4ADA-A841-84DF3B7E0FC9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47DB-333B-4604-9107-6FB427F3B854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57DF-EBC3-480D-8639-CD34230C4D8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1F3598-89D7-43F8-B981-BD8B612E7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sales prediction for </a:t>
            </a:r>
            <a:br>
              <a:rPr lang="en-AU" dirty="0" smtClean="0"/>
            </a:br>
            <a:r>
              <a:rPr lang="en-AU" dirty="0" smtClean="0"/>
              <a:t> </a:t>
            </a:r>
            <a:r>
              <a:rPr lang="en-AU" dirty="0" err="1" smtClean="0"/>
              <a:t>Favorita</a:t>
            </a:r>
            <a:r>
              <a:rPr lang="en-AU" dirty="0" smtClean="0"/>
              <a:t> chain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F737AB-901A-4EB2-8039-DC2E243C2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Masoud Ghodrati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Predicting the unit sales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967"/>
            <a:ext cx="809244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preparation:</a:t>
            </a:r>
            <a:endParaRPr lang="en-US" b="1" dirty="0"/>
          </a:p>
          <a:p>
            <a:pPr lvl="1"/>
            <a:r>
              <a:rPr lang="en-US" dirty="0" smtClean="0"/>
              <a:t>Filling </a:t>
            </a:r>
            <a:r>
              <a:rPr lang="en-US" dirty="0"/>
              <a:t>the missing values </a:t>
            </a:r>
            <a:r>
              <a:rPr lang="en-US" dirty="0" smtClean="0"/>
              <a:t>(mean/median of historical data)</a:t>
            </a:r>
          </a:p>
          <a:p>
            <a:pPr lvl="1"/>
            <a:r>
              <a:rPr lang="en-US" dirty="0" smtClean="0"/>
              <a:t>Merging </a:t>
            </a:r>
            <a:r>
              <a:rPr lang="en-US" dirty="0"/>
              <a:t>different tables (items, stores, holidays, etc</a:t>
            </a:r>
            <a:r>
              <a:rPr lang="en-US" dirty="0" smtClean="0"/>
              <a:t>.) to make a single data</a:t>
            </a:r>
          </a:p>
          <a:p>
            <a:endParaRPr lang="en-US" b="1" dirty="0" smtClean="0"/>
          </a:p>
          <a:p>
            <a:r>
              <a:rPr lang="en-US" b="1" dirty="0" smtClean="0"/>
              <a:t>Prediction method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smtClean="0"/>
              <a:t>Regression</a:t>
            </a:r>
          </a:p>
          <a:p>
            <a:pPr lvl="1"/>
            <a:r>
              <a:rPr lang="en-AU" dirty="0"/>
              <a:t>Selection important </a:t>
            </a:r>
            <a:r>
              <a:rPr lang="en-AU" dirty="0" smtClean="0"/>
              <a:t>features: recursive </a:t>
            </a:r>
            <a:r>
              <a:rPr lang="en-AU" dirty="0"/>
              <a:t>feature elimination</a:t>
            </a:r>
          </a:p>
          <a:p>
            <a:pPr lvl="1"/>
            <a:r>
              <a:rPr lang="en-US" dirty="0" smtClean="0"/>
              <a:t>Evaluation </a:t>
            </a:r>
            <a:r>
              <a:rPr lang="en-US" dirty="0"/>
              <a:t>metrics: Normalized Weighted Root Mean Squared Logarithmic Error (NWRMSLE)</a:t>
            </a:r>
            <a:endParaRPr lang="en-AU" dirty="0"/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798560" y="2686530"/>
            <a:ext cx="2707640" cy="3287059"/>
            <a:chOff x="8798560" y="3000188"/>
            <a:chExt cx="2707640" cy="3287059"/>
          </a:xfrm>
        </p:grpSpPr>
        <p:pic>
          <p:nvPicPr>
            <p:cNvPr id="4" name="slide6">
              <a:extLst>
                <a:ext uri="{FF2B5EF4-FFF2-40B4-BE49-F238E27FC236}">
                  <a16:creationId xmlns:a16="http://schemas.microsoft.com/office/drawing/2014/main" id="{BAE55E9B-062F-4971-85EF-3AFF42161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5" t="69259" r="74850" b="6693"/>
            <a:stretch/>
          </p:blipFill>
          <p:spPr>
            <a:xfrm>
              <a:off x="8798560" y="4638040"/>
              <a:ext cx="2707640" cy="164920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930640" y="4368800"/>
              <a:ext cx="282728" cy="16256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60932" y="4375106"/>
              <a:ext cx="286669" cy="1625600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65690" y="3000188"/>
              <a:ext cx="738664" cy="130114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AU" b="1" dirty="0" smtClean="0">
                  <a:solidFill>
                    <a:srgbClr val="4E79A7"/>
                  </a:solidFill>
                </a:rPr>
                <a:t>Train</a:t>
              </a:r>
              <a:r>
                <a:rPr lang="en-AU" dirty="0" smtClean="0"/>
                <a:t> </a:t>
              </a:r>
            </a:p>
            <a:p>
              <a:r>
                <a:rPr lang="en-AU" b="1" dirty="0" smtClean="0">
                  <a:solidFill>
                    <a:srgbClr val="FF0000"/>
                  </a:solidFill>
                </a:rPr>
                <a:t>Validation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255340"/>
            <a:ext cx="27432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46" y="5707094"/>
            <a:ext cx="4730996" cy="7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(simpler model)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9" r="8130"/>
          <a:stretch/>
        </p:blipFill>
        <p:spPr>
          <a:xfrm>
            <a:off x="5856947" y="1717836"/>
            <a:ext cx="5145743" cy="4284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0" y="2990931"/>
            <a:ext cx="5529863" cy="173781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901089" y="2372656"/>
            <a:ext cx="0" cy="280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 flipH="1">
            <a:off x="10558179" y="4427523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Better prediction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 rot="5400000" flipH="1">
            <a:off x="10528296" y="2471401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Worse prediction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7296" y="5438588"/>
            <a:ext cx="4864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Poor performance</a:t>
            </a:r>
          </a:p>
          <a:p>
            <a:r>
              <a:rPr lang="en-AU" sz="2800" dirty="0" smtClean="0"/>
              <a:t>Not improved by larger train set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016188" y="464371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items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347698" y="464670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items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Random forest</a:t>
            </a:r>
            <a:endParaRPr lang="en-AU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901089" y="2372656"/>
            <a:ext cx="0" cy="280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 flipH="1">
            <a:off x="10558179" y="4427523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Better prediction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 rot="5400000" flipH="1">
            <a:off x="10528296" y="2471401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Worse prediction</a:t>
            </a:r>
            <a:endParaRPr lang="en-AU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59"/>
          <a:stretch/>
        </p:blipFill>
        <p:spPr>
          <a:xfrm>
            <a:off x="5290696" y="1957863"/>
            <a:ext cx="5517163" cy="383585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4" y="3154159"/>
            <a:ext cx="5320070" cy="1738719"/>
          </a:xfrm>
        </p:spPr>
      </p:pic>
      <p:sp>
        <p:nvSpPr>
          <p:cNvPr id="13" name="TextBox 12"/>
          <p:cNvSpPr txBox="1"/>
          <p:nvPr/>
        </p:nvSpPr>
        <p:spPr>
          <a:xfrm>
            <a:off x="741707" y="5290028"/>
            <a:ext cx="528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Better performance</a:t>
            </a:r>
          </a:p>
          <a:p>
            <a:r>
              <a:rPr lang="en-AU" sz="2800" dirty="0" smtClean="0"/>
              <a:t>Improved by larger train set</a:t>
            </a:r>
            <a:endParaRPr lang="en-A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4650" y="470347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items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736160" y="47064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6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Improvements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7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I had more time, 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Parameter optimization</a:t>
            </a:r>
          </a:p>
          <a:p>
            <a:pPr>
              <a:buFontTx/>
              <a:buChar char="-"/>
            </a:pPr>
            <a:r>
              <a:rPr lang="en-US" sz="2000" dirty="0" smtClean="0"/>
              <a:t>Construct features (e.g., day of the week, end of the month)</a:t>
            </a:r>
          </a:p>
          <a:p>
            <a:pPr>
              <a:buFontTx/>
              <a:buChar char="-"/>
            </a:pPr>
            <a:r>
              <a:rPr lang="en-US" sz="2000" dirty="0"/>
              <a:t>Test other models (e.g., NNs, LSTM, or other supervised model) and large training data to see how they perform. </a:t>
            </a:r>
          </a:p>
          <a:p>
            <a:pPr>
              <a:buFontTx/>
              <a:buChar char="-"/>
            </a:pPr>
            <a:r>
              <a:rPr lang="en-US" sz="2000" dirty="0" smtClean="0"/>
              <a:t>More analysis: e.g., based on date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Did not include date in feature set:</a:t>
            </a:r>
          </a:p>
          <a:p>
            <a:pPr lvl="1"/>
            <a:r>
              <a:rPr lang="en-AU" dirty="0" smtClean="0"/>
              <a:t>So can not answer questions related to time of sales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smtClean="0"/>
              <a:t>Questions?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other support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8" y="113497"/>
            <a:ext cx="11062252" cy="576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C743890-1CD9-43BE-AB90-CF822C01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25400"/>
            <a:ext cx="115468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A26874C-6910-4213-A9AE-F60B45C1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ummary </a:t>
            </a:r>
            <a:r>
              <a:rPr lang="en-US" sz="1800" dirty="0"/>
              <a:t>of the data (e.g., number of stores/items/families)</a:t>
            </a:r>
          </a:p>
          <a:p>
            <a:r>
              <a:rPr lang="en-US" b="1" dirty="0" smtClean="0"/>
              <a:t>Data exploration and </a:t>
            </a:r>
            <a:r>
              <a:rPr lang="en-US" b="1" dirty="0"/>
              <a:t>visualization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 smtClean="0"/>
              <a:t>How sales change over months/seasons/years</a:t>
            </a:r>
          </a:p>
          <a:p>
            <a:pPr lvl="1"/>
            <a:r>
              <a:rPr lang="en-US" sz="1800" dirty="0" smtClean="0"/>
              <a:t>How geographical locations of cities/state affect sales</a:t>
            </a:r>
          </a:p>
          <a:p>
            <a:pPr lvl="1"/>
            <a:r>
              <a:rPr lang="en-US" sz="1800" dirty="0" smtClean="0"/>
              <a:t>What are the most popular items/families?</a:t>
            </a:r>
          </a:p>
          <a:p>
            <a:pPr lvl="1"/>
            <a:r>
              <a:rPr lang="en-US" sz="1800" dirty="0" smtClean="0"/>
              <a:t>Are there any periodicity in sales?</a:t>
            </a:r>
          </a:p>
          <a:p>
            <a:pPr lvl="1"/>
            <a:r>
              <a:rPr lang="en-US" sz="1800" dirty="0" smtClean="0"/>
              <a:t>Do promotion affect sales?</a:t>
            </a:r>
            <a:endParaRPr lang="en-US" dirty="0"/>
          </a:p>
          <a:p>
            <a:r>
              <a:rPr lang="en-US" b="1" dirty="0"/>
              <a:t>Data prediction</a:t>
            </a:r>
            <a:r>
              <a:rPr lang="en-US" dirty="0"/>
              <a:t>: </a:t>
            </a:r>
            <a:endParaRPr lang="en-US" sz="1800" dirty="0" smtClean="0"/>
          </a:p>
          <a:p>
            <a:pPr lvl="1"/>
            <a:r>
              <a:rPr lang="en-US" sz="1800" dirty="0"/>
              <a:t>Use ML methods (linear </a:t>
            </a:r>
            <a:r>
              <a:rPr lang="en-US" sz="1800" dirty="0" smtClean="0"/>
              <a:t>regression and </a:t>
            </a:r>
            <a:r>
              <a:rPr lang="en-US" sz="1800" dirty="0"/>
              <a:t>random forest) to predict unit sales</a:t>
            </a:r>
          </a:p>
          <a:p>
            <a:pPr lvl="1"/>
            <a:r>
              <a:rPr lang="en-US" sz="1800" dirty="0"/>
              <a:t>Split the data to train and </a:t>
            </a:r>
            <a:r>
              <a:rPr lang="en-US" sz="1800" dirty="0" smtClean="0"/>
              <a:t>test set</a:t>
            </a:r>
            <a:endParaRPr lang="en-US" sz="1800" dirty="0"/>
          </a:p>
          <a:p>
            <a:pPr lvl="1"/>
            <a:r>
              <a:rPr lang="en-US" sz="1800" dirty="0"/>
              <a:t>Prediction and evaluation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A39A0F1-623E-48F9-9AA2-E5DE3AF1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5F1F433-CA38-43FD-AC30-FDD59882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1381125"/>
            <a:ext cx="4962525" cy="4095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AE55E9B-062F-4971-85EF-3AFF4216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0"/>
            <a:ext cx="7940626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45240" y="647115"/>
            <a:ext cx="350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4292E"/>
                </a:solidFill>
              </a:rPr>
              <a:t>Weekly </a:t>
            </a:r>
            <a:r>
              <a:rPr lang="en-US" b="1" dirty="0">
                <a:solidFill>
                  <a:srgbClr val="24292E"/>
                </a:solidFill>
              </a:rPr>
              <a:t>unit sales </a:t>
            </a:r>
            <a:r>
              <a:rPr lang="en-US" b="1" dirty="0" smtClean="0">
                <a:solidFill>
                  <a:srgbClr val="24292E"/>
                </a:solidFill>
              </a:rPr>
              <a:t>increase </a:t>
            </a:r>
            <a:r>
              <a:rPr lang="en-US" b="1" dirty="0">
                <a:solidFill>
                  <a:srgbClr val="24292E"/>
                </a:solidFill>
              </a:rPr>
              <a:t>during the last few weeks of the </a:t>
            </a:r>
            <a:r>
              <a:rPr lang="en-US" b="1" dirty="0" smtClean="0">
                <a:solidFill>
                  <a:srgbClr val="24292E"/>
                </a:solidFill>
              </a:rPr>
              <a:t>year (Christmas holidays)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There’s a small</a:t>
            </a:r>
            <a:r>
              <a:rPr lang="en-US" b="1" dirty="0"/>
              <a:t>, but </a:t>
            </a:r>
            <a:r>
              <a:rPr lang="en-US" b="1" dirty="0" smtClean="0"/>
              <a:t>periodic</a:t>
            </a:r>
            <a:r>
              <a:rPr lang="en-US" b="1" dirty="0"/>
              <a:t>, fluctuations </a:t>
            </a:r>
            <a:r>
              <a:rPr lang="en-US" b="1" dirty="0" smtClean="0"/>
              <a:t>during a year aligned </a:t>
            </a:r>
            <a:r>
              <a:rPr lang="en-US" b="1" dirty="0"/>
              <a:t>with the end </a:t>
            </a:r>
            <a:r>
              <a:rPr lang="en-US" b="1" dirty="0" smtClean="0"/>
              <a:t>of months (salaries are paid and sales increased).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Oil price doesn’t seem to affect the sales that much (at least visually)</a:t>
            </a:r>
            <a:endParaRPr lang="en-A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7320" y="5024120"/>
            <a:ext cx="0" cy="28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9080" y="4963160"/>
            <a:ext cx="0" cy="28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 importance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 smtClean="0"/>
              <a:t>column names</a:t>
            </a:r>
            <a:r>
              <a:rPr lang="fa-IR" dirty="0" smtClean="0"/>
              <a:t>		</a:t>
            </a:r>
            <a:r>
              <a:rPr lang="en-US" dirty="0" smtClean="0"/>
              <a:t>feature</a:t>
            </a:r>
            <a:r>
              <a:rPr lang="fa-IR" dirty="0" smtClean="0"/>
              <a:t> </a:t>
            </a:r>
            <a:r>
              <a:rPr lang="en-US" dirty="0" smtClean="0"/>
              <a:t>imp</a:t>
            </a:r>
            <a:r>
              <a:rPr lang="en-AU" dirty="0" err="1" smtClean="0"/>
              <a:t>ortance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         </a:t>
            </a:r>
            <a:r>
              <a:rPr lang="en-US" dirty="0" smtClean="0"/>
              <a:t> </a:t>
            </a:r>
            <a:r>
              <a:rPr lang="en-US" dirty="0" err="1" smtClean="0"/>
              <a:t>item_nbr</a:t>
            </a:r>
            <a:r>
              <a:rPr lang="en-US" dirty="0" smtClean="0"/>
              <a:t>	</a:t>
            </a:r>
            <a:r>
              <a:rPr lang="fa-IR" dirty="0" smtClean="0"/>
              <a:t>	</a:t>
            </a:r>
            <a:r>
              <a:rPr lang="en-US" dirty="0" smtClean="0"/>
              <a:t>0.353180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          </a:t>
            </a:r>
            <a:r>
              <a:rPr lang="en-US" dirty="0" smtClean="0"/>
              <a:t>class		</a:t>
            </a:r>
            <a:r>
              <a:rPr lang="fa-IR" dirty="0" smtClean="0"/>
              <a:t>	</a:t>
            </a:r>
            <a:r>
              <a:rPr lang="en-US" dirty="0" smtClean="0"/>
              <a:t>0.197827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           </a:t>
            </a:r>
            <a:r>
              <a:rPr lang="en-US" dirty="0" smtClean="0"/>
              <a:t>id</a:t>
            </a:r>
            <a:r>
              <a:rPr lang="fa-IR" dirty="0" smtClean="0"/>
              <a:t>			</a:t>
            </a:r>
            <a:r>
              <a:rPr lang="en-US" dirty="0" smtClean="0"/>
              <a:t>0.104710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18  </a:t>
            </a:r>
            <a:r>
              <a:rPr lang="en-US" dirty="0" smtClean="0"/>
              <a:t>       </a:t>
            </a:r>
            <a:r>
              <a:rPr lang="en-US" dirty="0" err="1" smtClean="0"/>
              <a:t>total_store_sales</a:t>
            </a:r>
            <a:r>
              <a:rPr lang="fa-IR" dirty="0" smtClean="0"/>
              <a:t>	</a:t>
            </a:r>
            <a:r>
              <a:rPr lang="en-US" dirty="0" smtClean="0"/>
              <a:t>0.099306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           </a:t>
            </a:r>
            <a:r>
              <a:rPr lang="en-US" dirty="0" smtClean="0"/>
              <a:t>family</a:t>
            </a:r>
            <a:r>
              <a:rPr lang="fa-IR" dirty="0" smtClean="0"/>
              <a:t>			</a:t>
            </a:r>
            <a:r>
              <a:rPr lang="en-US" dirty="0" smtClean="0"/>
              <a:t>0.071201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         </a:t>
            </a:r>
            <a:r>
              <a:rPr lang="en-US" dirty="0" err="1" smtClean="0"/>
              <a:t>dcoilwtico</a:t>
            </a:r>
            <a:r>
              <a:rPr lang="fa-IR" dirty="0" smtClean="0"/>
              <a:t>		</a:t>
            </a:r>
            <a:r>
              <a:rPr lang="en-US" dirty="0" smtClean="0"/>
              <a:t>0.041435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          </a:t>
            </a:r>
            <a:r>
              <a:rPr lang="en-US" dirty="0" err="1" smtClean="0"/>
              <a:t>store_nbr</a:t>
            </a:r>
            <a:r>
              <a:rPr lang="fa-IR" dirty="0" smtClean="0"/>
              <a:t>		</a:t>
            </a:r>
            <a:r>
              <a:rPr lang="en-US" dirty="0" smtClean="0"/>
              <a:t>0.035127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          </a:t>
            </a:r>
            <a:r>
              <a:rPr lang="en-US" dirty="0" smtClean="0"/>
              <a:t>type</a:t>
            </a:r>
            <a:r>
              <a:rPr lang="fa-IR" dirty="0" smtClean="0"/>
              <a:t>			</a:t>
            </a:r>
            <a:r>
              <a:rPr lang="en-US" dirty="0" smtClean="0"/>
              <a:t>0.024008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        </a:t>
            </a:r>
            <a:r>
              <a:rPr lang="en-US" dirty="0" smtClean="0"/>
              <a:t>  </a:t>
            </a:r>
            <a:r>
              <a:rPr lang="en-US" dirty="0" err="1" smtClean="0"/>
              <a:t>onpromotion</a:t>
            </a:r>
            <a:r>
              <a:rPr lang="fa-IR" dirty="0"/>
              <a:t>	</a:t>
            </a:r>
            <a:r>
              <a:rPr lang="fa-IR" dirty="0" smtClean="0"/>
              <a:t>	</a:t>
            </a:r>
            <a:r>
              <a:rPr lang="en-US" dirty="0" smtClean="0"/>
              <a:t>0.023101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          </a:t>
            </a:r>
            <a:r>
              <a:rPr lang="en-US" dirty="0" smtClean="0"/>
              <a:t>cluster</a:t>
            </a:r>
            <a:r>
              <a:rPr lang="fa-IR" dirty="0" smtClean="0"/>
              <a:t>			</a:t>
            </a:r>
            <a:r>
              <a:rPr lang="en-US" dirty="0" smtClean="0"/>
              <a:t>0.017217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198" b="4900"/>
          <a:stretch/>
        </p:blipFill>
        <p:spPr>
          <a:xfrm>
            <a:off x="1082742" y="1981200"/>
            <a:ext cx="3102841" cy="2174240"/>
          </a:xfrm>
          <a:prstGeom prst="rect">
            <a:avLst/>
          </a:prstGeom>
        </p:spPr>
      </p:pic>
      <p:pic>
        <p:nvPicPr>
          <p:cNvPr id="2" name="slide2">
            <a:extLst>
              <a:ext uri="{FF2B5EF4-FFF2-40B4-BE49-F238E27FC236}">
                <a16:creationId xmlns:a16="http://schemas.microsoft.com/office/drawing/2014/main" id="{26247384-5B0E-45EA-930C-67065688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2" y="-45720"/>
            <a:ext cx="10026516" cy="6858000"/>
          </a:xfrm>
          <a:prstGeom prst="rect">
            <a:avLst/>
          </a:prstGeom>
        </p:spPr>
      </p:pic>
      <p:sp>
        <p:nvSpPr>
          <p:cNvPr id="3" name="Line Callout 2 (No Border) 2"/>
          <p:cNvSpPr/>
          <p:nvPr/>
        </p:nvSpPr>
        <p:spPr>
          <a:xfrm flipH="1">
            <a:off x="1082742" y="782320"/>
            <a:ext cx="2772978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2703"/>
              <a:gd name="adj6" fmla="val -85299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</a:t>
            </a:r>
            <a:r>
              <a:rPr lang="en-US" sz="1400" dirty="0">
                <a:solidFill>
                  <a:schemeClr val="tx1"/>
                </a:solidFill>
              </a:rPr>
              <a:t>significantly higher number of </a:t>
            </a:r>
            <a:r>
              <a:rPr lang="en-US" sz="1400" dirty="0" smtClean="0">
                <a:solidFill>
                  <a:schemeClr val="tx1"/>
                </a:solidFill>
              </a:rPr>
              <a:t>stores. The </a:t>
            </a:r>
            <a:r>
              <a:rPr lang="en-US" sz="1400" dirty="0">
                <a:solidFill>
                  <a:schemeClr val="tx1"/>
                </a:solidFill>
              </a:rPr>
              <a:t>capital, </a:t>
            </a:r>
            <a:r>
              <a:rPr lang="en-US" sz="1400" dirty="0" smtClean="0">
                <a:solidFill>
                  <a:schemeClr val="tx1"/>
                </a:solidFill>
              </a:rPr>
              <a:t>Quito, has 18 stores (34% of the total  stores). 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8538" y="1330960"/>
            <a:ext cx="793182" cy="2189480"/>
          </a:xfrm>
          <a:prstGeom prst="line">
            <a:avLst/>
          </a:prstGeom>
          <a:ln w="190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5483" y="1627786"/>
            <a:ext cx="102728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 smtClean="0">
                <a:solidFill>
                  <a:srgbClr val="24292E"/>
                </a:solidFill>
                <a:latin typeface="+mn-lt"/>
              </a:rPr>
              <a:t>Data</a:t>
            </a:r>
          </a:p>
          <a:p>
            <a:pPr lvl="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Unit sales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 data 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of </a:t>
            </a:r>
            <a:r>
              <a:rPr lang="en-AU" sz="2000" dirty="0" err="1">
                <a:solidFill>
                  <a:srgbClr val="24292E"/>
                </a:solidFill>
                <a:latin typeface="+mn-lt"/>
              </a:rPr>
              <a:t>Favorita</a:t>
            </a:r>
            <a:r>
              <a:rPr lang="en-AU" sz="2000" dirty="0">
                <a:solidFill>
                  <a:srgbClr val="24292E"/>
                </a:solidFill>
                <a:latin typeface="+mn-lt"/>
              </a:rPr>
              <a:t> </a:t>
            </a:r>
            <a:r>
              <a:rPr lang="en-AU" sz="2000" dirty="0" smtClean="0">
                <a:solidFill>
                  <a:srgbClr val="24292E"/>
                </a:solidFill>
                <a:latin typeface="+mn-lt"/>
              </a:rPr>
              <a:t>stores (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Jan </a:t>
            </a:r>
            <a:r>
              <a:rPr lang="en-US" altLang="en-US" sz="2000" dirty="0">
                <a:solidFill>
                  <a:srgbClr val="24292E"/>
                </a:solidFill>
                <a:latin typeface="+mn-lt"/>
              </a:rPr>
              <a:t>2013 -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24292E"/>
                </a:solidFill>
                <a:latin typeface="+mn-lt"/>
              </a:rPr>
              <a:t>Aug 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2017): item, store, item’s family, store’s city, …</a:t>
            </a: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4292E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265680"/>
              </p:ext>
            </p:extLst>
          </p:nvPr>
        </p:nvGraphicFramePr>
        <p:xfrm>
          <a:off x="1005100" y="2855254"/>
          <a:ext cx="8851335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val="368486403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523754399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35315029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90922777"/>
                    </a:ext>
                  </a:extLst>
                </a:gridCol>
                <a:gridCol w="1536130">
                  <a:extLst>
                    <a:ext uri="{9D8B030D-6E8A-4147-A177-3AD203B41FA5}">
                      <a16:colId xmlns:a16="http://schemas.microsoft.com/office/drawing/2014/main" val="192829796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10158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stores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effectLst/>
                        </a:rPr>
                        <a:t># states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cities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# unique items</a:t>
                      </a:r>
                      <a:endParaRPr lang="en-AU" b="1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item families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classes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317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22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4100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33275834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012" y="4367819"/>
            <a:ext cx="88914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Predictive</a:t>
            </a:r>
            <a:r>
              <a:rPr lang="en-AU" b="1" dirty="0" smtClean="0"/>
              <a:t> analytics</a:t>
            </a:r>
          </a:p>
          <a:p>
            <a:pPr lvl="1"/>
            <a:r>
              <a:rPr lang="en-AU" sz="2000" dirty="0" smtClean="0"/>
              <a:t>For example:</a:t>
            </a:r>
          </a:p>
          <a:p>
            <a:pPr lvl="1"/>
            <a:r>
              <a:rPr lang="en-AU" sz="2000" dirty="0" smtClean="0"/>
              <a:t>- predict unit sales for a particular item based on date and store</a:t>
            </a:r>
          </a:p>
          <a:p>
            <a:pPr lvl="1"/>
            <a:r>
              <a:rPr lang="en-AU" sz="2000" dirty="0" smtClean="0"/>
              <a:t>- predict unit sales for a new item introduced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90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88" y="856114"/>
            <a:ext cx="7433050" cy="5508000"/>
          </a:xfrm>
          <a:prstGeom prst="rect">
            <a:avLst/>
          </a:prstGeom>
        </p:spPr>
      </p:pic>
      <p:sp>
        <p:nvSpPr>
          <p:cNvPr id="4" name="Line Callout 2 (No Border) 3"/>
          <p:cNvSpPr/>
          <p:nvPr/>
        </p:nvSpPr>
        <p:spPr>
          <a:xfrm flipH="1">
            <a:off x="1273419" y="899281"/>
            <a:ext cx="2582301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8875"/>
              <a:gd name="adj6" fmla="val -142135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significantly </a:t>
            </a:r>
            <a:r>
              <a:rPr lang="en-US" sz="1400" dirty="0">
                <a:solidFill>
                  <a:schemeClr val="tx1"/>
                </a:solidFill>
              </a:rPr>
              <a:t>higher </a:t>
            </a:r>
            <a:r>
              <a:rPr lang="en-US" sz="1400" dirty="0" smtClean="0">
                <a:solidFill>
                  <a:schemeClr val="tx1"/>
                </a:solidFill>
              </a:rPr>
              <a:t>unit sales (</a:t>
            </a:r>
            <a:r>
              <a:rPr lang="en-US" sz="1400" b="1" dirty="0" smtClean="0">
                <a:solidFill>
                  <a:schemeClr val="tx1"/>
                </a:solidFill>
              </a:rPr>
              <a:t>Pichincha with 53.34%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Guayas with 15.84%, </a:t>
            </a:r>
            <a:r>
              <a:rPr lang="en-US" sz="1400" dirty="0" smtClean="0">
                <a:solidFill>
                  <a:schemeClr val="tx1"/>
                </a:solidFill>
              </a:rPr>
              <a:t>totaling of close to </a:t>
            </a:r>
            <a:r>
              <a:rPr lang="en-US" sz="1400" b="1" dirty="0" smtClean="0">
                <a:solidFill>
                  <a:srgbClr val="FF0000"/>
                </a:solidFill>
              </a:rPr>
              <a:t>70% </a:t>
            </a:r>
            <a:r>
              <a:rPr lang="en-US" sz="1400" dirty="0" smtClean="0">
                <a:solidFill>
                  <a:schemeClr val="tx1"/>
                </a:solidFill>
              </a:rPr>
              <a:t>of the sales)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98851" y="1467293"/>
            <a:ext cx="2514600" cy="2190307"/>
          </a:xfrm>
          <a:prstGeom prst="line">
            <a:avLst/>
          </a:prstGeom>
          <a:ln w="9525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7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0198" b="4900"/>
          <a:stretch/>
        </p:blipFill>
        <p:spPr>
          <a:xfrm>
            <a:off x="1320526" y="3486416"/>
            <a:ext cx="4096762" cy="287070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86810" y="365125"/>
            <a:ext cx="10566990" cy="490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Total unit sale for individual states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233" b="5255"/>
          <a:stretch/>
        </p:blipFill>
        <p:spPr>
          <a:xfrm>
            <a:off x="606904" y="1036671"/>
            <a:ext cx="11441096" cy="50983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904" y="1272123"/>
            <a:ext cx="9296400" cy="11988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522419" y="2018883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4E79A7"/>
                </a:solidFill>
              </a:rPr>
              <a:t>Almost 70% of the total unit sales</a:t>
            </a:r>
            <a:endParaRPr lang="en-AU" b="1" dirty="0">
              <a:solidFill>
                <a:srgbClr val="4E79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86810" y="365125"/>
            <a:ext cx="10566990" cy="490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Total unit sale percentage for individual states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137" b="3890"/>
          <a:stretch/>
        </p:blipFill>
        <p:spPr>
          <a:xfrm>
            <a:off x="618402" y="1068573"/>
            <a:ext cx="7802447" cy="49388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72829" y="1295700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4292E"/>
                </a:solidFill>
              </a:rPr>
              <a:t>Weekly </a:t>
            </a:r>
            <a:r>
              <a:rPr lang="en-US" b="1" dirty="0">
                <a:solidFill>
                  <a:srgbClr val="24292E"/>
                </a:solidFill>
              </a:rPr>
              <a:t>unit sales </a:t>
            </a:r>
            <a:r>
              <a:rPr lang="en-US" b="1" dirty="0" smtClean="0">
                <a:solidFill>
                  <a:srgbClr val="24292E"/>
                </a:solidFill>
              </a:rPr>
              <a:t>increase </a:t>
            </a:r>
            <a:r>
              <a:rPr lang="en-US" b="1" dirty="0">
                <a:solidFill>
                  <a:srgbClr val="24292E"/>
                </a:solidFill>
              </a:rPr>
              <a:t>during the last few weeks of the </a:t>
            </a:r>
            <a:r>
              <a:rPr lang="en-US" b="1" dirty="0" smtClean="0">
                <a:solidFill>
                  <a:srgbClr val="24292E"/>
                </a:solidFill>
              </a:rPr>
              <a:t>year (Christmas holidays)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There’s a small</a:t>
            </a:r>
            <a:r>
              <a:rPr lang="en-US" b="1" dirty="0"/>
              <a:t>, but </a:t>
            </a:r>
            <a:r>
              <a:rPr lang="en-US" b="1" dirty="0" smtClean="0"/>
              <a:t>periodic</a:t>
            </a:r>
            <a:r>
              <a:rPr lang="en-US" b="1" dirty="0"/>
              <a:t>, fluctuations </a:t>
            </a:r>
            <a:r>
              <a:rPr lang="en-US" b="1" dirty="0" smtClean="0"/>
              <a:t>during a year aligned </a:t>
            </a:r>
            <a:r>
              <a:rPr lang="en-US" b="1" dirty="0"/>
              <a:t>with the end </a:t>
            </a:r>
            <a:r>
              <a:rPr lang="en-US" b="1" dirty="0" smtClean="0"/>
              <a:t>of months (salaries are paid and sales increased).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36846" y="3887547"/>
            <a:ext cx="0" cy="28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48606" y="3826587"/>
            <a:ext cx="0" cy="28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6810" y="365125"/>
            <a:ext cx="10566990" cy="490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Total unit sale over four years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56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69" b="3458"/>
          <a:stretch/>
        </p:blipFill>
        <p:spPr>
          <a:xfrm>
            <a:off x="385948" y="1158951"/>
            <a:ext cx="8920884" cy="526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82818" y="1236475"/>
            <a:ext cx="323745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4292E"/>
                </a:solidFill>
              </a:rPr>
              <a:t>Highest unit sales: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24292E"/>
                </a:solidFill>
              </a:rPr>
              <a:t>Grocery 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24292E"/>
                </a:solidFill>
              </a:rPr>
              <a:t>Beverages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24292E"/>
                </a:solidFill>
              </a:rPr>
              <a:t>Produce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U</a:t>
            </a:r>
            <a:r>
              <a:rPr lang="en-US" sz="1400" b="1" dirty="0" smtClean="0">
                <a:solidFill>
                  <a:srgbClr val="24292E"/>
                </a:solidFill>
              </a:rPr>
              <a:t>pward </a:t>
            </a:r>
            <a:r>
              <a:rPr lang="en-US" sz="1400" b="1" dirty="0">
                <a:solidFill>
                  <a:srgbClr val="24292E"/>
                </a:solidFill>
              </a:rPr>
              <a:t>trend in sales towards the end of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4292E"/>
                </a:solidFill>
              </a:rPr>
              <a:t>Monthly </a:t>
            </a:r>
            <a:r>
              <a:rPr lang="en-US" sz="1400" b="1" dirty="0">
                <a:solidFill>
                  <a:srgbClr val="24292E"/>
                </a:solidFill>
              </a:rPr>
              <a:t>periodic pattern for some item families (Grocery </a:t>
            </a:r>
            <a:r>
              <a:rPr lang="en-US" sz="1400" b="1" dirty="0" smtClean="0">
                <a:solidFill>
                  <a:srgbClr val="24292E"/>
                </a:solidFill>
              </a:rPr>
              <a:t>I, Beverages, Produce)</a:t>
            </a: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4292E"/>
                </a:solidFill>
              </a:rPr>
              <a:t>Almost 63.7% of the whole sales coming from : Grocery I, Beverages, and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24292E"/>
              </a:solidFill>
            </a:endParaRPr>
          </a:p>
          <a:p>
            <a:endParaRPr lang="en-US" sz="1400" b="1" dirty="0">
              <a:solidFill>
                <a:srgbClr val="2429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6810" y="365125"/>
            <a:ext cx="10566990" cy="490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Total unit sale over four years for item families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5C2B83B5-8D8C-4BAF-94EF-33A04F611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14681"/>
          <a:stretch/>
        </p:blipFill>
        <p:spPr>
          <a:xfrm>
            <a:off x="637838" y="2300044"/>
            <a:ext cx="3576205" cy="3596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9055" y="1137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24292E"/>
                </a:solidFill>
                <a:latin typeface="-apple-system"/>
              </a:rPr>
              <a:t>Does promotion increase the sales?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263" r="4882" b="5084"/>
          <a:stretch/>
        </p:blipFill>
        <p:spPr>
          <a:xfrm>
            <a:off x="4444178" y="960120"/>
            <a:ext cx="7470199" cy="5044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D15D47F-C58E-49EB-9281-6980DE0BF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/>
          <a:stretch/>
        </p:blipFill>
        <p:spPr>
          <a:xfrm>
            <a:off x="1828632" y="822888"/>
            <a:ext cx="9330238" cy="57869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2725" y="822888"/>
            <a:ext cx="3159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The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i="1" dirty="0">
                <a:solidFill>
                  <a:srgbClr val="24292E"/>
                </a:solidFill>
                <a:latin typeface="-apple-system"/>
              </a:rPr>
              <a:t>geographical </a:t>
            </a:r>
            <a:r>
              <a:rPr lang="en-US" i="1" dirty="0" smtClean="0">
                <a:solidFill>
                  <a:srgbClr val="24292E"/>
                </a:solidFill>
                <a:latin typeface="-apple-system"/>
              </a:rPr>
              <a:t>location does not affect the sales much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88171" y="0"/>
            <a:ext cx="7015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G</a:t>
            </a:r>
            <a:r>
              <a:rPr lang="en-US" sz="2400" dirty="0" smtClean="0">
                <a:solidFill>
                  <a:srgbClr val="24292E"/>
                </a:solidFill>
                <a:latin typeface="-apple-system"/>
              </a:rPr>
              <a:t>eographical 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dependency of unit sales.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638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Office Theme</vt:lpstr>
      <vt:lpstr>Unit sales prediction for   Favorita chain</vt:lpstr>
      <vt:lpstr>Overview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the unit sales</vt:lpstr>
      <vt:lpstr>Linear regression (simpler model)</vt:lpstr>
      <vt:lpstr>Random forest</vt:lpstr>
      <vt:lpstr>Improvements</vt:lpstr>
      <vt:lpstr>Limitations</vt:lpstr>
      <vt:lpstr>PowerPoint Presentation</vt:lpstr>
      <vt:lpstr>Some other support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importance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sales prediction</dc:title>
  <dc:creator/>
  <cp:lastModifiedBy>Masoud Ghodrati</cp:lastModifiedBy>
  <cp:revision>118</cp:revision>
  <dcterms:created xsi:type="dcterms:W3CDTF">2019-08-08T01:51:19Z</dcterms:created>
  <dcterms:modified xsi:type="dcterms:W3CDTF">2019-08-08T13:07:12Z</dcterms:modified>
</cp:coreProperties>
</file>