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5" r:id="rId4"/>
    <p:sldId id="257" r:id="rId5"/>
    <p:sldId id="258" r:id="rId6"/>
    <p:sldId id="259" r:id="rId7"/>
    <p:sldId id="261" r:id="rId8"/>
    <p:sldId id="263" r:id="rId9"/>
    <p:sldId id="268" r:id="rId10"/>
    <p:sldId id="266" r:id="rId11"/>
    <p:sldId id="271" r:id="rId12"/>
    <p:sldId id="272" r:id="rId13"/>
    <p:sldId id="273" r:id="rId14"/>
    <p:sldId id="277" r:id="rId15"/>
    <p:sldId id="276" r:id="rId16"/>
    <p:sldId id="270" r:id="rId17"/>
    <p:sldId id="260" r:id="rId18"/>
    <p:sldId id="265" r:id="rId19"/>
    <p:sldId id="262" r:id="rId20"/>
    <p:sldId id="264" r:id="rId21"/>
    <p:sldId id="26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FB876-ACA9-423E-82CC-306DEC6C38F8}">
          <p14:sldIdLst>
            <p14:sldId id="256"/>
            <p14:sldId id="269"/>
            <p14:sldId id="275"/>
            <p14:sldId id="257"/>
            <p14:sldId id="258"/>
            <p14:sldId id="259"/>
            <p14:sldId id="261"/>
            <p14:sldId id="263"/>
            <p14:sldId id="268"/>
            <p14:sldId id="266"/>
            <p14:sldId id="271"/>
            <p14:sldId id="272"/>
            <p14:sldId id="273"/>
            <p14:sldId id="277"/>
            <p14:sldId id="276"/>
          </p14:sldIdLst>
        </p14:section>
        <p14:section name="Untitled Section" id="{E05B753D-E49F-4D09-ACFA-5ABC0CCA4933}">
          <p14:sldIdLst>
            <p14:sldId id="270"/>
            <p14:sldId id="260"/>
            <p14:sldId id="265"/>
            <p14:sldId id="262"/>
            <p14:sldId id="264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B31AA-5591-4ECA-BD9F-8971200CC747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813A-4799-4EFF-BACC-14832689BC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1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E869-7124-4369-9F23-3D6372EA5E09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FA51-A5FD-463E-BE8B-23BF9E84F8B4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E-85A5-4B7E-9805-D14317B9D58C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43DC-6577-4930-B552-944A7D7E6493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AEA-B07B-4262-8022-A3FA45D44DE8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296-FDD3-4F0C-BC6A-3BF8E77DD916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CB9E-D756-473F-931B-0A2B44DB7FB4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7A04-6E4D-4FD8-B2B7-FCF95D06EE47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70E7-CEA6-4ACB-98D0-0581AE042EF9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555-6CC9-4ADA-A841-84DF3B7E0FC9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47DB-333B-4604-9107-6FB427F3B854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57DF-EBC3-480D-8639-CD34230C4D8F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D1F3598-89D7-43F8-B981-BD8B612E7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Unit sales prediction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9F737AB-901A-4EB2-8039-DC2E243C2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Masoud Ghodrati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D15D47F-C58E-49EB-9281-6980DE0BF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/>
          <a:stretch/>
        </p:blipFill>
        <p:spPr>
          <a:xfrm>
            <a:off x="1158781" y="447040"/>
            <a:ext cx="9955717" cy="6502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58781" y="476796"/>
            <a:ext cx="3159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The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i="1" dirty="0">
                <a:solidFill>
                  <a:srgbClr val="24292E"/>
                </a:solidFill>
                <a:latin typeface="-apple-system"/>
              </a:rPr>
              <a:t>geographical </a:t>
            </a:r>
            <a:r>
              <a:rPr lang="en-US" i="1" dirty="0" smtClean="0">
                <a:solidFill>
                  <a:srgbClr val="24292E"/>
                </a:solidFill>
                <a:latin typeface="-apple-system"/>
              </a:rPr>
              <a:t>location does not affect the sales much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.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This is not surprising as Ecuador is a rather small country and the climate or season factor do not affect the sales that much. 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88171" y="0"/>
            <a:ext cx="7015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-apple-system"/>
              </a:rPr>
              <a:t>G</a:t>
            </a:r>
            <a:r>
              <a:rPr lang="en-US" sz="2400" b="1" dirty="0" smtClean="0">
                <a:solidFill>
                  <a:srgbClr val="24292E"/>
                </a:solidFill>
                <a:latin typeface="-apple-system"/>
              </a:rPr>
              <a:t>eographical </a:t>
            </a:r>
            <a:r>
              <a:rPr lang="en-US" sz="2400" b="1" dirty="0">
                <a:solidFill>
                  <a:srgbClr val="24292E"/>
                </a:solidFill>
                <a:latin typeface="-apple-system"/>
              </a:rPr>
              <a:t>dependency of unit sales.</a:t>
            </a:r>
            <a:endParaRPr lang="en-AU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Predicting the unit sales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924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preparation:</a:t>
            </a:r>
            <a:endParaRPr lang="en-US" b="1" dirty="0"/>
          </a:p>
          <a:p>
            <a:pPr lvl="1"/>
            <a:r>
              <a:rPr lang="en-US" dirty="0" smtClean="0"/>
              <a:t>Filling </a:t>
            </a:r>
            <a:r>
              <a:rPr lang="en-US" dirty="0"/>
              <a:t>the missing values </a:t>
            </a:r>
            <a:r>
              <a:rPr lang="en-US" dirty="0" smtClean="0"/>
              <a:t>(mean/median of historical data)</a:t>
            </a:r>
          </a:p>
          <a:p>
            <a:pPr lvl="1"/>
            <a:r>
              <a:rPr lang="en-US" dirty="0" smtClean="0"/>
              <a:t>Merging </a:t>
            </a:r>
            <a:r>
              <a:rPr lang="en-US" dirty="0"/>
              <a:t>different tables (items, stores, holidays, etc</a:t>
            </a:r>
            <a:r>
              <a:rPr lang="en-US" dirty="0" smtClean="0"/>
              <a:t>.) to make a single data</a:t>
            </a:r>
          </a:p>
          <a:p>
            <a:pPr lvl="1"/>
            <a:r>
              <a:rPr lang="en-US" dirty="0" smtClean="0"/>
              <a:t>Dividing </a:t>
            </a:r>
            <a:r>
              <a:rPr lang="en-US" dirty="0"/>
              <a:t>the </a:t>
            </a:r>
            <a:r>
              <a:rPr lang="en-US" dirty="0" smtClean="0"/>
              <a:t>(training) </a:t>
            </a:r>
            <a:r>
              <a:rPr lang="en-US" dirty="0"/>
              <a:t>data to 1) train and 2) validation sets. </a:t>
            </a:r>
            <a:endParaRPr lang="en-US" dirty="0" smtClean="0"/>
          </a:p>
          <a:p>
            <a:r>
              <a:rPr lang="en-US" b="1" dirty="0" smtClean="0"/>
              <a:t>Prediction methods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the model using a time window of historical </a:t>
            </a:r>
            <a:r>
              <a:rPr lang="en-US" dirty="0" smtClean="0"/>
              <a:t>data (e.g., last two weeks)</a:t>
            </a:r>
          </a:p>
          <a:p>
            <a:pPr lvl="1"/>
            <a:r>
              <a:rPr lang="en-US" dirty="0" smtClean="0"/>
              <a:t>Predicted </a:t>
            </a:r>
            <a:r>
              <a:rPr lang="en-US" dirty="0"/>
              <a:t>the future </a:t>
            </a:r>
            <a:r>
              <a:rPr lang="en-US" dirty="0" smtClean="0"/>
              <a:t>(two weeks) </a:t>
            </a:r>
            <a:r>
              <a:rPr lang="en-US" dirty="0"/>
              <a:t>unit </a:t>
            </a:r>
            <a:r>
              <a:rPr lang="en-US" dirty="0" smtClean="0"/>
              <a:t>sales</a:t>
            </a:r>
          </a:p>
          <a:p>
            <a:pPr lvl="1"/>
            <a:r>
              <a:rPr lang="en-US" dirty="0" smtClean="0"/>
              <a:t>Evaluation metrics: Normalized </a:t>
            </a:r>
            <a:r>
              <a:rPr lang="en-US" dirty="0"/>
              <a:t>Weighted Root Mean Squared Logarithmic Error (NWRMSLE)</a:t>
            </a:r>
            <a:r>
              <a:rPr lang="en-US" dirty="0" smtClean="0"/>
              <a:t> 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798560" y="3440590"/>
            <a:ext cx="2707640" cy="3102450"/>
            <a:chOff x="8798560" y="3440590"/>
            <a:chExt cx="2707640" cy="3102450"/>
          </a:xfrm>
        </p:grpSpPr>
        <p:pic>
          <p:nvPicPr>
            <p:cNvPr id="4" name="slide6">
              <a:extLst>
                <a:ext uri="{FF2B5EF4-FFF2-40B4-BE49-F238E27FC236}">
                  <a16:creationId xmlns:a16="http://schemas.microsoft.com/office/drawing/2014/main" id="{BAE55E9B-062F-4971-85EF-3AFF421613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5" t="69259" r="74850" b="2963"/>
            <a:stretch/>
          </p:blipFill>
          <p:spPr>
            <a:xfrm>
              <a:off x="8798560" y="4638040"/>
              <a:ext cx="2707640" cy="1905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930640" y="4368800"/>
              <a:ext cx="282728" cy="16256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260932" y="4375106"/>
              <a:ext cx="286669" cy="1625600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65690" y="3440590"/>
              <a:ext cx="738664" cy="86074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AU" b="1" dirty="0" smtClean="0">
                  <a:solidFill>
                    <a:srgbClr val="4E79A7"/>
                  </a:solidFill>
                </a:rPr>
                <a:t>Train</a:t>
              </a:r>
              <a:r>
                <a:rPr lang="en-AU" dirty="0" smtClean="0"/>
                <a:t> </a:t>
              </a:r>
            </a:p>
            <a:p>
              <a:r>
                <a:rPr lang="en-AU" b="1" dirty="0" smtClean="0">
                  <a:solidFill>
                    <a:srgbClr val="FF0000"/>
                  </a:solidFill>
                </a:rPr>
                <a:t>Predict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Some sample results: </a:t>
            </a:r>
            <a:r>
              <a:rPr lang="en-US" sz="4000" dirty="0"/>
              <a:t>Random forest is reasonably good in predicting</a:t>
            </a:r>
            <a:endParaRPr lang="en-AU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48" y="4290636"/>
            <a:ext cx="6609092" cy="216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66" y="1980030"/>
            <a:ext cx="6873304" cy="216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en-US" dirty="0"/>
              <a:t>forest can even improve by training on more dates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9"/>
          <a:stretch/>
        </p:blipFill>
        <p:spPr>
          <a:xfrm>
            <a:off x="2720788" y="1613647"/>
            <a:ext cx="6274594" cy="437728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Other TO DO </a:t>
            </a:r>
            <a:r>
              <a:rPr lang="en-AU" b="1" dirty="0" smtClean="0"/>
              <a:t>things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From the technical </a:t>
            </a:r>
            <a:r>
              <a:rPr lang="en-US" b="1" dirty="0" smtClean="0"/>
              <a:t>side: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I had more time, I could play with other models (e.g</a:t>
            </a:r>
            <a:r>
              <a:rPr lang="en-US" sz="2000" dirty="0" smtClean="0"/>
              <a:t>., NNs, LSTM, or </a:t>
            </a:r>
            <a:r>
              <a:rPr lang="en-US" sz="2000" dirty="0"/>
              <a:t>other supervised </a:t>
            </a:r>
            <a:r>
              <a:rPr lang="en-US" sz="2000" dirty="0" smtClean="0"/>
              <a:t>model) </a:t>
            </a:r>
            <a:r>
              <a:rPr lang="en-US" sz="2000" dirty="0"/>
              <a:t>and large </a:t>
            </a:r>
            <a:r>
              <a:rPr lang="en-US" sz="2000" dirty="0" smtClean="0"/>
              <a:t>training data to </a:t>
            </a:r>
            <a:r>
              <a:rPr lang="en-US" sz="2000" dirty="0"/>
              <a:t>see how they </a:t>
            </a:r>
            <a:r>
              <a:rPr lang="en-US" sz="2000" dirty="0" smtClean="0"/>
              <a:t>perform.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000" dirty="0" smtClean="0"/>
              <a:t>THE END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other support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8" y="113497"/>
            <a:ext cx="11062252" cy="576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1C743890-1CD9-43BE-AB90-CF822C01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25400"/>
            <a:ext cx="115468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A26874C-6910-4213-A9AE-F60B45C13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0"/>
            <a:ext cx="110051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r>
              <a:rPr lang="en-US" dirty="0"/>
              <a:t>: </a:t>
            </a:r>
            <a:r>
              <a:rPr lang="en-US" sz="1800" dirty="0"/>
              <a:t>providing a summary of the data</a:t>
            </a:r>
          </a:p>
          <a:p>
            <a:r>
              <a:rPr lang="en-US" b="1" dirty="0"/>
              <a:t>Data visualization</a:t>
            </a:r>
            <a:r>
              <a:rPr lang="en-US" dirty="0"/>
              <a:t>: </a:t>
            </a:r>
            <a:r>
              <a:rPr lang="en-US" sz="1800" dirty="0"/>
              <a:t>providing some data visualization before jumping to modelling and prediction</a:t>
            </a:r>
          </a:p>
          <a:p>
            <a:r>
              <a:rPr lang="en-US" b="1" dirty="0"/>
              <a:t>Data prediction</a:t>
            </a:r>
            <a:r>
              <a:rPr lang="en-US" dirty="0"/>
              <a:t>: </a:t>
            </a:r>
            <a:r>
              <a:rPr lang="en-US" sz="1800" dirty="0"/>
              <a:t>using different methods for unit sale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A39A0F1-623E-48F9-9AA2-E5DE3AF1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0"/>
            <a:ext cx="110051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55F1F433-CA38-43FD-AC30-FDD59882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1381125"/>
            <a:ext cx="4962525" cy="4095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Feature importance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a-IR" dirty="0" smtClean="0"/>
              <a:t>	</a:t>
            </a:r>
            <a:r>
              <a:rPr lang="en-US" dirty="0" smtClean="0"/>
              <a:t>column names</a:t>
            </a:r>
            <a:r>
              <a:rPr lang="fa-IR" dirty="0" smtClean="0"/>
              <a:t>		</a:t>
            </a:r>
            <a:r>
              <a:rPr lang="en-US" dirty="0" smtClean="0"/>
              <a:t>feature</a:t>
            </a:r>
            <a:r>
              <a:rPr lang="fa-IR" dirty="0" smtClean="0"/>
              <a:t> </a:t>
            </a:r>
            <a:r>
              <a:rPr lang="en-US" dirty="0" smtClean="0"/>
              <a:t>imp</a:t>
            </a:r>
            <a:r>
              <a:rPr lang="en-AU" dirty="0" err="1" smtClean="0"/>
              <a:t>ortance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         </a:t>
            </a:r>
            <a:r>
              <a:rPr lang="en-US" dirty="0" smtClean="0"/>
              <a:t> </a:t>
            </a:r>
            <a:r>
              <a:rPr lang="en-US" dirty="0" err="1" smtClean="0"/>
              <a:t>item_nbr</a:t>
            </a:r>
            <a:r>
              <a:rPr lang="en-US" dirty="0" smtClean="0"/>
              <a:t>	</a:t>
            </a:r>
            <a:r>
              <a:rPr lang="fa-IR" dirty="0" smtClean="0"/>
              <a:t>	</a:t>
            </a:r>
            <a:r>
              <a:rPr lang="en-US" dirty="0" smtClean="0"/>
              <a:t>0.353180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           </a:t>
            </a:r>
            <a:r>
              <a:rPr lang="en-US" dirty="0" smtClean="0"/>
              <a:t>class		</a:t>
            </a:r>
            <a:r>
              <a:rPr lang="fa-IR" dirty="0" smtClean="0"/>
              <a:t>	</a:t>
            </a:r>
            <a:r>
              <a:rPr lang="en-US" dirty="0" smtClean="0"/>
              <a:t>0.197827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           </a:t>
            </a:r>
            <a:r>
              <a:rPr lang="en-US" dirty="0" smtClean="0"/>
              <a:t>id</a:t>
            </a:r>
            <a:r>
              <a:rPr lang="fa-IR" dirty="0" smtClean="0"/>
              <a:t>			</a:t>
            </a:r>
            <a:r>
              <a:rPr lang="en-US" dirty="0" smtClean="0"/>
              <a:t>0.104710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18  </a:t>
            </a:r>
            <a:r>
              <a:rPr lang="en-US" dirty="0" smtClean="0"/>
              <a:t>       </a:t>
            </a:r>
            <a:r>
              <a:rPr lang="en-US" dirty="0" err="1" smtClean="0"/>
              <a:t>total_store_sales</a:t>
            </a:r>
            <a:r>
              <a:rPr lang="fa-IR" dirty="0" smtClean="0"/>
              <a:t>	</a:t>
            </a:r>
            <a:r>
              <a:rPr lang="en-US" dirty="0" smtClean="0"/>
              <a:t>0.099306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           </a:t>
            </a:r>
            <a:r>
              <a:rPr lang="en-US" dirty="0" smtClean="0"/>
              <a:t>family</a:t>
            </a:r>
            <a:r>
              <a:rPr lang="fa-IR" dirty="0" smtClean="0"/>
              <a:t>			</a:t>
            </a:r>
            <a:r>
              <a:rPr lang="en-US" dirty="0" smtClean="0"/>
              <a:t>0.071201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         </a:t>
            </a:r>
            <a:r>
              <a:rPr lang="en-US" dirty="0" err="1" smtClean="0"/>
              <a:t>dcoilwtico</a:t>
            </a:r>
            <a:r>
              <a:rPr lang="fa-IR" dirty="0" smtClean="0"/>
              <a:t>		</a:t>
            </a:r>
            <a:r>
              <a:rPr lang="en-US" dirty="0" smtClean="0"/>
              <a:t>0.041435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          </a:t>
            </a:r>
            <a:r>
              <a:rPr lang="en-US" dirty="0" err="1" smtClean="0"/>
              <a:t>store_nbr</a:t>
            </a:r>
            <a:r>
              <a:rPr lang="fa-IR" dirty="0" smtClean="0"/>
              <a:t>		</a:t>
            </a:r>
            <a:r>
              <a:rPr lang="en-US" dirty="0" smtClean="0"/>
              <a:t>0.035127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          </a:t>
            </a:r>
            <a:r>
              <a:rPr lang="en-US" dirty="0" smtClean="0"/>
              <a:t>type</a:t>
            </a:r>
            <a:r>
              <a:rPr lang="fa-IR" dirty="0" smtClean="0"/>
              <a:t>			</a:t>
            </a:r>
            <a:r>
              <a:rPr lang="en-US" dirty="0" smtClean="0"/>
              <a:t>0.024008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        </a:t>
            </a:r>
            <a:r>
              <a:rPr lang="en-US" dirty="0" smtClean="0"/>
              <a:t>  </a:t>
            </a:r>
            <a:r>
              <a:rPr lang="en-US" dirty="0" err="1" smtClean="0"/>
              <a:t>onpromotion</a:t>
            </a:r>
            <a:r>
              <a:rPr lang="fa-IR" dirty="0"/>
              <a:t>	</a:t>
            </a:r>
            <a:r>
              <a:rPr lang="fa-IR" dirty="0" smtClean="0"/>
              <a:t>	</a:t>
            </a:r>
            <a:r>
              <a:rPr lang="en-US" dirty="0" smtClean="0"/>
              <a:t>0.023101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          </a:t>
            </a:r>
            <a:r>
              <a:rPr lang="en-US" dirty="0" smtClean="0"/>
              <a:t>cluster</a:t>
            </a:r>
            <a:r>
              <a:rPr lang="fa-IR" dirty="0" smtClean="0"/>
              <a:t>			</a:t>
            </a:r>
            <a:r>
              <a:rPr lang="en-US" dirty="0" smtClean="0"/>
              <a:t>0.017217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5483" y="1627600"/>
            <a:ext cx="10272810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800" dirty="0" smtClean="0"/>
              <a:t>The </a:t>
            </a:r>
            <a:r>
              <a:rPr lang="en-US" sz="2800" dirty="0"/>
              <a:t>aim is to predict the unit sales for different items sold at different stores over a time period. </a:t>
            </a:r>
            <a:endParaRPr lang="en-US" dirty="0" smtClean="0"/>
          </a:p>
          <a:p>
            <a:pPr lvl="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lvl="0"/>
            <a:endParaRPr lang="en-US" altLang="en-US" sz="2000" dirty="0" smtClean="0">
              <a:solidFill>
                <a:srgbClr val="24292E"/>
              </a:solidFill>
              <a:latin typeface="-apple-system"/>
            </a:endParaRPr>
          </a:p>
          <a:p>
            <a:pPr lvl="0"/>
            <a:r>
              <a:rPr lang="en-US" altLang="en-US" sz="2000" b="1" dirty="0" smtClean="0">
                <a:solidFill>
                  <a:srgbClr val="24292E"/>
                </a:solidFill>
                <a:latin typeface="-apple-system"/>
              </a:rPr>
              <a:t>Data:</a:t>
            </a:r>
          </a:p>
          <a:p>
            <a:pPr lvl="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In total, the data includes:</a:t>
            </a:r>
          </a:p>
          <a:p>
            <a:pPr lvl="0"/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test data have 60 unique items that are not included in the training data. 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overview 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09044"/>
              </p:ext>
            </p:extLst>
          </p:nvPr>
        </p:nvGraphicFramePr>
        <p:xfrm>
          <a:off x="1021601" y="4160130"/>
          <a:ext cx="8778246" cy="93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:a16="http://schemas.microsoft.com/office/drawing/2014/main" val="368486403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523754399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353150295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690922777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928297965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610158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stores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effectLst/>
                        </a:rPr>
                        <a:t># states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cities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# unique items</a:t>
                      </a:r>
                      <a:endParaRPr lang="en-AU" b="1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# item families</a:t>
                      </a:r>
                      <a:endParaRPr lang="en-AU" b="1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classes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317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22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4100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33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337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33275834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198" b="4900"/>
          <a:stretch/>
        </p:blipFill>
        <p:spPr>
          <a:xfrm>
            <a:off x="1082742" y="1981200"/>
            <a:ext cx="3102841" cy="2174240"/>
          </a:xfrm>
          <a:prstGeom prst="rect">
            <a:avLst/>
          </a:prstGeom>
        </p:spPr>
      </p:pic>
      <p:pic>
        <p:nvPicPr>
          <p:cNvPr id="2" name="slide2">
            <a:extLst>
              <a:ext uri="{FF2B5EF4-FFF2-40B4-BE49-F238E27FC236}">
                <a16:creationId xmlns:a16="http://schemas.microsoft.com/office/drawing/2014/main" id="{26247384-5B0E-45EA-930C-67065688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42" y="-45720"/>
            <a:ext cx="10026516" cy="6858000"/>
          </a:xfrm>
          <a:prstGeom prst="rect">
            <a:avLst/>
          </a:prstGeom>
        </p:spPr>
      </p:pic>
      <p:sp>
        <p:nvSpPr>
          <p:cNvPr id="3" name="Line Callout 2 (No Border) 2"/>
          <p:cNvSpPr/>
          <p:nvPr/>
        </p:nvSpPr>
        <p:spPr>
          <a:xfrm flipH="1">
            <a:off x="1082742" y="782320"/>
            <a:ext cx="2772978" cy="2397760"/>
          </a:xfrm>
          <a:prstGeom prst="callout2">
            <a:avLst>
              <a:gd name="adj1" fmla="val 18750"/>
              <a:gd name="adj2" fmla="val -8333"/>
              <a:gd name="adj3" fmla="val 18918"/>
              <a:gd name="adj4" fmla="val -25582"/>
              <a:gd name="adj5" fmla="val 42703"/>
              <a:gd name="adj6" fmla="val -85299"/>
            </a:avLst>
          </a:prstGeom>
          <a:noFill/>
          <a:ln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Pichincha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chemeClr val="tx1"/>
                </a:solidFill>
              </a:rPr>
              <a:t>Guayas</a:t>
            </a:r>
            <a:r>
              <a:rPr lang="en-US" sz="1400" dirty="0" smtClean="0">
                <a:solidFill>
                  <a:schemeClr val="tx1"/>
                </a:solidFill>
              </a:rPr>
              <a:t> have </a:t>
            </a:r>
            <a:r>
              <a:rPr lang="en-US" sz="1400" dirty="0">
                <a:solidFill>
                  <a:schemeClr val="tx1"/>
                </a:solidFill>
              </a:rPr>
              <a:t>significantly higher number of </a:t>
            </a:r>
            <a:r>
              <a:rPr lang="en-US" sz="1400" dirty="0" smtClean="0">
                <a:solidFill>
                  <a:schemeClr val="tx1"/>
                </a:solidFill>
              </a:rPr>
              <a:t>stores. The </a:t>
            </a:r>
            <a:r>
              <a:rPr lang="en-US" sz="1400" dirty="0">
                <a:solidFill>
                  <a:schemeClr val="tx1"/>
                </a:solidFill>
              </a:rPr>
              <a:t>capital, </a:t>
            </a:r>
            <a:r>
              <a:rPr lang="en-US" sz="1400" dirty="0" smtClean="0">
                <a:solidFill>
                  <a:schemeClr val="tx1"/>
                </a:solidFill>
              </a:rPr>
              <a:t>Quito, has 18 store (34% of the whole stores). 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8538" y="1330960"/>
            <a:ext cx="793182" cy="2189480"/>
          </a:xfrm>
          <a:prstGeom prst="line">
            <a:avLst/>
          </a:prstGeom>
          <a:ln w="19050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C3477B32-DDB0-4AA7-AB15-0830CA80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19" y="0"/>
            <a:ext cx="9645162" cy="6858000"/>
          </a:xfrm>
          <a:prstGeom prst="rect">
            <a:avLst/>
          </a:prstGeom>
        </p:spPr>
      </p:pic>
      <p:sp>
        <p:nvSpPr>
          <p:cNvPr id="4" name="Line Callout 2 (No Border) 3"/>
          <p:cNvSpPr/>
          <p:nvPr/>
        </p:nvSpPr>
        <p:spPr>
          <a:xfrm flipH="1">
            <a:off x="1273419" y="782320"/>
            <a:ext cx="2582301" cy="2397760"/>
          </a:xfrm>
          <a:prstGeom prst="callout2">
            <a:avLst>
              <a:gd name="adj1" fmla="val 18750"/>
              <a:gd name="adj2" fmla="val -8333"/>
              <a:gd name="adj3" fmla="val 18918"/>
              <a:gd name="adj4" fmla="val -25582"/>
              <a:gd name="adj5" fmla="val 49059"/>
              <a:gd name="adj6" fmla="val -95458"/>
            </a:avLst>
          </a:prstGeom>
          <a:noFill/>
          <a:ln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Pichincha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chemeClr val="tx1"/>
                </a:solidFill>
              </a:rPr>
              <a:t>Guayas</a:t>
            </a:r>
            <a:r>
              <a:rPr lang="en-US" sz="1400" dirty="0" smtClean="0">
                <a:solidFill>
                  <a:schemeClr val="tx1"/>
                </a:solidFill>
              </a:rPr>
              <a:t> have also </a:t>
            </a:r>
            <a:r>
              <a:rPr lang="en-US" sz="1400" dirty="0">
                <a:solidFill>
                  <a:schemeClr val="tx1"/>
                </a:solidFill>
              </a:rPr>
              <a:t>significantly higher </a:t>
            </a:r>
            <a:r>
              <a:rPr lang="en-US" sz="1400" dirty="0" smtClean="0">
                <a:solidFill>
                  <a:schemeClr val="tx1"/>
                </a:solidFill>
              </a:rPr>
              <a:t>sales (</a:t>
            </a:r>
            <a:r>
              <a:rPr lang="en-US" sz="1400" b="1" dirty="0" smtClean="0">
                <a:solidFill>
                  <a:schemeClr val="tx1"/>
                </a:solidFill>
              </a:rPr>
              <a:t>Pichincha with 53.34%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Guayas with 15.84%, </a:t>
            </a:r>
            <a:r>
              <a:rPr lang="en-US" sz="1400" dirty="0" smtClean="0">
                <a:solidFill>
                  <a:schemeClr val="tx1"/>
                </a:solidFill>
              </a:rPr>
              <a:t>totaling of close to </a:t>
            </a:r>
            <a:r>
              <a:rPr lang="en-US" sz="1400" b="1" dirty="0" smtClean="0">
                <a:solidFill>
                  <a:srgbClr val="FF0000"/>
                </a:solidFill>
              </a:rPr>
              <a:t>70% </a:t>
            </a:r>
            <a:r>
              <a:rPr lang="en-US" sz="1400" dirty="0" smtClean="0">
                <a:solidFill>
                  <a:schemeClr val="tx1"/>
                </a:solidFill>
              </a:rPr>
              <a:t>of the whole sales)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8538" y="1330960"/>
            <a:ext cx="1118302" cy="2357120"/>
          </a:xfrm>
          <a:prstGeom prst="line">
            <a:avLst/>
          </a:prstGeom>
          <a:ln w="19050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4" y="161783"/>
            <a:ext cx="11441096" cy="57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904" y="767080"/>
            <a:ext cx="9296400" cy="11988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641944" y="1513840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4E79A7"/>
                </a:solidFill>
              </a:rPr>
              <a:t>Almost 70% of the whole sales</a:t>
            </a:r>
            <a:endParaRPr lang="en-AU" b="1" dirty="0">
              <a:solidFill>
                <a:srgbClr val="4E79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AE55E9B-062F-4971-85EF-3AFF4216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3" y="0"/>
            <a:ext cx="7940626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45240" y="647115"/>
            <a:ext cx="350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4292E"/>
                </a:solidFill>
              </a:rPr>
              <a:t>Weekly </a:t>
            </a:r>
            <a:r>
              <a:rPr lang="en-US" b="1" dirty="0">
                <a:solidFill>
                  <a:srgbClr val="24292E"/>
                </a:solidFill>
              </a:rPr>
              <a:t>unit sales increases during the last few weeks of the </a:t>
            </a:r>
            <a:r>
              <a:rPr lang="en-US" b="1" dirty="0" smtClean="0">
                <a:solidFill>
                  <a:srgbClr val="24292E"/>
                </a:solidFill>
              </a:rPr>
              <a:t>year (Christmas holidays)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Small</a:t>
            </a:r>
            <a:r>
              <a:rPr lang="en-US" b="1" dirty="0"/>
              <a:t>, but </a:t>
            </a:r>
            <a:r>
              <a:rPr lang="en-US" b="1" dirty="0" smtClean="0"/>
              <a:t>periodic</a:t>
            </a:r>
            <a:r>
              <a:rPr lang="en-US" b="1" dirty="0"/>
              <a:t>, fluctuations across </a:t>
            </a:r>
            <a:r>
              <a:rPr lang="en-US" b="1" dirty="0" smtClean="0"/>
              <a:t>years aligned </a:t>
            </a:r>
            <a:r>
              <a:rPr lang="en-US" b="1" dirty="0"/>
              <a:t>with the end </a:t>
            </a:r>
            <a:r>
              <a:rPr lang="en-US" b="1" dirty="0" smtClean="0"/>
              <a:t>of months (salaries are paid, sales increased).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Oli</a:t>
            </a:r>
            <a:r>
              <a:rPr lang="en-US" b="1" dirty="0" smtClean="0"/>
              <a:t> price doesn’t seem to affect the sale that much at least visually</a:t>
            </a:r>
            <a:endParaRPr lang="en-A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17320" y="502412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9080" y="496316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530ABEA4-92A3-4EC4-8D5A-A04EC534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3" y="0"/>
            <a:ext cx="908646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82818" y="518775"/>
            <a:ext cx="323745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Grocery I has the highest unit sales followed by Beverages and Produce, and this trend is kept during the whole </a:t>
            </a:r>
            <a:r>
              <a:rPr lang="en-US" sz="1400" b="1" dirty="0" smtClean="0">
                <a:solidFill>
                  <a:srgbClr val="24292E"/>
                </a:solidFill>
              </a:rPr>
              <a:t>year</a:t>
            </a: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There is a kind of upward trend in sales towards the end of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A pronounced monthly periodic pattern for some item families (Grocery I, Beverages, and Produce</a:t>
            </a:r>
            <a:r>
              <a:rPr lang="en-US" sz="1400" b="1" dirty="0" smtClean="0">
                <a:solidFill>
                  <a:srgbClr val="24292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Almost </a:t>
            </a:r>
            <a:r>
              <a:rPr lang="en-US" sz="1400" b="1" dirty="0" smtClean="0">
                <a:solidFill>
                  <a:srgbClr val="24292E"/>
                </a:solidFill>
              </a:rPr>
              <a:t>63.7% of the whole sales coming from : </a:t>
            </a:r>
            <a:r>
              <a:rPr lang="en-US" sz="1400" b="1" dirty="0">
                <a:solidFill>
                  <a:srgbClr val="24292E"/>
                </a:solidFill>
              </a:rPr>
              <a:t>Grocery I, Beverages, and </a:t>
            </a:r>
            <a:r>
              <a:rPr lang="en-US" sz="1400" b="1" dirty="0" smtClean="0">
                <a:solidFill>
                  <a:srgbClr val="24292E"/>
                </a:solidFill>
              </a:rPr>
              <a:t>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The </a:t>
            </a:r>
            <a:r>
              <a:rPr lang="en-US" sz="1400" b="1" dirty="0">
                <a:solidFill>
                  <a:srgbClr val="24292E"/>
                </a:solidFill>
              </a:rPr>
              <a:t>percentages for most families do not change a lot across the year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5C2B83B5-8D8C-4BAF-94EF-33A04F611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14681"/>
          <a:stretch/>
        </p:blipFill>
        <p:spPr>
          <a:xfrm>
            <a:off x="637838" y="2300044"/>
            <a:ext cx="3576205" cy="35966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9055" y="1137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Promotion increased the sales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263" r="4882" b="5084"/>
          <a:stretch/>
        </p:blipFill>
        <p:spPr>
          <a:xfrm>
            <a:off x="4444178" y="960120"/>
            <a:ext cx="7470199" cy="5044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528</Words>
  <Application>Microsoft Office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Unit sales prediction</vt:lpstr>
      <vt:lpstr>Overview</vt:lpstr>
      <vt:lpstr>Data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the unit sales</vt:lpstr>
      <vt:lpstr>Some sample results: Random forest is reasonably good in predicting</vt:lpstr>
      <vt:lpstr>Random forest can even improve by training on more dates</vt:lpstr>
      <vt:lpstr>Other TO DO things</vt:lpstr>
      <vt:lpstr>PowerPoint Presentation</vt:lpstr>
      <vt:lpstr>Some other support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importance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sales prediction</dc:title>
  <dc:creator/>
  <cp:lastModifiedBy>Masoud Ghodrati</cp:lastModifiedBy>
  <cp:revision>38</cp:revision>
  <dcterms:created xsi:type="dcterms:W3CDTF">2019-08-08T01:51:19Z</dcterms:created>
  <dcterms:modified xsi:type="dcterms:W3CDTF">2019-08-08T04:19:14Z</dcterms:modified>
</cp:coreProperties>
</file>