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60" r:id="rId5"/>
    <p:sldId id="261" r:id="rId6"/>
    <p:sldId id="262" r:id="rId7"/>
    <p:sldId id="265" r:id="rId8"/>
    <p:sldId id="263" r:id="rId9"/>
    <p:sldId id="266" r:id="rId10"/>
    <p:sldId id="267" r:id="rId11"/>
    <p:sldId id="268" r:id="rId12"/>
    <p:sldId id="269" r:id="rId13"/>
    <p:sldId id="270"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p:scale>
          <a:sx n="70" d="100"/>
          <a:sy n="70" d="100"/>
        </p:scale>
        <p:origin x="0" y="5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150.statcan.gc.ca/t1/tbl1/en/cv.action?pid=361004880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4000" dirty="0"/>
              <a:t>The top Canadian industries and business sectors in 2030</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Masoud Aali</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DCB800-1E03-45E1-9BAD-D906A40D8EDC}"/>
              </a:ext>
            </a:extLst>
          </p:cNvPr>
          <p:cNvSpPr/>
          <p:nvPr/>
        </p:nvSpPr>
        <p:spPr>
          <a:xfrm>
            <a:off x="741528" y="1843198"/>
            <a:ext cx="10804478" cy="4014945"/>
          </a:xfrm>
          <a:prstGeom prst="rect">
            <a:avLst/>
          </a:prstGeom>
        </p:spPr>
        <p:txBody>
          <a:bodyPr wrap="square">
            <a:spAutoFit/>
          </a:bodyPr>
          <a:lstStyle/>
          <a:p>
            <a:pPr>
              <a:lnSpc>
                <a:spcPct val="107000"/>
              </a:lnSpc>
              <a:spcAft>
                <a:spcPts val="800"/>
              </a:spcAft>
            </a:pPr>
            <a:r>
              <a:rPr lang="en-CA" sz="4000" dirty="0">
                <a:latin typeface="Calibri" panose="020F0502020204030204" pitchFamily="34" charset="0"/>
                <a:ea typeface="Calibri" panose="020F0502020204030204" pitchFamily="34" charset="0"/>
                <a:cs typeface="Arial" panose="020B0604020202020204" pitchFamily="34" charset="0"/>
              </a:rPr>
              <a:t>The result of predicting the growth rate of each industry for the Canadian provinces can provide an advisory tool for the perspective immigrants to Canada and the young students who are still looking to choose a profession in prosperous industries.</a:t>
            </a:r>
          </a:p>
        </p:txBody>
      </p:sp>
      <p:sp>
        <p:nvSpPr>
          <p:cNvPr id="3" name="Title 1">
            <a:extLst>
              <a:ext uri="{FF2B5EF4-FFF2-40B4-BE49-F238E27FC236}">
                <a16:creationId xmlns:a16="http://schemas.microsoft.com/office/drawing/2014/main" id="{0CA524A6-FFAC-428C-B83D-7FA6765C5F15}"/>
              </a:ext>
            </a:extLst>
          </p:cNvPr>
          <p:cNvSpPr txBox="1">
            <a:spLocks/>
          </p:cNvSpPr>
          <p:nvPr/>
        </p:nvSpPr>
        <p:spPr>
          <a:xfrm>
            <a:off x="0" y="6824"/>
            <a:ext cx="1005840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dirty="0"/>
              <a:t>Results</a:t>
            </a:r>
            <a:endParaRPr lang="en-CA" dirty="0"/>
          </a:p>
        </p:txBody>
      </p:sp>
    </p:spTree>
    <p:extLst>
      <p:ext uri="{BB962C8B-B14F-4D97-AF65-F5344CB8AC3E}">
        <p14:creationId xmlns:p14="http://schemas.microsoft.com/office/powerpoint/2010/main" val="3636766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AC80CB-5B43-4354-AFFE-4ADAC51FE8FD}"/>
              </a:ext>
            </a:extLst>
          </p:cNvPr>
          <p:cNvSpPr txBox="1">
            <a:spLocks/>
          </p:cNvSpPr>
          <p:nvPr/>
        </p:nvSpPr>
        <p:spPr>
          <a:xfrm>
            <a:off x="643466" y="786383"/>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spcAft>
                <a:spcPts val="600"/>
              </a:spcAft>
            </a:pPr>
            <a:r>
              <a:rPr lang="en-US" sz="3600" b="0" i="0" kern="1200" spc="-50" baseline="0">
                <a:solidFill>
                  <a:srgbClr val="FFFFFF"/>
                </a:solidFill>
                <a:latin typeface="+mj-lt"/>
                <a:ea typeface="+mj-ea"/>
                <a:cs typeface="+mj-cs"/>
              </a:rPr>
              <a:t>Results</a:t>
            </a:r>
          </a:p>
        </p:txBody>
      </p:sp>
      <p:pic>
        <p:nvPicPr>
          <p:cNvPr id="4" name="Picture 3" descr="A screenshot of a cell phone&#10;&#10;Description automatically generated">
            <a:extLst>
              <a:ext uri="{FF2B5EF4-FFF2-40B4-BE49-F238E27FC236}">
                <a16:creationId xmlns:a16="http://schemas.microsoft.com/office/drawing/2014/main" id="{0CD66F2E-01F6-4EF1-8BE5-800C3C3D24D6}"/>
              </a:ext>
            </a:extLst>
          </p:cNvPr>
          <p:cNvPicPr/>
          <p:nvPr/>
        </p:nvPicPr>
        <p:blipFill>
          <a:blip r:embed="rId2">
            <a:extLst>
              <a:ext uri="{28A0092B-C50C-407E-A947-70E740481C1C}">
                <a14:useLocalDpi xmlns:a14="http://schemas.microsoft.com/office/drawing/2010/main" val="0"/>
              </a:ext>
            </a:extLst>
          </a:blip>
          <a:stretch>
            <a:fillRect/>
          </a:stretch>
        </p:blipFill>
        <p:spPr>
          <a:xfrm>
            <a:off x="4841514" y="96291"/>
            <a:ext cx="6707020" cy="6623183"/>
          </a:xfrm>
          <a:prstGeom prst="rect">
            <a:avLst/>
          </a:prstGeom>
          <a:noFill/>
        </p:spPr>
      </p:pic>
      <p:sp>
        <p:nvSpPr>
          <p:cNvPr id="2" name="Rectangle 1">
            <a:extLst>
              <a:ext uri="{FF2B5EF4-FFF2-40B4-BE49-F238E27FC236}">
                <a16:creationId xmlns:a16="http://schemas.microsoft.com/office/drawing/2014/main" id="{1F306A46-E432-4684-A2F7-C9EB0597033E}"/>
              </a:ext>
            </a:extLst>
          </p:cNvPr>
          <p:cNvSpPr/>
          <p:nvPr/>
        </p:nvSpPr>
        <p:spPr>
          <a:xfrm>
            <a:off x="643465" y="3043050"/>
            <a:ext cx="3517567" cy="3064505"/>
          </a:xfrm>
          <a:prstGeom prst="rect">
            <a:avLst/>
          </a:prstGeom>
        </p:spPr>
        <p:txBody>
          <a:bodyPr vert="horz" lIns="91440" tIns="45720" rIns="91440" bIns="45720" rtlCol="0">
            <a:normAutofit fontScale="92500"/>
          </a:bodyPr>
          <a:lstStyle/>
          <a:p>
            <a:pPr>
              <a:spcBef>
                <a:spcPts val="1200"/>
              </a:spcBef>
              <a:spcAft>
                <a:spcPts val="200"/>
              </a:spcAft>
              <a:buClr>
                <a:schemeClr val="accent1"/>
              </a:buClr>
              <a:buSzPct val="100000"/>
            </a:pPr>
            <a:r>
              <a:rPr lang="en-US" sz="1600" kern="1200" dirty="0">
                <a:solidFill>
                  <a:srgbClr val="FFFFFF"/>
                </a:solidFill>
                <a:latin typeface="+mn-lt"/>
                <a:ea typeface="+mn-ea"/>
                <a:cs typeface="+mn-cs"/>
              </a:rPr>
              <a:t>I chose Alex as an example. After working as a senior data scientist for IBM for a couple of years, Alex decides to start a new profession as a social worker in community care facilities for the elderly.</a:t>
            </a:r>
          </a:p>
          <a:p>
            <a:pPr>
              <a:spcBef>
                <a:spcPts val="1200"/>
              </a:spcBef>
              <a:spcAft>
                <a:spcPts val="200"/>
              </a:spcAft>
              <a:buClr>
                <a:schemeClr val="accent1"/>
              </a:buClr>
              <a:buSzPct val="100000"/>
            </a:pPr>
            <a:r>
              <a:rPr lang="en-US" sz="1600" kern="1200" dirty="0">
                <a:solidFill>
                  <a:srgbClr val="FFFFFF"/>
                </a:solidFill>
                <a:latin typeface="+mn-lt"/>
                <a:ea typeface="+mn-ea"/>
                <a:cs typeface="+mn-cs"/>
              </a:rPr>
              <a:t>The community care facilities are predicted to show a healthy growth within the next 10 years in Ontario and Alex is excited about starting the new profession. However, he is willing to move to other provinces and start a new chapter in his life. </a:t>
            </a:r>
          </a:p>
        </p:txBody>
      </p:sp>
    </p:spTree>
    <p:extLst>
      <p:ext uri="{BB962C8B-B14F-4D97-AF65-F5344CB8AC3E}">
        <p14:creationId xmlns:p14="http://schemas.microsoft.com/office/powerpoint/2010/main" val="3986535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E6D9-253E-42FB-8C74-DCB63ED90C4F}"/>
              </a:ext>
            </a:extLst>
          </p:cNvPr>
          <p:cNvSpPr>
            <a:spLocks noGrp="1"/>
          </p:cNvSpPr>
          <p:nvPr>
            <p:ph type="title"/>
          </p:nvPr>
        </p:nvSpPr>
        <p:spPr>
          <a:xfrm>
            <a:off x="643466" y="786383"/>
            <a:ext cx="3517567" cy="2093975"/>
          </a:xfrm>
        </p:spPr>
        <p:txBody>
          <a:bodyPr anchor="b">
            <a:normAutofit/>
          </a:bodyPr>
          <a:lstStyle/>
          <a:p>
            <a:r>
              <a:rPr lang="en-US" dirty="0"/>
              <a:t>Results</a:t>
            </a:r>
            <a:endParaRPr lang="en-CA" dirty="0"/>
          </a:p>
        </p:txBody>
      </p:sp>
      <p:pic>
        <p:nvPicPr>
          <p:cNvPr id="5" name="Picture 4">
            <a:extLst>
              <a:ext uri="{FF2B5EF4-FFF2-40B4-BE49-F238E27FC236}">
                <a16:creationId xmlns:a16="http://schemas.microsoft.com/office/drawing/2014/main" id="{61652B96-AF7B-4F5B-A370-8F3A94885469}"/>
              </a:ext>
            </a:extLst>
          </p:cNvPr>
          <p:cNvPicPr/>
          <p:nvPr/>
        </p:nvPicPr>
        <p:blipFill>
          <a:blip r:embed="rId2">
            <a:extLst>
              <a:ext uri="{28A0092B-C50C-407E-A947-70E740481C1C}">
                <a14:useLocalDpi xmlns:a14="http://schemas.microsoft.com/office/drawing/2010/main" val="0"/>
              </a:ext>
            </a:extLst>
          </a:blip>
          <a:stretch>
            <a:fillRect/>
          </a:stretch>
        </p:blipFill>
        <p:spPr>
          <a:xfrm>
            <a:off x="4812235" y="103115"/>
            <a:ext cx="6983834" cy="6372748"/>
          </a:xfrm>
          <a:prstGeom prst="rect">
            <a:avLst/>
          </a:prstGeom>
          <a:noFill/>
        </p:spPr>
      </p:pic>
      <p:sp>
        <p:nvSpPr>
          <p:cNvPr id="4" name="Text Placeholder 3">
            <a:extLst>
              <a:ext uri="{FF2B5EF4-FFF2-40B4-BE49-F238E27FC236}">
                <a16:creationId xmlns:a16="http://schemas.microsoft.com/office/drawing/2014/main" id="{F3F16C61-D227-40E6-BFE6-5F65C2D09462}"/>
              </a:ext>
            </a:extLst>
          </p:cNvPr>
          <p:cNvSpPr>
            <a:spLocks noGrp="1"/>
          </p:cNvSpPr>
          <p:nvPr>
            <p:ph type="body" sz="half" idx="2"/>
          </p:nvPr>
        </p:nvSpPr>
        <p:spPr>
          <a:xfrm>
            <a:off x="643465" y="3043050"/>
            <a:ext cx="3517567" cy="3064505"/>
          </a:xfrm>
        </p:spPr>
        <p:txBody>
          <a:bodyPr>
            <a:normAutofit/>
          </a:bodyPr>
          <a:lstStyle/>
          <a:p>
            <a:pPr>
              <a:lnSpc>
                <a:spcPct val="100000"/>
              </a:lnSpc>
            </a:pPr>
            <a:r>
              <a:rPr lang="en-US" sz="1500" dirty="0"/>
              <a:t>In the previous slide, we saw that Ontario has the biggest market for community care facilities among the Canadian provinces. However, this province also is most populated, and Alex would like to try a more remote places. After manipulating the data from other provinces, we see that although </a:t>
            </a:r>
            <a:r>
              <a:rPr lang="en-US" sz="1500" dirty="0" err="1"/>
              <a:t>Manituba</a:t>
            </a:r>
            <a:r>
              <a:rPr lang="en-US" sz="1500" dirty="0"/>
              <a:t> owns a small fraction of the industry compared to the rest of Canada, the community care facilities will grow way faster than Ontario. </a:t>
            </a:r>
          </a:p>
          <a:p>
            <a:pPr>
              <a:lnSpc>
                <a:spcPct val="100000"/>
              </a:lnSpc>
            </a:pPr>
            <a:endParaRPr lang="en-CA" sz="1500" dirty="0"/>
          </a:p>
        </p:txBody>
      </p:sp>
    </p:spTree>
    <p:extLst>
      <p:ext uri="{BB962C8B-B14F-4D97-AF65-F5344CB8AC3E}">
        <p14:creationId xmlns:p14="http://schemas.microsoft.com/office/powerpoint/2010/main" val="273522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C9ECD71-012C-412A-848E-DCB177555749}"/>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spcAft>
                <a:spcPts val="600"/>
              </a:spcAft>
            </a:pPr>
            <a:r>
              <a:rPr lang="en-US" i="0" kern="1200" spc="-50" baseline="0" dirty="0">
                <a:latin typeface="+mj-lt"/>
                <a:ea typeface="+mj-ea"/>
                <a:cs typeface="+mj-cs"/>
              </a:rPr>
              <a:t>Future Work</a:t>
            </a:r>
          </a:p>
        </p:txBody>
      </p:sp>
      <p:sp>
        <p:nvSpPr>
          <p:cNvPr id="2" name="Rectangle 1">
            <a:extLst>
              <a:ext uri="{FF2B5EF4-FFF2-40B4-BE49-F238E27FC236}">
                <a16:creationId xmlns:a16="http://schemas.microsoft.com/office/drawing/2014/main" id="{026C18AA-C9F2-495E-B900-6264E38FDFBB}"/>
              </a:ext>
            </a:extLst>
          </p:cNvPr>
          <p:cNvSpPr/>
          <p:nvPr/>
        </p:nvSpPr>
        <p:spPr>
          <a:xfrm>
            <a:off x="1097280" y="2108201"/>
            <a:ext cx="10058400" cy="3760891"/>
          </a:xfrm>
          <a:prstGeom prst="rect">
            <a:avLst/>
          </a:prstGeom>
        </p:spPr>
        <p:txBody>
          <a:bodyPr vert="horz" lIns="0" tIns="45720" rIns="0" bIns="45720" rtlCol="0">
            <a:normAutofit/>
          </a:bodyPr>
          <a:lstStyle/>
          <a:p>
            <a:pPr>
              <a:spcAft>
                <a:spcPts val="800"/>
              </a:spcAft>
              <a:buFont typeface="Calibri" panose="020F0502020204030204" pitchFamily="34" charset="0"/>
            </a:pPr>
            <a:r>
              <a:rPr lang="en-US" sz="1900" dirty="0">
                <a:solidFill>
                  <a:schemeClr val="tx1">
                    <a:lumMod val="75000"/>
                    <a:lumOff val="25000"/>
                  </a:schemeClr>
                </a:solidFill>
              </a:rPr>
              <a:t>In this study, I looked at each industry/financial sector independent from others and relied on the historical data to predict their value trajectory and growth rate. </a:t>
            </a:r>
          </a:p>
          <a:p>
            <a:pPr>
              <a:spcAft>
                <a:spcPts val="800"/>
              </a:spcAft>
              <a:buFont typeface="Calibri" panose="020F0502020204030204" pitchFamily="34" charset="0"/>
            </a:pPr>
            <a:r>
              <a:rPr lang="en-US" sz="1900" dirty="0">
                <a:solidFill>
                  <a:schemeClr val="tx1">
                    <a:lumMod val="75000"/>
                    <a:lumOff val="25000"/>
                  </a:schemeClr>
                </a:solidFill>
              </a:rPr>
              <a:t>However, in reality, there is a strong tie between different industries as they are interdependent. The economy of Canada heavily relies on the oil price and economy of the country’s southern neighbor. </a:t>
            </a:r>
          </a:p>
          <a:p>
            <a:pPr>
              <a:spcAft>
                <a:spcPts val="800"/>
              </a:spcAft>
              <a:buFont typeface="Calibri" panose="020F0502020204030204" pitchFamily="34" charset="0"/>
            </a:pPr>
            <a:r>
              <a:rPr lang="en-US" sz="1900" dirty="0">
                <a:solidFill>
                  <a:schemeClr val="tx1">
                    <a:lumMod val="75000"/>
                    <a:lumOff val="25000"/>
                  </a:schemeClr>
                </a:solidFill>
              </a:rPr>
              <a:t>It would be interesting to study the correlation between the top five industries for each province with the historical oil price in the past years (2001-2019) and predict how the industry performs under different scenarios, in which oil price will be 1) higher than, 2) equal to, and 3) below the average price from 2001-2019. </a:t>
            </a:r>
          </a:p>
        </p:txBody>
      </p:sp>
    </p:spTree>
    <p:extLst>
      <p:ext uri="{BB962C8B-B14F-4D97-AF65-F5344CB8AC3E}">
        <p14:creationId xmlns:p14="http://schemas.microsoft.com/office/powerpoint/2010/main" val="1093457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320C34-9753-45A2-AE77-9DF7C74170BE}"/>
              </a:ext>
            </a:extLst>
          </p:cNvPr>
          <p:cNvSpPr>
            <a:spLocks noChangeArrowheads="1"/>
          </p:cNvSpPr>
          <p:nvPr/>
        </p:nvSpPr>
        <p:spPr bwMode="auto">
          <a:xfrm>
            <a:off x="295275" y="25111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itle 1">
            <a:extLst>
              <a:ext uri="{FF2B5EF4-FFF2-40B4-BE49-F238E27FC236}">
                <a16:creationId xmlns:a16="http://schemas.microsoft.com/office/drawing/2014/main" id="{4DFEC813-F1D6-497C-96C9-EC8A735FCB5D}"/>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spcAft>
                <a:spcPts val="600"/>
              </a:spcAft>
            </a:pPr>
            <a:r>
              <a:rPr lang="en-US" i="0" kern="1200" spc="-50" baseline="0" dirty="0">
                <a:latin typeface="+mj-lt"/>
                <a:ea typeface="+mj-ea"/>
                <a:cs typeface="+mj-cs"/>
              </a:rPr>
              <a:t>Thank you</a:t>
            </a:r>
          </a:p>
        </p:txBody>
      </p:sp>
    </p:spTree>
    <p:extLst>
      <p:ext uri="{BB962C8B-B14F-4D97-AF65-F5344CB8AC3E}">
        <p14:creationId xmlns:p14="http://schemas.microsoft.com/office/powerpoint/2010/main" val="1661368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2081-1807-45A4-91EA-359D0E28A78D}"/>
              </a:ext>
            </a:extLst>
          </p:cNvPr>
          <p:cNvSpPr>
            <a:spLocks noGrp="1"/>
          </p:cNvSpPr>
          <p:nvPr>
            <p:ph type="title"/>
          </p:nvPr>
        </p:nvSpPr>
        <p:spPr/>
        <p:txBody>
          <a:bodyPr/>
          <a:lstStyle/>
          <a:p>
            <a:r>
              <a:rPr lang="en-US" dirty="0"/>
              <a:t>Statemen of problem</a:t>
            </a:r>
            <a:endParaRPr lang="en-CA" dirty="0"/>
          </a:p>
        </p:txBody>
      </p:sp>
      <p:sp>
        <p:nvSpPr>
          <p:cNvPr id="3" name="Content Placeholder 2">
            <a:extLst>
              <a:ext uri="{FF2B5EF4-FFF2-40B4-BE49-F238E27FC236}">
                <a16:creationId xmlns:a16="http://schemas.microsoft.com/office/drawing/2014/main" id="{D9676788-3581-4EBE-8C62-E192165F32E3}"/>
              </a:ext>
            </a:extLst>
          </p:cNvPr>
          <p:cNvSpPr>
            <a:spLocks noGrp="1"/>
          </p:cNvSpPr>
          <p:nvPr>
            <p:ph idx="1"/>
          </p:nvPr>
        </p:nvSpPr>
        <p:spPr/>
        <p:txBody>
          <a:bodyPr/>
          <a:lstStyle/>
          <a:p>
            <a:r>
              <a:rPr lang="en-US" dirty="0"/>
              <a:t>The economic growth rate of each industry can be a key criterion for financers and investors to make long-term investment in each sector. The future perspective of each industry can also have an impact on the carrier path that young people are making before going to college or university. </a:t>
            </a:r>
          </a:p>
          <a:p>
            <a:r>
              <a:rPr lang="en-US" dirty="0"/>
              <a:t>Moreover, there are millions immigrating to Canada or moving within the country, most of which have difficulties making an informed decision about:</a:t>
            </a:r>
          </a:p>
          <a:p>
            <a:pPr marL="0" indent="0">
              <a:buNone/>
            </a:pPr>
            <a:r>
              <a:rPr lang="en-US" dirty="0"/>
              <a:t>1) what province is most suitable for their carrier within the next 10 years</a:t>
            </a:r>
          </a:p>
          <a:p>
            <a:pPr marL="0" indent="0">
              <a:buNone/>
            </a:pPr>
            <a:r>
              <a:rPr lang="en-US" dirty="0"/>
              <a:t>2) How does an industry is performing in each province compare to others</a:t>
            </a:r>
          </a:p>
          <a:p>
            <a:pPr marL="0" indent="0">
              <a:buNone/>
            </a:pPr>
            <a:r>
              <a:rPr lang="en-US" dirty="0"/>
              <a:t>3) whether their industry is growing or dying in their province. </a:t>
            </a:r>
            <a:endParaRPr lang="en-CA" dirty="0"/>
          </a:p>
        </p:txBody>
      </p:sp>
    </p:spTree>
    <p:extLst>
      <p:ext uri="{BB962C8B-B14F-4D97-AF65-F5344CB8AC3E}">
        <p14:creationId xmlns:p14="http://schemas.microsoft.com/office/powerpoint/2010/main" val="587042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FFAF-9043-4BCD-B1A2-85FE013D4E9A}"/>
              </a:ext>
            </a:extLst>
          </p:cNvPr>
          <p:cNvSpPr>
            <a:spLocks noGrp="1"/>
          </p:cNvSpPr>
          <p:nvPr>
            <p:ph type="title"/>
          </p:nvPr>
        </p:nvSpPr>
        <p:spPr/>
        <p:txBody>
          <a:bodyPr/>
          <a:lstStyle/>
          <a:p>
            <a:r>
              <a:rPr lang="en-US" dirty="0"/>
              <a:t>Dataset</a:t>
            </a:r>
            <a:endParaRPr lang="en-CA" dirty="0"/>
          </a:p>
        </p:txBody>
      </p:sp>
      <p:sp>
        <p:nvSpPr>
          <p:cNvPr id="3" name="Content Placeholder 2">
            <a:extLst>
              <a:ext uri="{FF2B5EF4-FFF2-40B4-BE49-F238E27FC236}">
                <a16:creationId xmlns:a16="http://schemas.microsoft.com/office/drawing/2014/main" id="{8A56882B-8187-4ABB-AFCB-29D6E986F07E}"/>
              </a:ext>
            </a:extLst>
          </p:cNvPr>
          <p:cNvSpPr>
            <a:spLocks noGrp="1"/>
          </p:cNvSpPr>
          <p:nvPr>
            <p:ph idx="1"/>
          </p:nvPr>
        </p:nvSpPr>
        <p:spPr/>
        <p:txBody>
          <a:bodyPr/>
          <a:lstStyle/>
          <a:p>
            <a:r>
              <a:rPr lang="en-US" dirty="0"/>
              <a:t>Historical data about the value of over 360 industries and financial sectors from 2001 to 2019 is used to determine the future trend of each industry/financial sector for 10 Canadian provinces as well as the whole country. These data are available online at </a:t>
            </a:r>
            <a:r>
              <a:rPr lang="en-US" u="sng" dirty="0">
                <a:hlinkClick r:id="rId2"/>
              </a:rPr>
              <a:t>https://www150.statcan.gc.ca</a:t>
            </a:r>
            <a:r>
              <a:rPr lang="en-US" dirty="0"/>
              <a:t> . </a:t>
            </a:r>
            <a:endParaRPr lang="en-CA" dirty="0"/>
          </a:p>
        </p:txBody>
      </p:sp>
      <p:pic>
        <p:nvPicPr>
          <p:cNvPr id="4" name="Picture 3">
            <a:extLst>
              <a:ext uri="{FF2B5EF4-FFF2-40B4-BE49-F238E27FC236}">
                <a16:creationId xmlns:a16="http://schemas.microsoft.com/office/drawing/2014/main" id="{EF20D17F-C778-47F8-AA3A-00F4A9DC686F}"/>
              </a:ext>
            </a:extLst>
          </p:cNvPr>
          <p:cNvPicPr/>
          <p:nvPr/>
        </p:nvPicPr>
        <p:blipFill>
          <a:blip r:embed="rId3"/>
          <a:stretch>
            <a:fillRect/>
          </a:stretch>
        </p:blipFill>
        <p:spPr>
          <a:xfrm>
            <a:off x="195276" y="3281743"/>
            <a:ext cx="11801448" cy="2099296"/>
          </a:xfrm>
          <a:prstGeom prst="rect">
            <a:avLst/>
          </a:prstGeom>
        </p:spPr>
      </p:pic>
    </p:spTree>
    <p:extLst>
      <p:ext uri="{BB962C8B-B14F-4D97-AF65-F5344CB8AC3E}">
        <p14:creationId xmlns:p14="http://schemas.microsoft.com/office/powerpoint/2010/main" val="2052540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71DA6-DCD3-4FC4-9712-66359CF2E936}"/>
              </a:ext>
            </a:extLst>
          </p:cNvPr>
          <p:cNvSpPr>
            <a:spLocks noGrp="1"/>
          </p:cNvSpPr>
          <p:nvPr>
            <p:ph type="title"/>
          </p:nvPr>
        </p:nvSpPr>
        <p:spPr/>
        <p:txBody>
          <a:bodyPr/>
          <a:lstStyle/>
          <a:p>
            <a:r>
              <a:rPr lang="en-US" dirty="0"/>
              <a:t>Data Conditioning</a:t>
            </a:r>
            <a:endParaRPr lang="en-CA" dirty="0"/>
          </a:p>
        </p:txBody>
      </p:sp>
      <p:sp>
        <p:nvSpPr>
          <p:cNvPr id="3" name="Content Placeholder 2">
            <a:extLst>
              <a:ext uri="{FF2B5EF4-FFF2-40B4-BE49-F238E27FC236}">
                <a16:creationId xmlns:a16="http://schemas.microsoft.com/office/drawing/2014/main" id="{6CA25AD5-6027-488A-AECE-55DC72601FF8}"/>
              </a:ext>
            </a:extLst>
          </p:cNvPr>
          <p:cNvSpPr>
            <a:spLocks noGrp="1"/>
          </p:cNvSpPr>
          <p:nvPr>
            <p:ph idx="1"/>
          </p:nvPr>
        </p:nvSpPr>
        <p:spPr/>
        <p:txBody>
          <a:bodyPr>
            <a:normAutofit fontScale="92500" lnSpcReduction="20000"/>
          </a:bodyPr>
          <a:lstStyle/>
          <a:p>
            <a:r>
              <a:rPr lang="en-US" dirty="0"/>
              <a:t>The dataset the government Canada website include several missing values for some of the industries in different years.</a:t>
            </a:r>
          </a:p>
          <a:p>
            <a:r>
              <a:rPr lang="en-US" dirty="0"/>
              <a:t>I decided to remove this datapoints as the industry value is the feature that I aim to predict and the rows that miss these data cannot be used any further. </a:t>
            </a:r>
          </a:p>
          <a:p>
            <a:r>
              <a:rPr lang="en-US" dirty="0"/>
              <a:t>The government website also recorded a measure for the accuracy of the estimated industry values, from “A” for most confident estimates to “F” for the least confident estimates. I used all the data regardless of their accuracy to model the trajectory of each industry because the number of data point with low confidence was small and it was not worth the large effort to assign an accuracy for each data point. </a:t>
            </a:r>
          </a:p>
          <a:p>
            <a:r>
              <a:rPr lang="en-US" dirty="0"/>
              <a:t>Further, the dataset separates the employees to two group: 1) employees paid by the hour, and 2) employees paid a fixed salary. I did not separate the industry values by the type of employee and used the total value of the industry to model its growth rate. </a:t>
            </a:r>
            <a:endParaRPr lang="en-CA" dirty="0"/>
          </a:p>
        </p:txBody>
      </p:sp>
    </p:spTree>
    <p:extLst>
      <p:ext uri="{BB962C8B-B14F-4D97-AF65-F5344CB8AC3E}">
        <p14:creationId xmlns:p14="http://schemas.microsoft.com/office/powerpoint/2010/main" val="276092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49182-DC93-4E37-92D6-E6D4B3C4B55B}"/>
              </a:ext>
            </a:extLst>
          </p:cNvPr>
          <p:cNvSpPr>
            <a:spLocks noGrp="1"/>
          </p:cNvSpPr>
          <p:nvPr>
            <p:ph type="title"/>
          </p:nvPr>
        </p:nvSpPr>
        <p:spPr/>
        <p:txBody>
          <a:bodyPr/>
          <a:lstStyle/>
          <a:p>
            <a:r>
              <a:rPr lang="en-US" dirty="0"/>
              <a:t>Methodology</a:t>
            </a:r>
            <a:endParaRPr lang="en-CA" dirty="0"/>
          </a:p>
        </p:txBody>
      </p:sp>
      <p:sp>
        <p:nvSpPr>
          <p:cNvPr id="3" name="Content Placeholder 2">
            <a:extLst>
              <a:ext uri="{FF2B5EF4-FFF2-40B4-BE49-F238E27FC236}">
                <a16:creationId xmlns:a16="http://schemas.microsoft.com/office/drawing/2014/main" id="{1B777A0F-A0E1-42F5-8938-BF9A0E98E210}"/>
              </a:ext>
            </a:extLst>
          </p:cNvPr>
          <p:cNvSpPr>
            <a:spLocks noGrp="1"/>
          </p:cNvSpPr>
          <p:nvPr>
            <p:ph idx="1"/>
          </p:nvPr>
        </p:nvSpPr>
        <p:spPr/>
        <p:txBody>
          <a:bodyPr/>
          <a:lstStyle/>
          <a:p>
            <a:r>
              <a:rPr lang="en-US" dirty="0"/>
              <a:t>I initially used the cubic (third order) polynomial regression model to fit a model into the historical data from 2001 to 2019.</a:t>
            </a:r>
          </a:p>
          <a:p>
            <a:pPr marL="0" indent="0">
              <a:buNone/>
            </a:pPr>
            <a:r>
              <a:rPr lang="en-US" dirty="0"/>
              <a:t> However, the model was overfitting, so I continued with the first order linear regression to find the industry absolute value in the year 2030 and the industries’ growth rate compared to 2019, which is the last year with an available estimated value for each industry /financial sector.</a:t>
            </a:r>
            <a:endParaRPr lang="en-CA" dirty="0"/>
          </a:p>
          <a:p>
            <a:endParaRPr lang="en-CA" dirty="0"/>
          </a:p>
        </p:txBody>
      </p:sp>
    </p:spTree>
    <p:extLst>
      <p:ext uri="{BB962C8B-B14F-4D97-AF65-F5344CB8AC3E}">
        <p14:creationId xmlns:p14="http://schemas.microsoft.com/office/powerpoint/2010/main" val="2021019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4A8F2D3-E390-4185-825E-E3266E29E741}"/>
              </a:ext>
            </a:extLst>
          </p:cNvPr>
          <p:cNvGrpSpPr/>
          <p:nvPr/>
        </p:nvGrpSpPr>
        <p:grpSpPr>
          <a:xfrm>
            <a:off x="39269" y="1307087"/>
            <a:ext cx="11906934" cy="3674429"/>
            <a:chOff x="-1142432" y="692416"/>
            <a:chExt cx="9278636" cy="2883594"/>
          </a:xfrm>
        </p:grpSpPr>
        <p:pic>
          <p:nvPicPr>
            <p:cNvPr id="3" name="Picture 2">
              <a:extLst>
                <a:ext uri="{FF2B5EF4-FFF2-40B4-BE49-F238E27FC236}">
                  <a16:creationId xmlns:a16="http://schemas.microsoft.com/office/drawing/2014/main" id="{17F86FB1-8404-4196-A446-444A27927EC9}"/>
                </a:ext>
              </a:extLst>
            </p:cNvPr>
            <p:cNvPicPr>
              <a:picLocks noChangeAspect="1"/>
            </p:cNvPicPr>
            <p:nvPr/>
          </p:nvPicPr>
          <p:blipFill rotWithShape="1">
            <a:blip r:embed="rId2">
              <a:extLst>
                <a:ext uri="{28A0092B-C50C-407E-A947-70E740481C1C}">
                  <a14:useLocalDpi xmlns:a14="http://schemas.microsoft.com/office/drawing/2010/main" val="0"/>
                </a:ext>
              </a:extLst>
            </a:blip>
            <a:srcRect l="15277" t="5930" r="25621" b="2435"/>
            <a:stretch/>
          </p:blipFill>
          <p:spPr>
            <a:xfrm>
              <a:off x="-1142432" y="692416"/>
              <a:ext cx="4591115" cy="2883594"/>
            </a:xfrm>
            <a:prstGeom prst="rect">
              <a:avLst/>
            </a:prstGeom>
          </p:spPr>
        </p:pic>
        <p:pic>
          <p:nvPicPr>
            <p:cNvPr id="4" name="Picture 3">
              <a:extLst>
                <a:ext uri="{FF2B5EF4-FFF2-40B4-BE49-F238E27FC236}">
                  <a16:creationId xmlns:a16="http://schemas.microsoft.com/office/drawing/2014/main" id="{D786F16B-7CF0-493B-9DBC-89A2B33E446E}"/>
                </a:ext>
              </a:extLst>
            </p:cNvPr>
            <p:cNvPicPr>
              <a:picLocks noChangeAspect="1"/>
            </p:cNvPicPr>
            <p:nvPr/>
          </p:nvPicPr>
          <p:blipFill rotWithShape="1">
            <a:blip r:embed="rId3">
              <a:extLst>
                <a:ext uri="{28A0092B-C50C-407E-A947-70E740481C1C}">
                  <a14:useLocalDpi xmlns:a14="http://schemas.microsoft.com/office/drawing/2010/main" val="0"/>
                </a:ext>
              </a:extLst>
            </a:blip>
            <a:srcRect l="12144" t="6708" r="17860" b="1815"/>
            <a:stretch/>
          </p:blipFill>
          <p:spPr>
            <a:xfrm>
              <a:off x="3766158" y="692417"/>
              <a:ext cx="4370046" cy="2805054"/>
            </a:xfrm>
            <a:prstGeom prst="rect">
              <a:avLst/>
            </a:prstGeom>
          </p:spPr>
        </p:pic>
      </p:grpSp>
      <p:sp>
        <p:nvSpPr>
          <p:cNvPr id="7" name="Rectangle 6">
            <a:extLst>
              <a:ext uri="{FF2B5EF4-FFF2-40B4-BE49-F238E27FC236}">
                <a16:creationId xmlns:a16="http://schemas.microsoft.com/office/drawing/2014/main" id="{40F6315F-CF65-42D0-8040-960B6695F292}"/>
              </a:ext>
            </a:extLst>
          </p:cNvPr>
          <p:cNvSpPr/>
          <p:nvPr/>
        </p:nvSpPr>
        <p:spPr>
          <a:xfrm>
            <a:off x="566592" y="5044826"/>
            <a:ext cx="9918154" cy="646331"/>
          </a:xfrm>
          <a:prstGeom prst="rect">
            <a:avLst/>
          </a:prstGeom>
        </p:spPr>
        <p:txBody>
          <a:bodyPr wrap="square">
            <a:spAutoFit/>
          </a:bodyPr>
          <a:lstStyle/>
          <a:p>
            <a:r>
              <a:rPr lang="en-US" dirty="0"/>
              <a:t>Third-order cubic polynomial (Left figure) and linear Regression (Right figure) model to predict the industry values by 2030. Linear </a:t>
            </a:r>
            <a:r>
              <a:rPr lang="en-US" dirty="0" err="1"/>
              <a:t>regressuion</a:t>
            </a:r>
            <a:r>
              <a:rPr lang="en-US" dirty="0"/>
              <a:t> model shows to provide a better prediction in my study.</a:t>
            </a:r>
            <a:endParaRPr lang="en-CA" dirty="0"/>
          </a:p>
        </p:txBody>
      </p:sp>
      <p:sp>
        <p:nvSpPr>
          <p:cNvPr id="8" name="Title 1">
            <a:extLst>
              <a:ext uri="{FF2B5EF4-FFF2-40B4-BE49-F238E27FC236}">
                <a16:creationId xmlns:a16="http://schemas.microsoft.com/office/drawing/2014/main" id="{83E34E1C-9AC2-41BE-A176-8A1B85BC4C0B}"/>
              </a:ext>
            </a:extLst>
          </p:cNvPr>
          <p:cNvSpPr txBox="1">
            <a:spLocks/>
          </p:cNvSpPr>
          <p:nvPr/>
        </p:nvSpPr>
        <p:spPr>
          <a:xfrm>
            <a:off x="0" y="0"/>
            <a:ext cx="1005840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a:t>Third-order Polynomial V.S Linear Regression Model</a:t>
            </a:r>
            <a:endParaRPr lang="en-CA" sz="2800" dirty="0"/>
          </a:p>
        </p:txBody>
      </p:sp>
    </p:spTree>
    <p:extLst>
      <p:ext uri="{BB962C8B-B14F-4D97-AF65-F5344CB8AC3E}">
        <p14:creationId xmlns:p14="http://schemas.microsoft.com/office/powerpoint/2010/main" val="240027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49182-DC93-4E37-92D6-E6D4B3C4B55B}"/>
              </a:ext>
            </a:extLst>
          </p:cNvPr>
          <p:cNvSpPr>
            <a:spLocks noGrp="1"/>
          </p:cNvSpPr>
          <p:nvPr>
            <p:ph type="title"/>
          </p:nvPr>
        </p:nvSpPr>
        <p:spPr/>
        <p:txBody>
          <a:bodyPr/>
          <a:lstStyle/>
          <a:p>
            <a:r>
              <a:rPr lang="en-US" dirty="0"/>
              <a:t>Methodology</a:t>
            </a:r>
            <a:endParaRPr lang="en-CA" dirty="0"/>
          </a:p>
        </p:txBody>
      </p:sp>
      <p:sp>
        <p:nvSpPr>
          <p:cNvPr id="3" name="Content Placeholder 2">
            <a:extLst>
              <a:ext uri="{FF2B5EF4-FFF2-40B4-BE49-F238E27FC236}">
                <a16:creationId xmlns:a16="http://schemas.microsoft.com/office/drawing/2014/main" id="{1B777A0F-A0E1-42F5-8938-BF9A0E98E210}"/>
              </a:ext>
            </a:extLst>
          </p:cNvPr>
          <p:cNvSpPr>
            <a:spLocks noGrp="1"/>
          </p:cNvSpPr>
          <p:nvPr>
            <p:ph idx="1"/>
          </p:nvPr>
        </p:nvSpPr>
        <p:spPr/>
        <p:txBody>
          <a:bodyPr/>
          <a:lstStyle/>
          <a:p>
            <a:r>
              <a:rPr lang="en-US" dirty="0"/>
              <a:t>I used the predictions based on the polynomial regression models for over 360 industries to define:</a:t>
            </a:r>
          </a:p>
          <a:p>
            <a:r>
              <a:rPr lang="en-US" dirty="0"/>
              <a:t>1) the top 5 industries by their absolute value for each of the 10 provinces in 2030</a:t>
            </a:r>
          </a:p>
          <a:p>
            <a:r>
              <a:rPr lang="en-US" dirty="0"/>
              <a:t>2) the top 5 industries that show the highest growth rate for each of the 10 provinces within the next 10 years</a:t>
            </a:r>
          </a:p>
          <a:p>
            <a:r>
              <a:rPr lang="en-US" dirty="0"/>
              <a:t>3) the bottom 5 industries that show the highest shrinkage (negative growth) rate for each of the 10 provinces in the next 10 years. </a:t>
            </a:r>
          </a:p>
          <a:p>
            <a:pPr algn="ctr"/>
            <a:r>
              <a:rPr lang="en-US" sz="2000" b="1" dirty="0"/>
              <a:t>A minimum R2-Score of 0.7 is used as a criterion to shortlist the industries that show consistency between the model vale and their historical data.</a:t>
            </a:r>
            <a:endParaRPr lang="en-CA" sz="2000" b="1" dirty="0"/>
          </a:p>
        </p:txBody>
      </p:sp>
    </p:spTree>
    <p:extLst>
      <p:ext uri="{BB962C8B-B14F-4D97-AF65-F5344CB8AC3E}">
        <p14:creationId xmlns:p14="http://schemas.microsoft.com/office/powerpoint/2010/main" val="3217922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497664F3-F4BC-433A-A127-B1F4B11B49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975"/>
          <a:stretch/>
        </p:blipFill>
        <p:spPr bwMode="auto">
          <a:xfrm>
            <a:off x="295275" y="3691720"/>
            <a:ext cx="11451131" cy="27090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185C2CA-077E-4E33-9673-BD00FFC6515F}"/>
              </a:ext>
            </a:extLst>
          </p:cNvPr>
          <p:cNvSpPr>
            <a:spLocks noChangeArrowheads="1"/>
          </p:cNvSpPr>
          <p:nvPr/>
        </p:nvSpPr>
        <p:spPr bwMode="auto">
          <a:xfrm>
            <a:off x="286390" y="874455"/>
            <a:ext cx="644487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Calibri" panose="020F0502020204030204" pitchFamily="34" charset="0"/>
                <a:ea typeface="Calibri" panose="020F0502020204030204" pitchFamily="34" charset="0"/>
                <a:cs typeface="Arial" panose="020B0604020202020204" pitchFamily="34" charset="0"/>
              </a:rPr>
              <a:t>The top 5 industries/financial sectors in Ontario that are showing the highest Growth from 2019 to 2030.However, the R score for the first three industries show high error in the predictions. The values are in Canadian dollar. </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sz="2000" dirty="0">
                <a:latin typeface="Calibri" panose="020F0502020204030204" pitchFamily="34" charset="0"/>
                <a:ea typeface="Calibri" panose="020F0502020204030204" pitchFamily="34" charset="0"/>
                <a:cs typeface="Arial" panose="020B0604020202020204" pitchFamily="34" charset="0"/>
              </a:rPr>
            </a:br>
            <a:r>
              <a:rPr kumimoji="0" lang="en-US" altLang="en-US" sz="2000" b="0" u="none" strike="noStrike" cap="none" normalizeH="0" baseline="0" dirty="0">
                <a:ln>
                  <a:noFill/>
                </a:ln>
                <a:effectLst/>
                <a:latin typeface="Calibri" panose="020F0502020204030204" pitchFamily="34" charset="0"/>
                <a:ea typeface="Calibri" panose="020F0502020204030204" pitchFamily="34" charset="0"/>
                <a:cs typeface="Arial" panose="020B0604020202020204" pitchFamily="34" charset="0"/>
              </a:rPr>
              <a:t>For example, while the value of the “Oil and gas extraction” industry is predicted to have a huge growth from 2019 to 2030, the R2-score shows little confidence in the model. </a:t>
            </a:r>
            <a:endParaRPr kumimoji="0" lang="en-US" altLang="en-US" sz="4800" b="0" u="none" strike="noStrike" cap="none" normalizeH="0" baseline="0" dirty="0">
              <a:ln>
                <a:noFill/>
              </a:ln>
              <a:effectLst/>
              <a:latin typeface="Arial" panose="020B0604020202020204" pitchFamily="34" charset="0"/>
            </a:endParaRPr>
          </a:p>
        </p:txBody>
      </p:sp>
      <p:pic>
        <p:nvPicPr>
          <p:cNvPr id="4" name="Picture 3">
            <a:extLst>
              <a:ext uri="{FF2B5EF4-FFF2-40B4-BE49-F238E27FC236}">
                <a16:creationId xmlns:a16="http://schemas.microsoft.com/office/drawing/2014/main" id="{02A0CE81-6662-4B53-86C3-0E73169AC941}"/>
              </a:ext>
            </a:extLst>
          </p:cNvPr>
          <p:cNvPicPr/>
          <p:nvPr/>
        </p:nvPicPr>
        <p:blipFill rotWithShape="1">
          <a:blip r:embed="rId3"/>
          <a:srcRect r="3120"/>
          <a:stretch/>
        </p:blipFill>
        <p:spPr>
          <a:xfrm>
            <a:off x="6731261" y="246980"/>
            <a:ext cx="5304856" cy="3444740"/>
          </a:xfrm>
          <a:prstGeom prst="rect">
            <a:avLst/>
          </a:prstGeom>
        </p:spPr>
      </p:pic>
      <p:sp>
        <p:nvSpPr>
          <p:cNvPr id="5" name="Title 1">
            <a:extLst>
              <a:ext uri="{FF2B5EF4-FFF2-40B4-BE49-F238E27FC236}">
                <a16:creationId xmlns:a16="http://schemas.microsoft.com/office/drawing/2014/main" id="{9934092B-C6B3-422C-91E3-003EA79E705C}"/>
              </a:ext>
            </a:extLst>
          </p:cNvPr>
          <p:cNvSpPr txBox="1">
            <a:spLocks/>
          </p:cNvSpPr>
          <p:nvPr/>
        </p:nvSpPr>
        <p:spPr>
          <a:xfrm>
            <a:off x="0" y="6824"/>
            <a:ext cx="1005840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dirty="0"/>
              <a:t>Methodology</a:t>
            </a:r>
            <a:endParaRPr lang="en-CA" dirty="0"/>
          </a:p>
        </p:txBody>
      </p:sp>
    </p:spTree>
    <p:extLst>
      <p:ext uri="{BB962C8B-B14F-4D97-AF65-F5344CB8AC3E}">
        <p14:creationId xmlns:p14="http://schemas.microsoft.com/office/powerpoint/2010/main" val="1578852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FACF438-4C2F-4322-B236-2AC641BDF9B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2049" name="Picture 8">
            <a:extLst>
              <a:ext uri="{FF2B5EF4-FFF2-40B4-BE49-F238E27FC236}">
                <a16:creationId xmlns:a16="http://schemas.microsoft.com/office/drawing/2014/main" id="{B76029D9-6C59-4624-90B9-B8A24F017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07725"/>
            <a:ext cx="12180627" cy="26067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FCA3D3F3-84F1-479B-9C75-219947A6591B}"/>
              </a:ext>
            </a:extLst>
          </p:cNvPr>
          <p:cNvSpPr>
            <a:spLocks noChangeArrowheads="1"/>
          </p:cNvSpPr>
          <p:nvPr/>
        </p:nvSpPr>
        <p:spPr bwMode="auto">
          <a:xfrm>
            <a:off x="116006" y="1429366"/>
            <a:ext cx="11900848"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u="none" strike="noStrike" cap="none" normalizeH="0" baseline="0" dirty="0">
                <a:ln>
                  <a:noFill/>
                </a:ln>
                <a:effectLst/>
                <a:latin typeface="Calibri" panose="020F0502020204030204" pitchFamily="34" charset="0"/>
                <a:ea typeface="Calibri" panose="020F0502020204030204" pitchFamily="34" charset="0"/>
                <a:cs typeface="Arial" panose="020B0604020202020204" pitchFamily="34" charset="0"/>
              </a:rPr>
              <a:t>T</a:t>
            </a:r>
            <a:r>
              <a:rPr lang="en-US" altLang="en-US" sz="2400" dirty="0">
                <a:latin typeface="Calibri" panose="020F0502020204030204" pitchFamily="34" charset="0"/>
                <a:ea typeface="Calibri" panose="020F0502020204030204" pitchFamily="34" charset="0"/>
                <a:cs typeface="Arial" panose="020B0604020202020204" pitchFamily="34" charset="0"/>
              </a:rPr>
              <a:t>he top 5 industries/financial sectors in Ontario that are showing the highest Growth from 2019 to 2030. The R score for these industries show high confidence in the predictions. A minimum R2-Score of 0.7 is used as a criterion to shortlist the industries that show consistency between the model vale and their historical data.</a:t>
            </a:r>
          </a:p>
          <a:p>
            <a:pPr lvl="0" eaLnBrk="0" fontAlgn="base" hangingPunct="0">
              <a:spcBef>
                <a:spcPct val="0"/>
              </a:spcBef>
              <a:spcAft>
                <a:spcPct val="0"/>
              </a:spcAft>
            </a:pPr>
            <a:endParaRPr lang="en-US" altLang="en-US" sz="2000" dirty="0">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Calibri" panose="020F0502020204030204" pitchFamily="34" charset="0"/>
                <a:ea typeface="Calibri" panose="020F0502020204030204" pitchFamily="34" charset="0"/>
                <a:cs typeface="Arial" panose="020B0604020202020204" pitchFamily="34" charset="0"/>
              </a:rPr>
              <a:t>The values are in Canadian dollar.</a:t>
            </a:r>
            <a:endParaRPr kumimoji="0" lang="en-US" altLang="en-US" sz="4800" b="0" u="none" strike="noStrike" cap="none" normalizeH="0" baseline="0" dirty="0">
              <a:ln>
                <a:noFill/>
              </a:ln>
              <a:effectLst/>
              <a:latin typeface="Arial" panose="020B0604020202020204" pitchFamily="34" charset="0"/>
            </a:endParaRPr>
          </a:p>
        </p:txBody>
      </p:sp>
      <p:sp>
        <p:nvSpPr>
          <p:cNvPr id="5" name="Title 1">
            <a:extLst>
              <a:ext uri="{FF2B5EF4-FFF2-40B4-BE49-F238E27FC236}">
                <a16:creationId xmlns:a16="http://schemas.microsoft.com/office/drawing/2014/main" id="{FF520C00-7F12-41CB-B066-375DA5C76020}"/>
              </a:ext>
            </a:extLst>
          </p:cNvPr>
          <p:cNvSpPr txBox="1">
            <a:spLocks/>
          </p:cNvSpPr>
          <p:nvPr/>
        </p:nvSpPr>
        <p:spPr>
          <a:xfrm>
            <a:off x="0" y="6824"/>
            <a:ext cx="1005840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dirty="0"/>
              <a:t>Methodology</a:t>
            </a:r>
            <a:endParaRPr lang="en-CA" dirty="0"/>
          </a:p>
        </p:txBody>
      </p:sp>
    </p:spTree>
    <p:extLst>
      <p:ext uri="{BB962C8B-B14F-4D97-AF65-F5344CB8AC3E}">
        <p14:creationId xmlns:p14="http://schemas.microsoft.com/office/powerpoint/2010/main" val="174956740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1105</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Calibri</vt:lpstr>
      <vt:lpstr>Franklin Gothic Book</vt:lpstr>
      <vt:lpstr>1_RetrospectVTI</vt:lpstr>
      <vt:lpstr>The top Canadian industries and business sectors in 2030</vt:lpstr>
      <vt:lpstr>Statemen of problem</vt:lpstr>
      <vt:lpstr>Dataset</vt:lpstr>
      <vt:lpstr>Data Conditioning</vt:lpstr>
      <vt:lpstr>Methodology</vt:lpstr>
      <vt:lpstr>PowerPoint Presentation</vt:lpstr>
      <vt:lpstr>Methodology</vt:lpstr>
      <vt:lpstr>PowerPoint Presentation</vt:lpstr>
      <vt:lpstr>PowerPoint Presentation</vt:lpstr>
      <vt:lpstr>PowerPoint Presentation</vt:lpstr>
      <vt:lpstr>PowerPoint Presentation</vt:lpstr>
      <vt:lpstr>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2020-05-01T18:40:41Z</dcterms:created>
  <dcterms:modified xsi:type="dcterms:W3CDTF">2020-05-01T18:41:49Z</dcterms:modified>
</cp:coreProperties>
</file>