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79" r:id="rId2"/>
    <p:sldId id="284" r:id="rId3"/>
    <p:sldId id="285" r:id="rId4"/>
    <p:sldId id="282" r:id="rId5"/>
    <p:sldId id="283" r:id="rId6"/>
    <p:sldId id="275" r:id="rId7"/>
    <p:sldId id="276" r:id="rId8"/>
    <p:sldId id="278" r:id="rId9"/>
    <p:sldId id="259" r:id="rId10"/>
    <p:sldId id="261" r:id="rId11"/>
    <p:sldId id="268" r:id="rId12"/>
    <p:sldId id="262" r:id="rId13"/>
    <p:sldId id="269" r:id="rId14"/>
    <p:sldId id="263" r:id="rId15"/>
    <p:sldId id="270" r:id="rId16"/>
    <p:sldId id="264" r:id="rId17"/>
    <p:sldId id="271" r:id="rId18"/>
    <p:sldId id="265" r:id="rId19"/>
    <p:sldId id="272" r:id="rId20"/>
    <p:sldId id="267" r:id="rId21"/>
    <p:sldId id="273" r:id="rId22"/>
    <p:sldId id="290" r:id="rId23"/>
    <p:sldId id="287" r:id="rId24"/>
    <p:sldId id="288" r:id="rId25"/>
    <p:sldId id="289"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EF155C3-FA57-41DB-9399-A3D0EF93B961}" v="1687" dt="2024-08-12T10:52:50.504"/>
    <p1510:client id="{A7F8FCE9-B6A6-4C96-897D-38B6361EC02C}" v="27" dt="2024-08-12T00:57:50.276"/>
    <p1510:client id="{AB1192D5-EB95-4B76-89DB-0A42C1D1F3B4}" v="38" dt="2024-08-13T03:29:10.128"/>
    <p1510:client id="{D7302BFF-AAC6-4022-8236-68815F39F4A0}" v="7" dt="2024-08-12T13:48:01.302"/>
    <p1510:client id="{E1C56569-0613-446B-BDCA-FCE77295F396}" v="179" dt="2024-08-12T17:05:56.56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2" d="100"/>
          <a:sy n="142" d="100"/>
        </p:scale>
        <p:origin x="120" y="1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D6E053F-44A9-4442-9CDE-DA96DB69AC06}" type="doc">
      <dgm:prSet loTypeId="urn:microsoft.com/office/officeart/2005/8/layout/hProcess11" loCatId="process" qsTypeId="urn:microsoft.com/office/officeart/2005/8/quickstyle/simple1" qsCatId="simple" csTypeId="urn:microsoft.com/office/officeart/2005/8/colors/accent1_2" csCatId="accent1"/>
      <dgm:spPr/>
      <dgm:t>
        <a:bodyPr/>
        <a:lstStyle/>
        <a:p>
          <a:endParaRPr lang="en-US"/>
        </a:p>
      </dgm:t>
    </dgm:pt>
    <dgm:pt modelId="{1A31D191-36E8-4330-A93D-7297619A695C}">
      <dgm:prSet/>
      <dgm:spPr/>
      <dgm:t>
        <a:bodyPr/>
        <a:lstStyle/>
        <a:p>
          <a:r>
            <a:rPr lang="en-US" b="1" i="0" baseline="0"/>
            <a:t>Check for GPU availability</a:t>
          </a:r>
          <a:endParaRPr lang="en-US"/>
        </a:p>
      </dgm:t>
    </dgm:pt>
    <dgm:pt modelId="{087313FB-A342-47B6-ADAA-672736C4F018}" type="parTrans" cxnId="{D825F74D-A6D7-4AE0-8499-24576F957F91}">
      <dgm:prSet/>
      <dgm:spPr/>
      <dgm:t>
        <a:bodyPr/>
        <a:lstStyle/>
        <a:p>
          <a:endParaRPr lang="en-US"/>
        </a:p>
      </dgm:t>
    </dgm:pt>
    <dgm:pt modelId="{0A05CB2A-A380-4DD6-BE11-42F9B29955D6}" type="sibTrans" cxnId="{D825F74D-A6D7-4AE0-8499-24576F957F91}">
      <dgm:prSet/>
      <dgm:spPr/>
      <dgm:t>
        <a:bodyPr/>
        <a:lstStyle/>
        <a:p>
          <a:endParaRPr lang="en-US"/>
        </a:p>
      </dgm:t>
    </dgm:pt>
    <dgm:pt modelId="{EF446E5D-8D62-4505-AAD5-72C8A43259CC}">
      <dgm:prSet/>
      <dgm:spPr/>
      <dgm:t>
        <a:bodyPr/>
        <a:lstStyle/>
        <a:p>
          <a:r>
            <a:rPr lang="en-US" b="0" i="0" baseline="0"/>
            <a:t>GPU Available</a:t>
          </a:r>
          <a:endParaRPr lang="en-US"/>
        </a:p>
      </dgm:t>
    </dgm:pt>
    <dgm:pt modelId="{22A3986F-69A4-4B51-9E16-B4B46F4F64C1}" type="parTrans" cxnId="{B41C173E-677F-473D-A2B4-7089C03A48AA}">
      <dgm:prSet/>
      <dgm:spPr/>
      <dgm:t>
        <a:bodyPr/>
        <a:lstStyle/>
        <a:p>
          <a:endParaRPr lang="en-US"/>
        </a:p>
      </dgm:t>
    </dgm:pt>
    <dgm:pt modelId="{8B54F97B-64CB-41FC-986C-5329D3E299A7}" type="sibTrans" cxnId="{B41C173E-677F-473D-A2B4-7089C03A48AA}">
      <dgm:prSet/>
      <dgm:spPr/>
      <dgm:t>
        <a:bodyPr/>
        <a:lstStyle/>
        <a:p>
          <a:endParaRPr lang="en-US"/>
        </a:p>
      </dgm:t>
    </dgm:pt>
    <dgm:pt modelId="{648DFEEA-8446-4E89-BF5B-7BCF0BA80C07}">
      <dgm:prSet/>
      <dgm:spPr/>
      <dgm:t>
        <a:bodyPr/>
        <a:lstStyle/>
        <a:p>
          <a:r>
            <a:rPr lang="en-US" b="0" i="0" baseline="0"/>
            <a:t>Enable memory growth</a:t>
          </a:r>
          <a:endParaRPr lang="en-US"/>
        </a:p>
      </dgm:t>
    </dgm:pt>
    <dgm:pt modelId="{9B8DF9EC-F599-48EF-87FA-01765781222B}" type="parTrans" cxnId="{9B16A831-A5F3-4FF3-B5A3-E8C6F6240BC6}">
      <dgm:prSet/>
      <dgm:spPr/>
      <dgm:t>
        <a:bodyPr/>
        <a:lstStyle/>
        <a:p>
          <a:endParaRPr lang="en-US"/>
        </a:p>
      </dgm:t>
    </dgm:pt>
    <dgm:pt modelId="{E0168A13-A6F9-42BE-BD3D-829E469A7457}" type="sibTrans" cxnId="{9B16A831-A5F3-4FF3-B5A3-E8C6F6240BC6}">
      <dgm:prSet/>
      <dgm:spPr/>
      <dgm:t>
        <a:bodyPr/>
        <a:lstStyle/>
        <a:p>
          <a:endParaRPr lang="en-US"/>
        </a:p>
      </dgm:t>
    </dgm:pt>
    <dgm:pt modelId="{43CA6037-99CA-4D98-8383-9EB4C792E827}">
      <dgm:prSet/>
      <dgm:spPr/>
      <dgm:t>
        <a:bodyPr/>
        <a:lstStyle/>
        <a:p>
          <a:r>
            <a:rPr lang="en-US" b="0" i="0" baseline="0"/>
            <a:t>Print GPU details</a:t>
          </a:r>
          <a:endParaRPr lang="en-US"/>
        </a:p>
      </dgm:t>
    </dgm:pt>
    <dgm:pt modelId="{F41BD1CC-8F54-4EFC-B88C-7FF2A8998D9D}" type="parTrans" cxnId="{2C50E816-03B6-4780-A21B-289604735153}">
      <dgm:prSet/>
      <dgm:spPr/>
      <dgm:t>
        <a:bodyPr/>
        <a:lstStyle/>
        <a:p>
          <a:endParaRPr lang="en-US"/>
        </a:p>
      </dgm:t>
    </dgm:pt>
    <dgm:pt modelId="{76976125-E7EF-4AE4-A483-02F3C0FA4206}" type="sibTrans" cxnId="{2C50E816-03B6-4780-A21B-289604735153}">
      <dgm:prSet/>
      <dgm:spPr/>
      <dgm:t>
        <a:bodyPr/>
        <a:lstStyle/>
        <a:p>
          <a:endParaRPr lang="en-US"/>
        </a:p>
      </dgm:t>
    </dgm:pt>
    <dgm:pt modelId="{8A78D44C-602E-4510-B98A-B1698C50625B}">
      <dgm:prSet/>
      <dgm:spPr/>
      <dgm:t>
        <a:bodyPr/>
        <a:lstStyle/>
        <a:p>
          <a:r>
            <a:rPr lang="en-US" b="0" i="0" baseline="0"/>
            <a:t>No GPU</a:t>
          </a:r>
          <a:endParaRPr lang="en-US"/>
        </a:p>
      </dgm:t>
    </dgm:pt>
    <dgm:pt modelId="{A405F2DB-6FFB-4E30-8BFD-8A4DCCB75268}" type="parTrans" cxnId="{A3AE42E9-091B-4FFE-B57B-A3712BF707B2}">
      <dgm:prSet/>
      <dgm:spPr/>
      <dgm:t>
        <a:bodyPr/>
        <a:lstStyle/>
        <a:p>
          <a:endParaRPr lang="en-US"/>
        </a:p>
      </dgm:t>
    </dgm:pt>
    <dgm:pt modelId="{DFE24F7E-B5BB-4BC6-B8FF-0A733AE1C989}" type="sibTrans" cxnId="{A3AE42E9-091B-4FFE-B57B-A3712BF707B2}">
      <dgm:prSet/>
      <dgm:spPr/>
      <dgm:t>
        <a:bodyPr/>
        <a:lstStyle/>
        <a:p>
          <a:endParaRPr lang="en-US"/>
        </a:p>
      </dgm:t>
    </dgm:pt>
    <dgm:pt modelId="{ACFABD70-CFC6-43CF-98D6-1914A964B4FF}">
      <dgm:prSet/>
      <dgm:spPr/>
      <dgm:t>
        <a:bodyPr/>
        <a:lstStyle/>
        <a:p>
          <a:r>
            <a:rPr lang="en-US" b="0" i="0" baseline="0"/>
            <a:t>Use CPU – Slow run</a:t>
          </a:r>
          <a:endParaRPr lang="en-US"/>
        </a:p>
      </dgm:t>
    </dgm:pt>
    <dgm:pt modelId="{04C0E8D9-25FD-4CCE-8FEC-D5B43C0897E9}" type="parTrans" cxnId="{8AE754B8-931D-4C96-BDDF-35B64C55B57E}">
      <dgm:prSet/>
      <dgm:spPr/>
      <dgm:t>
        <a:bodyPr/>
        <a:lstStyle/>
        <a:p>
          <a:endParaRPr lang="en-US"/>
        </a:p>
      </dgm:t>
    </dgm:pt>
    <dgm:pt modelId="{114C0957-F805-4B3A-843D-6E2753CCF99F}" type="sibTrans" cxnId="{8AE754B8-931D-4C96-BDDF-35B64C55B57E}">
      <dgm:prSet/>
      <dgm:spPr/>
      <dgm:t>
        <a:bodyPr/>
        <a:lstStyle/>
        <a:p>
          <a:endParaRPr lang="en-US"/>
        </a:p>
      </dgm:t>
    </dgm:pt>
    <dgm:pt modelId="{9942B452-BC46-4B50-9583-A7CE1070DFFF}">
      <dgm:prSet/>
      <dgm:spPr/>
      <dgm:t>
        <a:bodyPr/>
        <a:lstStyle/>
        <a:p>
          <a:r>
            <a:rPr lang="en-US" b="1" i="0" baseline="0"/>
            <a:t>Load Datasets</a:t>
          </a:r>
          <a:endParaRPr lang="en-US"/>
        </a:p>
      </dgm:t>
    </dgm:pt>
    <dgm:pt modelId="{856E3D21-23A8-4222-8917-6B8AF8FDB189}" type="parTrans" cxnId="{FFFF0714-2E9D-4F01-808C-5F8B49A5C557}">
      <dgm:prSet/>
      <dgm:spPr/>
      <dgm:t>
        <a:bodyPr/>
        <a:lstStyle/>
        <a:p>
          <a:endParaRPr lang="en-US"/>
        </a:p>
      </dgm:t>
    </dgm:pt>
    <dgm:pt modelId="{4D248795-9254-43F0-B41D-4975C4D8736E}" type="sibTrans" cxnId="{FFFF0714-2E9D-4F01-808C-5F8B49A5C557}">
      <dgm:prSet/>
      <dgm:spPr/>
      <dgm:t>
        <a:bodyPr/>
        <a:lstStyle/>
        <a:p>
          <a:endParaRPr lang="en-US"/>
        </a:p>
      </dgm:t>
    </dgm:pt>
    <dgm:pt modelId="{F2C9818C-6EF8-41A5-9168-7C2CE77EE30E}">
      <dgm:prSet/>
      <dgm:spPr/>
      <dgm:t>
        <a:bodyPr/>
        <a:lstStyle/>
        <a:p>
          <a:r>
            <a:rPr lang="en-US" b="0" i="0" baseline="0"/>
            <a:t>Load training and testing data from directories</a:t>
          </a:r>
          <a:endParaRPr lang="en-US"/>
        </a:p>
      </dgm:t>
    </dgm:pt>
    <dgm:pt modelId="{076B70F8-619E-4926-B753-66FCCD4CED20}" type="parTrans" cxnId="{FE7135FD-90BD-48EC-931F-9C9A290042A9}">
      <dgm:prSet/>
      <dgm:spPr/>
      <dgm:t>
        <a:bodyPr/>
        <a:lstStyle/>
        <a:p>
          <a:endParaRPr lang="en-US"/>
        </a:p>
      </dgm:t>
    </dgm:pt>
    <dgm:pt modelId="{44425676-6EBD-472C-9ED6-18B217E89AD1}" type="sibTrans" cxnId="{FE7135FD-90BD-48EC-931F-9C9A290042A9}">
      <dgm:prSet/>
      <dgm:spPr/>
      <dgm:t>
        <a:bodyPr/>
        <a:lstStyle/>
        <a:p>
          <a:endParaRPr lang="en-US"/>
        </a:p>
      </dgm:t>
    </dgm:pt>
    <dgm:pt modelId="{9A422572-97E3-4B05-8E28-62BD579E0B04}">
      <dgm:prSet/>
      <dgm:spPr/>
      <dgm:t>
        <a:bodyPr/>
        <a:lstStyle/>
        <a:p>
          <a:r>
            <a:rPr lang="en-US" b="0" i="0" baseline="0"/>
            <a:t>Apply one-hot encoding</a:t>
          </a:r>
          <a:endParaRPr lang="en-US"/>
        </a:p>
      </dgm:t>
    </dgm:pt>
    <dgm:pt modelId="{77838895-150A-480E-ABB9-FD66334BD8BB}" type="parTrans" cxnId="{02610B66-AEAA-4C64-9828-E73E77E72C30}">
      <dgm:prSet/>
      <dgm:spPr/>
      <dgm:t>
        <a:bodyPr/>
        <a:lstStyle/>
        <a:p>
          <a:endParaRPr lang="en-US"/>
        </a:p>
      </dgm:t>
    </dgm:pt>
    <dgm:pt modelId="{AEAD217B-D041-47C1-8A6F-6665D29842AD}" type="sibTrans" cxnId="{02610B66-AEAA-4C64-9828-E73E77E72C30}">
      <dgm:prSet/>
      <dgm:spPr/>
      <dgm:t>
        <a:bodyPr/>
        <a:lstStyle/>
        <a:p>
          <a:endParaRPr lang="en-US"/>
        </a:p>
      </dgm:t>
    </dgm:pt>
    <dgm:pt modelId="{721791D0-E2A7-4B22-A3CC-5B0E4A480AB7}">
      <dgm:prSet/>
      <dgm:spPr/>
      <dgm:t>
        <a:bodyPr/>
        <a:lstStyle/>
        <a:p>
          <a:r>
            <a:rPr lang="en-US" b="0" i="0" baseline="0"/>
            <a:t>Cache and prefetch data</a:t>
          </a:r>
          <a:endParaRPr lang="en-US"/>
        </a:p>
      </dgm:t>
    </dgm:pt>
    <dgm:pt modelId="{FC01F636-5F80-4F8E-93F1-871B2A54C9BB}" type="parTrans" cxnId="{D4FBBDAA-6F06-490D-ADEC-EF84F5D80AFB}">
      <dgm:prSet/>
      <dgm:spPr/>
      <dgm:t>
        <a:bodyPr/>
        <a:lstStyle/>
        <a:p>
          <a:endParaRPr lang="en-US"/>
        </a:p>
      </dgm:t>
    </dgm:pt>
    <dgm:pt modelId="{3693380B-D69C-48FF-A639-05A7C329FA7A}" type="sibTrans" cxnId="{D4FBBDAA-6F06-490D-ADEC-EF84F5D80AFB}">
      <dgm:prSet/>
      <dgm:spPr/>
      <dgm:t>
        <a:bodyPr/>
        <a:lstStyle/>
        <a:p>
          <a:endParaRPr lang="en-US"/>
        </a:p>
      </dgm:t>
    </dgm:pt>
    <dgm:pt modelId="{E310FC94-CABA-43FE-B970-6D5B25BD4096}">
      <dgm:prSet/>
      <dgm:spPr/>
      <dgm:t>
        <a:bodyPr/>
        <a:lstStyle/>
        <a:p>
          <a:r>
            <a:rPr lang="en-US" b="1" i="0" baseline="0"/>
            <a:t>Build Dynamic Model</a:t>
          </a:r>
          <a:endParaRPr lang="en-US"/>
        </a:p>
      </dgm:t>
    </dgm:pt>
    <dgm:pt modelId="{7E069B78-2F2A-44A2-8B5E-067F63244375}" type="parTrans" cxnId="{D821DD7A-E03C-4878-9F54-D65DA63D9079}">
      <dgm:prSet/>
      <dgm:spPr/>
      <dgm:t>
        <a:bodyPr/>
        <a:lstStyle/>
        <a:p>
          <a:endParaRPr lang="en-US"/>
        </a:p>
      </dgm:t>
    </dgm:pt>
    <dgm:pt modelId="{29314323-C559-4273-931C-C3888ACBE55D}" type="sibTrans" cxnId="{D821DD7A-E03C-4878-9F54-D65DA63D9079}">
      <dgm:prSet/>
      <dgm:spPr/>
      <dgm:t>
        <a:bodyPr/>
        <a:lstStyle/>
        <a:p>
          <a:endParaRPr lang="en-US"/>
        </a:p>
      </dgm:t>
    </dgm:pt>
    <dgm:pt modelId="{5547C5DE-11CE-47F5-8C8D-2FD4D250D2C2}">
      <dgm:prSet/>
      <dgm:spPr/>
      <dgm:t>
        <a:bodyPr/>
        <a:lstStyle/>
        <a:p>
          <a:r>
            <a:rPr lang="en-US" b="0" i="0" baseline="0"/>
            <a:t>Define input shape and number of classes</a:t>
          </a:r>
          <a:endParaRPr lang="en-US"/>
        </a:p>
      </dgm:t>
    </dgm:pt>
    <dgm:pt modelId="{ABBC7956-D1A8-4207-8536-03BDB46505C9}" type="parTrans" cxnId="{EECFBF91-DDB8-4E72-B058-B00636360CF3}">
      <dgm:prSet/>
      <dgm:spPr/>
      <dgm:t>
        <a:bodyPr/>
        <a:lstStyle/>
        <a:p>
          <a:endParaRPr lang="en-US"/>
        </a:p>
      </dgm:t>
    </dgm:pt>
    <dgm:pt modelId="{42C60D7E-A272-43B7-A16D-977E7177F3DB}" type="sibTrans" cxnId="{EECFBF91-DDB8-4E72-B058-B00636360CF3}">
      <dgm:prSet/>
      <dgm:spPr/>
      <dgm:t>
        <a:bodyPr/>
        <a:lstStyle/>
        <a:p>
          <a:endParaRPr lang="en-US"/>
        </a:p>
      </dgm:t>
    </dgm:pt>
    <dgm:pt modelId="{3549F665-6396-446F-8A51-7C7564CE46F5}">
      <dgm:prSet/>
      <dgm:spPr/>
      <dgm:t>
        <a:bodyPr/>
        <a:lstStyle/>
        <a:p>
          <a:r>
            <a:rPr lang="en-US" b="0" i="0" baseline="0"/>
            <a:t>Configure convolutional blocks (filters, kernel sizes)</a:t>
          </a:r>
          <a:endParaRPr lang="en-US"/>
        </a:p>
      </dgm:t>
    </dgm:pt>
    <dgm:pt modelId="{20570241-233B-4793-B796-D94CC60371A0}" type="parTrans" cxnId="{4DDB1308-5FCD-493C-BBD0-77A4BB4B69B3}">
      <dgm:prSet/>
      <dgm:spPr/>
      <dgm:t>
        <a:bodyPr/>
        <a:lstStyle/>
        <a:p>
          <a:endParaRPr lang="en-US"/>
        </a:p>
      </dgm:t>
    </dgm:pt>
    <dgm:pt modelId="{08397F43-B76D-4CB9-B3C8-047B0635B9B2}" type="sibTrans" cxnId="{4DDB1308-5FCD-493C-BBD0-77A4BB4B69B3}">
      <dgm:prSet/>
      <dgm:spPr/>
      <dgm:t>
        <a:bodyPr/>
        <a:lstStyle/>
        <a:p>
          <a:endParaRPr lang="en-US"/>
        </a:p>
      </dgm:t>
    </dgm:pt>
    <dgm:pt modelId="{61129F0E-ED83-41D1-8AB2-C92578B37585}">
      <dgm:prSet/>
      <dgm:spPr/>
      <dgm:t>
        <a:bodyPr/>
        <a:lstStyle/>
        <a:p>
          <a:r>
            <a:rPr lang="en-US" b="0" i="0" baseline="0"/>
            <a:t>Set up dense layers and dropout rates</a:t>
          </a:r>
          <a:endParaRPr lang="en-US"/>
        </a:p>
      </dgm:t>
    </dgm:pt>
    <dgm:pt modelId="{19BD7B9D-2E2E-459E-9977-FDE85394F074}" type="parTrans" cxnId="{262D6200-0D13-468F-9B98-24649360995A}">
      <dgm:prSet/>
      <dgm:spPr/>
      <dgm:t>
        <a:bodyPr/>
        <a:lstStyle/>
        <a:p>
          <a:endParaRPr lang="en-US"/>
        </a:p>
      </dgm:t>
    </dgm:pt>
    <dgm:pt modelId="{3CAE9BBF-916C-4922-B2A5-B804BE803FF8}" type="sibTrans" cxnId="{262D6200-0D13-468F-9B98-24649360995A}">
      <dgm:prSet/>
      <dgm:spPr/>
      <dgm:t>
        <a:bodyPr/>
        <a:lstStyle/>
        <a:p>
          <a:endParaRPr lang="en-US"/>
        </a:p>
      </dgm:t>
    </dgm:pt>
    <dgm:pt modelId="{EB016F14-180C-4B1B-9323-A987F5CDC81E}">
      <dgm:prSet/>
      <dgm:spPr/>
      <dgm:t>
        <a:bodyPr/>
        <a:lstStyle/>
        <a:p>
          <a:r>
            <a:rPr lang="en-US" b="0" i="0" baseline="0"/>
            <a:t>Add activation functions and final activation</a:t>
          </a:r>
          <a:endParaRPr lang="en-US"/>
        </a:p>
      </dgm:t>
    </dgm:pt>
    <dgm:pt modelId="{1250FF96-2A8C-47DC-A093-1A9BF599EA38}" type="parTrans" cxnId="{381AFB6E-2E18-4F91-B6FF-E216F901FF3D}">
      <dgm:prSet/>
      <dgm:spPr/>
      <dgm:t>
        <a:bodyPr/>
        <a:lstStyle/>
        <a:p>
          <a:endParaRPr lang="en-US"/>
        </a:p>
      </dgm:t>
    </dgm:pt>
    <dgm:pt modelId="{1C876B30-CCDB-4BEE-AC90-7A1356FB1786}" type="sibTrans" cxnId="{381AFB6E-2E18-4F91-B6FF-E216F901FF3D}">
      <dgm:prSet/>
      <dgm:spPr/>
      <dgm:t>
        <a:bodyPr/>
        <a:lstStyle/>
        <a:p>
          <a:endParaRPr lang="en-US"/>
        </a:p>
      </dgm:t>
    </dgm:pt>
    <dgm:pt modelId="{EFD95CE4-603B-4855-89AF-230B74988599}">
      <dgm:prSet/>
      <dgm:spPr/>
      <dgm:t>
        <a:bodyPr/>
        <a:lstStyle/>
        <a:p>
          <a:r>
            <a:rPr lang="en-US" b="1"/>
            <a:t>Compile and Train Models</a:t>
          </a:r>
          <a:endParaRPr lang="en-US"/>
        </a:p>
      </dgm:t>
    </dgm:pt>
    <dgm:pt modelId="{5A9C0E34-3ECE-4876-AFF0-0AB7203E9677}" type="parTrans" cxnId="{F9DE4B3D-AE3B-48A3-8D75-45A5263E4970}">
      <dgm:prSet/>
      <dgm:spPr/>
      <dgm:t>
        <a:bodyPr/>
        <a:lstStyle/>
        <a:p>
          <a:endParaRPr lang="en-US"/>
        </a:p>
      </dgm:t>
    </dgm:pt>
    <dgm:pt modelId="{6F5B182E-E46D-49E4-B8D2-525B2B9DEF24}" type="sibTrans" cxnId="{F9DE4B3D-AE3B-48A3-8D75-45A5263E4970}">
      <dgm:prSet/>
      <dgm:spPr/>
      <dgm:t>
        <a:bodyPr/>
        <a:lstStyle/>
        <a:p>
          <a:endParaRPr lang="en-US"/>
        </a:p>
      </dgm:t>
    </dgm:pt>
    <dgm:pt modelId="{F4C6A38A-A2E4-4AC1-AC32-F21709729893}">
      <dgm:prSet/>
      <dgm:spPr/>
      <dgm:t>
        <a:bodyPr/>
        <a:lstStyle/>
        <a:p>
          <a:r>
            <a:rPr lang="en-US"/>
            <a:t>Compile with optimizer and loss function</a:t>
          </a:r>
        </a:p>
      </dgm:t>
    </dgm:pt>
    <dgm:pt modelId="{02481812-1630-46FD-AA31-7FD9C4F7989A}" type="parTrans" cxnId="{216DAD2B-CA24-486C-B732-21230FC34A96}">
      <dgm:prSet/>
      <dgm:spPr/>
      <dgm:t>
        <a:bodyPr/>
        <a:lstStyle/>
        <a:p>
          <a:endParaRPr lang="en-US"/>
        </a:p>
      </dgm:t>
    </dgm:pt>
    <dgm:pt modelId="{63796CEA-F54D-44C5-8FEC-0EEAFC8542E5}" type="sibTrans" cxnId="{216DAD2B-CA24-486C-B732-21230FC34A96}">
      <dgm:prSet/>
      <dgm:spPr/>
      <dgm:t>
        <a:bodyPr/>
        <a:lstStyle/>
        <a:p>
          <a:endParaRPr lang="en-US"/>
        </a:p>
      </dgm:t>
    </dgm:pt>
    <dgm:pt modelId="{EB294A18-ECD5-4289-92A4-3135D07D3D02}">
      <dgm:prSet/>
      <dgm:spPr/>
      <dgm:t>
        <a:bodyPr/>
        <a:lstStyle/>
        <a:p>
          <a:r>
            <a:rPr lang="en-US"/>
            <a:t>Set callbacks (e.g., LR scheduler, checkpoint)</a:t>
          </a:r>
        </a:p>
      </dgm:t>
    </dgm:pt>
    <dgm:pt modelId="{2EFC934A-9399-4DC8-B967-3A3CFDC00CED}" type="parTrans" cxnId="{67ECFEB3-1F56-462A-B7B7-711660FD8EFB}">
      <dgm:prSet/>
      <dgm:spPr/>
      <dgm:t>
        <a:bodyPr/>
        <a:lstStyle/>
        <a:p>
          <a:endParaRPr lang="en-US"/>
        </a:p>
      </dgm:t>
    </dgm:pt>
    <dgm:pt modelId="{35069DF3-C121-40C2-A923-0CCF20390EF3}" type="sibTrans" cxnId="{67ECFEB3-1F56-462A-B7B7-711660FD8EFB}">
      <dgm:prSet/>
      <dgm:spPr/>
      <dgm:t>
        <a:bodyPr/>
        <a:lstStyle/>
        <a:p>
          <a:endParaRPr lang="en-US"/>
        </a:p>
      </dgm:t>
    </dgm:pt>
    <dgm:pt modelId="{BC7CD482-20DA-4A79-A842-0950CACB8C8C}">
      <dgm:prSet/>
      <dgm:spPr/>
      <dgm:t>
        <a:bodyPr/>
        <a:lstStyle/>
        <a:p>
          <a:r>
            <a:rPr lang="en-US"/>
            <a:t>Train and evaluate models</a:t>
          </a:r>
        </a:p>
      </dgm:t>
    </dgm:pt>
    <dgm:pt modelId="{957A43C0-53E5-4475-862D-630A1F6481A9}" type="parTrans" cxnId="{4B291D3B-56A8-4E2C-9B7D-BEFD1E3F85FE}">
      <dgm:prSet/>
      <dgm:spPr/>
      <dgm:t>
        <a:bodyPr/>
        <a:lstStyle/>
        <a:p>
          <a:endParaRPr lang="en-US"/>
        </a:p>
      </dgm:t>
    </dgm:pt>
    <dgm:pt modelId="{A93C6F67-E7AA-439B-B01E-979218B99922}" type="sibTrans" cxnId="{4B291D3B-56A8-4E2C-9B7D-BEFD1E3F85FE}">
      <dgm:prSet/>
      <dgm:spPr/>
      <dgm:t>
        <a:bodyPr/>
        <a:lstStyle/>
        <a:p>
          <a:endParaRPr lang="en-US"/>
        </a:p>
      </dgm:t>
    </dgm:pt>
    <dgm:pt modelId="{C71FB6A6-F9E7-4E0D-B080-A159B1689AA5}">
      <dgm:prSet/>
      <dgm:spPr/>
      <dgm:t>
        <a:bodyPr/>
        <a:lstStyle/>
        <a:p>
          <a:r>
            <a:rPr lang="en-US" b="1"/>
            <a:t>Plot Results</a:t>
          </a:r>
          <a:endParaRPr lang="en-US"/>
        </a:p>
      </dgm:t>
    </dgm:pt>
    <dgm:pt modelId="{D0D44836-E314-4DA3-A389-F2E46C8DEC24}" type="parTrans" cxnId="{D5C12BAB-7AEA-4E3A-A043-6D36966E0A3E}">
      <dgm:prSet/>
      <dgm:spPr/>
      <dgm:t>
        <a:bodyPr/>
        <a:lstStyle/>
        <a:p>
          <a:endParaRPr lang="en-US"/>
        </a:p>
      </dgm:t>
    </dgm:pt>
    <dgm:pt modelId="{82C7BF10-6D58-4C3F-8774-8D4592FBC664}" type="sibTrans" cxnId="{D5C12BAB-7AEA-4E3A-A043-6D36966E0A3E}">
      <dgm:prSet/>
      <dgm:spPr/>
      <dgm:t>
        <a:bodyPr/>
        <a:lstStyle/>
        <a:p>
          <a:endParaRPr lang="en-US"/>
        </a:p>
      </dgm:t>
    </dgm:pt>
    <dgm:pt modelId="{9932A788-510F-4AEC-8675-D3231A5B90FA}">
      <dgm:prSet/>
      <dgm:spPr/>
      <dgm:t>
        <a:bodyPr/>
        <a:lstStyle/>
        <a:p>
          <a:r>
            <a:rPr lang="en-US"/>
            <a:t>Plot training and validation accuracy</a:t>
          </a:r>
        </a:p>
      </dgm:t>
    </dgm:pt>
    <dgm:pt modelId="{E4E98E48-2A80-408A-B50F-6E4889D31780}" type="parTrans" cxnId="{7A99EEB0-734E-431B-A33E-E1CC3E310459}">
      <dgm:prSet/>
      <dgm:spPr/>
      <dgm:t>
        <a:bodyPr/>
        <a:lstStyle/>
        <a:p>
          <a:endParaRPr lang="en-US"/>
        </a:p>
      </dgm:t>
    </dgm:pt>
    <dgm:pt modelId="{DC65967F-98E7-47A2-AA47-752851E0435C}" type="sibTrans" cxnId="{7A99EEB0-734E-431B-A33E-E1CC3E310459}">
      <dgm:prSet/>
      <dgm:spPr/>
      <dgm:t>
        <a:bodyPr/>
        <a:lstStyle/>
        <a:p>
          <a:endParaRPr lang="en-US"/>
        </a:p>
      </dgm:t>
    </dgm:pt>
    <dgm:pt modelId="{A37E568E-3BB1-4832-862A-647E558BAE0D}">
      <dgm:prSet/>
      <dgm:spPr/>
      <dgm:t>
        <a:bodyPr/>
        <a:lstStyle/>
        <a:p>
          <a:r>
            <a:rPr lang="en-US"/>
            <a:t>Plot test accuracy with percentage annotations</a:t>
          </a:r>
        </a:p>
      </dgm:t>
    </dgm:pt>
    <dgm:pt modelId="{165985E7-B344-411B-B26D-1EFB34313CB4}" type="parTrans" cxnId="{FFEE2FBA-642D-4D0C-89FA-53A910D70DD3}">
      <dgm:prSet/>
      <dgm:spPr/>
      <dgm:t>
        <a:bodyPr/>
        <a:lstStyle/>
        <a:p>
          <a:endParaRPr lang="en-US"/>
        </a:p>
      </dgm:t>
    </dgm:pt>
    <dgm:pt modelId="{92ACF7D4-745F-42EA-954B-50292503905E}" type="sibTrans" cxnId="{FFEE2FBA-642D-4D0C-89FA-53A910D70DD3}">
      <dgm:prSet/>
      <dgm:spPr/>
      <dgm:t>
        <a:bodyPr/>
        <a:lstStyle/>
        <a:p>
          <a:endParaRPr lang="en-US"/>
        </a:p>
      </dgm:t>
    </dgm:pt>
    <dgm:pt modelId="{7ADA627E-52DB-4B17-8126-3E57517595D3}" type="pres">
      <dgm:prSet presAssocID="{6D6E053F-44A9-4442-9CDE-DA96DB69AC06}" presName="Name0" presStyleCnt="0">
        <dgm:presLayoutVars>
          <dgm:dir/>
          <dgm:resizeHandles val="exact"/>
        </dgm:presLayoutVars>
      </dgm:prSet>
      <dgm:spPr/>
    </dgm:pt>
    <dgm:pt modelId="{61BC1888-3668-46BE-AE12-6DF01B261A93}" type="pres">
      <dgm:prSet presAssocID="{6D6E053F-44A9-4442-9CDE-DA96DB69AC06}" presName="arrow" presStyleLbl="bgShp" presStyleIdx="0" presStyleCnt="1"/>
      <dgm:spPr/>
    </dgm:pt>
    <dgm:pt modelId="{E958B50F-CCD9-4BF1-A091-A92AF0E5E42D}" type="pres">
      <dgm:prSet presAssocID="{6D6E053F-44A9-4442-9CDE-DA96DB69AC06}" presName="points" presStyleCnt="0"/>
      <dgm:spPr/>
    </dgm:pt>
    <dgm:pt modelId="{7F0C6813-0431-46C3-BBA2-46D43A4A3378}" type="pres">
      <dgm:prSet presAssocID="{1A31D191-36E8-4330-A93D-7297619A695C}" presName="compositeA" presStyleCnt="0"/>
      <dgm:spPr/>
    </dgm:pt>
    <dgm:pt modelId="{02C10F3F-D0A7-454E-8388-B14D62293B4A}" type="pres">
      <dgm:prSet presAssocID="{1A31D191-36E8-4330-A93D-7297619A695C}" presName="textA" presStyleLbl="revTx" presStyleIdx="0" presStyleCnt="5">
        <dgm:presLayoutVars>
          <dgm:bulletEnabled val="1"/>
        </dgm:presLayoutVars>
      </dgm:prSet>
      <dgm:spPr/>
    </dgm:pt>
    <dgm:pt modelId="{A61608A6-EBD2-421B-9138-CCEB16269A69}" type="pres">
      <dgm:prSet presAssocID="{1A31D191-36E8-4330-A93D-7297619A695C}" presName="circleA" presStyleLbl="node1" presStyleIdx="0" presStyleCnt="5"/>
      <dgm:spPr/>
    </dgm:pt>
    <dgm:pt modelId="{905E7A2B-B877-4259-B08A-7E835DAC52EF}" type="pres">
      <dgm:prSet presAssocID="{1A31D191-36E8-4330-A93D-7297619A695C}" presName="spaceA" presStyleCnt="0"/>
      <dgm:spPr/>
    </dgm:pt>
    <dgm:pt modelId="{41A41BF5-291C-4D3D-AB61-B772AC335985}" type="pres">
      <dgm:prSet presAssocID="{0A05CB2A-A380-4DD6-BE11-42F9B29955D6}" presName="space" presStyleCnt="0"/>
      <dgm:spPr/>
    </dgm:pt>
    <dgm:pt modelId="{7D0195FA-10F3-4BD1-A09F-C6ECC91E45A0}" type="pres">
      <dgm:prSet presAssocID="{9942B452-BC46-4B50-9583-A7CE1070DFFF}" presName="compositeB" presStyleCnt="0"/>
      <dgm:spPr/>
    </dgm:pt>
    <dgm:pt modelId="{E07AC5CF-B63F-4448-B3DD-87C5FB1FB02C}" type="pres">
      <dgm:prSet presAssocID="{9942B452-BC46-4B50-9583-A7CE1070DFFF}" presName="textB" presStyleLbl="revTx" presStyleIdx="1" presStyleCnt="5">
        <dgm:presLayoutVars>
          <dgm:bulletEnabled val="1"/>
        </dgm:presLayoutVars>
      </dgm:prSet>
      <dgm:spPr/>
    </dgm:pt>
    <dgm:pt modelId="{8292A2AE-2F94-454F-9A43-0EA2C674A6A9}" type="pres">
      <dgm:prSet presAssocID="{9942B452-BC46-4B50-9583-A7CE1070DFFF}" presName="circleB" presStyleLbl="node1" presStyleIdx="1" presStyleCnt="5"/>
      <dgm:spPr/>
    </dgm:pt>
    <dgm:pt modelId="{2F14A2BF-9543-4E6D-9EBD-7D128906F36B}" type="pres">
      <dgm:prSet presAssocID="{9942B452-BC46-4B50-9583-A7CE1070DFFF}" presName="spaceB" presStyleCnt="0"/>
      <dgm:spPr/>
    </dgm:pt>
    <dgm:pt modelId="{AE3DD5F1-0EF1-4E4A-8ACE-8893C39B1CC6}" type="pres">
      <dgm:prSet presAssocID="{4D248795-9254-43F0-B41D-4975C4D8736E}" presName="space" presStyleCnt="0"/>
      <dgm:spPr/>
    </dgm:pt>
    <dgm:pt modelId="{6917710C-9C2B-40BD-ABFD-D1D034C694F8}" type="pres">
      <dgm:prSet presAssocID="{E310FC94-CABA-43FE-B970-6D5B25BD4096}" presName="compositeA" presStyleCnt="0"/>
      <dgm:spPr/>
    </dgm:pt>
    <dgm:pt modelId="{3AA1EEF5-6FBA-47C8-BE75-7C603BFE32B3}" type="pres">
      <dgm:prSet presAssocID="{E310FC94-CABA-43FE-B970-6D5B25BD4096}" presName="textA" presStyleLbl="revTx" presStyleIdx="2" presStyleCnt="5">
        <dgm:presLayoutVars>
          <dgm:bulletEnabled val="1"/>
        </dgm:presLayoutVars>
      </dgm:prSet>
      <dgm:spPr/>
    </dgm:pt>
    <dgm:pt modelId="{8CDC8FD0-A59C-44B5-8EF8-7622D0F74796}" type="pres">
      <dgm:prSet presAssocID="{E310FC94-CABA-43FE-B970-6D5B25BD4096}" presName="circleA" presStyleLbl="node1" presStyleIdx="2" presStyleCnt="5"/>
      <dgm:spPr/>
    </dgm:pt>
    <dgm:pt modelId="{A0338743-5580-40C8-AD73-FF794BED51C4}" type="pres">
      <dgm:prSet presAssocID="{E310FC94-CABA-43FE-B970-6D5B25BD4096}" presName="spaceA" presStyleCnt="0"/>
      <dgm:spPr/>
    </dgm:pt>
    <dgm:pt modelId="{707E3F10-B972-4C77-BC0C-259F77FFFE03}" type="pres">
      <dgm:prSet presAssocID="{29314323-C559-4273-931C-C3888ACBE55D}" presName="space" presStyleCnt="0"/>
      <dgm:spPr/>
    </dgm:pt>
    <dgm:pt modelId="{74B7BF0A-431A-4B88-9779-C6F7F8208A92}" type="pres">
      <dgm:prSet presAssocID="{EFD95CE4-603B-4855-89AF-230B74988599}" presName="compositeB" presStyleCnt="0"/>
      <dgm:spPr/>
    </dgm:pt>
    <dgm:pt modelId="{62438392-4FB1-4BED-9B0E-8FE8A6A5692A}" type="pres">
      <dgm:prSet presAssocID="{EFD95CE4-603B-4855-89AF-230B74988599}" presName="textB" presStyleLbl="revTx" presStyleIdx="3" presStyleCnt="5">
        <dgm:presLayoutVars>
          <dgm:bulletEnabled val="1"/>
        </dgm:presLayoutVars>
      </dgm:prSet>
      <dgm:spPr/>
    </dgm:pt>
    <dgm:pt modelId="{9E763664-CC6B-4E67-9D6D-70021684ABB6}" type="pres">
      <dgm:prSet presAssocID="{EFD95CE4-603B-4855-89AF-230B74988599}" presName="circleB" presStyleLbl="node1" presStyleIdx="3" presStyleCnt="5"/>
      <dgm:spPr/>
    </dgm:pt>
    <dgm:pt modelId="{24A67B39-3A18-437F-90D2-ECF7E4E9B69F}" type="pres">
      <dgm:prSet presAssocID="{EFD95CE4-603B-4855-89AF-230B74988599}" presName="spaceB" presStyleCnt="0"/>
      <dgm:spPr/>
    </dgm:pt>
    <dgm:pt modelId="{E21E578C-9168-4C22-963C-589696ADB28F}" type="pres">
      <dgm:prSet presAssocID="{6F5B182E-E46D-49E4-B8D2-525B2B9DEF24}" presName="space" presStyleCnt="0"/>
      <dgm:spPr/>
    </dgm:pt>
    <dgm:pt modelId="{54CB7D4A-ABBC-4421-9669-5379C16B0EC7}" type="pres">
      <dgm:prSet presAssocID="{C71FB6A6-F9E7-4E0D-B080-A159B1689AA5}" presName="compositeA" presStyleCnt="0"/>
      <dgm:spPr/>
    </dgm:pt>
    <dgm:pt modelId="{998F4170-3FE1-4246-A02F-2CCCFDD4A7A7}" type="pres">
      <dgm:prSet presAssocID="{C71FB6A6-F9E7-4E0D-B080-A159B1689AA5}" presName="textA" presStyleLbl="revTx" presStyleIdx="4" presStyleCnt="5">
        <dgm:presLayoutVars>
          <dgm:bulletEnabled val="1"/>
        </dgm:presLayoutVars>
      </dgm:prSet>
      <dgm:spPr/>
    </dgm:pt>
    <dgm:pt modelId="{33BEAE76-41A9-45AE-BE3C-EB6F73B06086}" type="pres">
      <dgm:prSet presAssocID="{C71FB6A6-F9E7-4E0D-B080-A159B1689AA5}" presName="circleA" presStyleLbl="node1" presStyleIdx="4" presStyleCnt="5"/>
      <dgm:spPr/>
    </dgm:pt>
    <dgm:pt modelId="{9C3FAD54-763E-427B-BB8B-C8604AF0B8AC}" type="pres">
      <dgm:prSet presAssocID="{C71FB6A6-F9E7-4E0D-B080-A159B1689AA5}" presName="spaceA" presStyleCnt="0"/>
      <dgm:spPr/>
    </dgm:pt>
  </dgm:ptLst>
  <dgm:cxnLst>
    <dgm:cxn modelId="{262D6200-0D13-468F-9B98-24649360995A}" srcId="{E310FC94-CABA-43FE-B970-6D5B25BD4096}" destId="{61129F0E-ED83-41D1-8AB2-C92578B37585}" srcOrd="2" destOrd="0" parTransId="{19BD7B9D-2E2E-459E-9977-FDE85394F074}" sibTransId="{3CAE9BBF-916C-4922-B2A5-B804BE803FF8}"/>
    <dgm:cxn modelId="{4DDB1308-5FCD-493C-BBD0-77A4BB4B69B3}" srcId="{E310FC94-CABA-43FE-B970-6D5B25BD4096}" destId="{3549F665-6396-446F-8A51-7C7564CE46F5}" srcOrd="1" destOrd="0" parTransId="{20570241-233B-4793-B796-D94CC60371A0}" sibTransId="{08397F43-B76D-4CB9-B3C8-047B0635B9B2}"/>
    <dgm:cxn modelId="{B6920A0C-E410-4588-B86B-9F0E37D4A2C8}" type="presOf" srcId="{8A78D44C-602E-4510-B98A-B1698C50625B}" destId="{02C10F3F-D0A7-454E-8388-B14D62293B4A}" srcOrd="0" destOrd="4" presId="urn:microsoft.com/office/officeart/2005/8/layout/hProcess11"/>
    <dgm:cxn modelId="{2BE8920F-D81F-4F0E-A347-295B02A28B17}" type="presOf" srcId="{C71FB6A6-F9E7-4E0D-B080-A159B1689AA5}" destId="{998F4170-3FE1-4246-A02F-2CCCFDD4A7A7}" srcOrd="0" destOrd="0" presId="urn:microsoft.com/office/officeart/2005/8/layout/hProcess11"/>
    <dgm:cxn modelId="{FFFF0714-2E9D-4F01-808C-5F8B49A5C557}" srcId="{6D6E053F-44A9-4442-9CDE-DA96DB69AC06}" destId="{9942B452-BC46-4B50-9583-A7CE1070DFFF}" srcOrd="1" destOrd="0" parTransId="{856E3D21-23A8-4222-8917-6B8AF8FDB189}" sibTransId="{4D248795-9254-43F0-B41D-4975C4D8736E}"/>
    <dgm:cxn modelId="{2C50E816-03B6-4780-A21B-289604735153}" srcId="{EF446E5D-8D62-4505-AAD5-72C8A43259CC}" destId="{43CA6037-99CA-4D98-8383-9EB4C792E827}" srcOrd="1" destOrd="0" parTransId="{F41BD1CC-8F54-4EFC-B88C-7FF2A8998D9D}" sibTransId="{76976125-E7EF-4AE4-A483-02F3C0FA4206}"/>
    <dgm:cxn modelId="{6FDAEF1A-109E-4132-9FBB-DFD2273CA0BD}" type="presOf" srcId="{ACFABD70-CFC6-43CF-98D6-1914A964B4FF}" destId="{02C10F3F-D0A7-454E-8388-B14D62293B4A}" srcOrd="0" destOrd="5" presId="urn:microsoft.com/office/officeart/2005/8/layout/hProcess11"/>
    <dgm:cxn modelId="{216DAD2B-CA24-486C-B732-21230FC34A96}" srcId="{EFD95CE4-603B-4855-89AF-230B74988599}" destId="{F4C6A38A-A2E4-4AC1-AC32-F21709729893}" srcOrd="0" destOrd="0" parTransId="{02481812-1630-46FD-AA31-7FD9C4F7989A}" sibTransId="{63796CEA-F54D-44C5-8FEC-0EEAFC8542E5}"/>
    <dgm:cxn modelId="{50C4EA2D-BCFB-4BF9-AE38-89D17F8CC3C6}" type="presOf" srcId="{6D6E053F-44A9-4442-9CDE-DA96DB69AC06}" destId="{7ADA627E-52DB-4B17-8126-3E57517595D3}" srcOrd="0" destOrd="0" presId="urn:microsoft.com/office/officeart/2005/8/layout/hProcess11"/>
    <dgm:cxn modelId="{E23F1A2E-6118-4B81-8337-107D4D06E9E2}" type="presOf" srcId="{9942B452-BC46-4B50-9583-A7CE1070DFFF}" destId="{E07AC5CF-B63F-4448-B3DD-87C5FB1FB02C}" srcOrd="0" destOrd="0" presId="urn:microsoft.com/office/officeart/2005/8/layout/hProcess11"/>
    <dgm:cxn modelId="{9B16A831-A5F3-4FF3-B5A3-E8C6F6240BC6}" srcId="{EF446E5D-8D62-4505-AAD5-72C8A43259CC}" destId="{648DFEEA-8446-4E89-BF5B-7BCF0BA80C07}" srcOrd="0" destOrd="0" parTransId="{9B8DF9EC-F599-48EF-87FA-01765781222B}" sibTransId="{E0168A13-A6F9-42BE-BD3D-829E469A7457}"/>
    <dgm:cxn modelId="{CC6F7734-C945-48CA-9222-BE869FBAF169}" type="presOf" srcId="{5547C5DE-11CE-47F5-8C8D-2FD4D250D2C2}" destId="{3AA1EEF5-6FBA-47C8-BE75-7C603BFE32B3}" srcOrd="0" destOrd="1" presId="urn:microsoft.com/office/officeart/2005/8/layout/hProcess11"/>
    <dgm:cxn modelId="{4B291D3B-56A8-4E2C-9B7D-BEFD1E3F85FE}" srcId="{EFD95CE4-603B-4855-89AF-230B74988599}" destId="{BC7CD482-20DA-4A79-A842-0950CACB8C8C}" srcOrd="2" destOrd="0" parTransId="{957A43C0-53E5-4475-862D-630A1F6481A9}" sibTransId="{A93C6F67-E7AA-439B-B01E-979218B99922}"/>
    <dgm:cxn modelId="{F9DE4B3D-AE3B-48A3-8D75-45A5263E4970}" srcId="{6D6E053F-44A9-4442-9CDE-DA96DB69AC06}" destId="{EFD95CE4-603B-4855-89AF-230B74988599}" srcOrd="3" destOrd="0" parTransId="{5A9C0E34-3ECE-4876-AFF0-0AB7203E9677}" sibTransId="{6F5B182E-E46D-49E4-B8D2-525B2B9DEF24}"/>
    <dgm:cxn modelId="{B41C173E-677F-473D-A2B4-7089C03A48AA}" srcId="{1A31D191-36E8-4330-A93D-7297619A695C}" destId="{EF446E5D-8D62-4505-AAD5-72C8A43259CC}" srcOrd="0" destOrd="0" parTransId="{22A3986F-69A4-4B51-9E16-B4B46F4F64C1}" sibTransId="{8B54F97B-64CB-41FC-986C-5329D3E299A7}"/>
    <dgm:cxn modelId="{6242765E-38C9-40D9-A315-AA577B9A352A}" type="presOf" srcId="{43CA6037-99CA-4D98-8383-9EB4C792E827}" destId="{02C10F3F-D0A7-454E-8388-B14D62293B4A}" srcOrd="0" destOrd="3" presId="urn:microsoft.com/office/officeart/2005/8/layout/hProcess11"/>
    <dgm:cxn modelId="{0070915E-A8DE-4F8A-9198-14EEDB199AAE}" type="presOf" srcId="{E310FC94-CABA-43FE-B970-6D5B25BD4096}" destId="{3AA1EEF5-6FBA-47C8-BE75-7C603BFE32B3}" srcOrd="0" destOrd="0" presId="urn:microsoft.com/office/officeart/2005/8/layout/hProcess11"/>
    <dgm:cxn modelId="{02610B66-AEAA-4C64-9828-E73E77E72C30}" srcId="{9942B452-BC46-4B50-9583-A7CE1070DFFF}" destId="{9A422572-97E3-4B05-8E28-62BD579E0B04}" srcOrd="1" destOrd="0" parTransId="{77838895-150A-480E-ABB9-FD66334BD8BB}" sibTransId="{AEAD217B-D041-47C1-8A6F-6665D29842AD}"/>
    <dgm:cxn modelId="{2DB39369-E5EA-49F3-9525-F052D809BB15}" type="presOf" srcId="{EF446E5D-8D62-4505-AAD5-72C8A43259CC}" destId="{02C10F3F-D0A7-454E-8388-B14D62293B4A}" srcOrd="0" destOrd="1" presId="urn:microsoft.com/office/officeart/2005/8/layout/hProcess11"/>
    <dgm:cxn modelId="{89C2CB69-2785-44BB-8E51-6B9CB5B71E1A}" type="presOf" srcId="{EB016F14-180C-4B1B-9323-A987F5CDC81E}" destId="{3AA1EEF5-6FBA-47C8-BE75-7C603BFE32B3}" srcOrd="0" destOrd="4" presId="urn:microsoft.com/office/officeart/2005/8/layout/hProcess11"/>
    <dgm:cxn modelId="{E9C6704D-A607-46E1-B8C4-DDF031F9426F}" type="presOf" srcId="{A37E568E-3BB1-4832-862A-647E558BAE0D}" destId="{998F4170-3FE1-4246-A02F-2CCCFDD4A7A7}" srcOrd="0" destOrd="2" presId="urn:microsoft.com/office/officeart/2005/8/layout/hProcess11"/>
    <dgm:cxn modelId="{D825F74D-A6D7-4AE0-8499-24576F957F91}" srcId="{6D6E053F-44A9-4442-9CDE-DA96DB69AC06}" destId="{1A31D191-36E8-4330-A93D-7297619A695C}" srcOrd="0" destOrd="0" parTransId="{087313FB-A342-47B6-ADAA-672736C4F018}" sibTransId="{0A05CB2A-A380-4DD6-BE11-42F9B29955D6}"/>
    <dgm:cxn modelId="{381AFB6E-2E18-4F91-B6FF-E216F901FF3D}" srcId="{E310FC94-CABA-43FE-B970-6D5B25BD4096}" destId="{EB016F14-180C-4B1B-9323-A987F5CDC81E}" srcOrd="3" destOrd="0" parTransId="{1250FF96-2A8C-47DC-A093-1A9BF599EA38}" sibTransId="{1C876B30-CCDB-4BEE-AC90-7A1356FB1786}"/>
    <dgm:cxn modelId="{A5AC1E4F-2730-4B63-8E6B-6A7EE25B7115}" type="presOf" srcId="{EFD95CE4-603B-4855-89AF-230B74988599}" destId="{62438392-4FB1-4BED-9B0E-8FE8A6A5692A}" srcOrd="0" destOrd="0" presId="urn:microsoft.com/office/officeart/2005/8/layout/hProcess11"/>
    <dgm:cxn modelId="{D821DD7A-E03C-4878-9F54-D65DA63D9079}" srcId="{6D6E053F-44A9-4442-9CDE-DA96DB69AC06}" destId="{E310FC94-CABA-43FE-B970-6D5B25BD4096}" srcOrd="2" destOrd="0" parTransId="{7E069B78-2F2A-44A2-8B5E-067F63244375}" sibTransId="{29314323-C559-4273-931C-C3888ACBE55D}"/>
    <dgm:cxn modelId="{B6E2C58F-7CBE-469A-BBD1-E7F09BDA87DE}" type="presOf" srcId="{9932A788-510F-4AEC-8675-D3231A5B90FA}" destId="{998F4170-3FE1-4246-A02F-2CCCFDD4A7A7}" srcOrd="0" destOrd="1" presId="urn:microsoft.com/office/officeart/2005/8/layout/hProcess11"/>
    <dgm:cxn modelId="{EECFBF91-DDB8-4E72-B058-B00636360CF3}" srcId="{E310FC94-CABA-43FE-B970-6D5B25BD4096}" destId="{5547C5DE-11CE-47F5-8C8D-2FD4D250D2C2}" srcOrd="0" destOrd="0" parTransId="{ABBC7956-D1A8-4207-8536-03BDB46505C9}" sibTransId="{42C60D7E-A272-43B7-A16D-977E7177F3DB}"/>
    <dgm:cxn modelId="{9868B194-7648-4015-AAC5-388E8CFE44E1}" type="presOf" srcId="{9A422572-97E3-4B05-8E28-62BD579E0B04}" destId="{E07AC5CF-B63F-4448-B3DD-87C5FB1FB02C}" srcOrd="0" destOrd="2" presId="urn:microsoft.com/office/officeart/2005/8/layout/hProcess11"/>
    <dgm:cxn modelId="{2CC26C95-3042-4D5B-837F-F55A0C24E7B2}" type="presOf" srcId="{F4C6A38A-A2E4-4AC1-AC32-F21709729893}" destId="{62438392-4FB1-4BED-9B0E-8FE8A6A5692A}" srcOrd="0" destOrd="1" presId="urn:microsoft.com/office/officeart/2005/8/layout/hProcess11"/>
    <dgm:cxn modelId="{99C2DAA6-1983-4D7B-BFE9-D750EE24865E}" type="presOf" srcId="{3549F665-6396-446F-8A51-7C7564CE46F5}" destId="{3AA1EEF5-6FBA-47C8-BE75-7C603BFE32B3}" srcOrd="0" destOrd="2" presId="urn:microsoft.com/office/officeart/2005/8/layout/hProcess11"/>
    <dgm:cxn modelId="{D4FBBDAA-6F06-490D-ADEC-EF84F5D80AFB}" srcId="{9942B452-BC46-4B50-9583-A7CE1070DFFF}" destId="{721791D0-E2A7-4B22-A3CC-5B0E4A480AB7}" srcOrd="2" destOrd="0" parTransId="{FC01F636-5F80-4F8E-93F1-871B2A54C9BB}" sibTransId="{3693380B-D69C-48FF-A639-05A7C329FA7A}"/>
    <dgm:cxn modelId="{D5C12BAB-7AEA-4E3A-A043-6D36966E0A3E}" srcId="{6D6E053F-44A9-4442-9CDE-DA96DB69AC06}" destId="{C71FB6A6-F9E7-4E0D-B080-A159B1689AA5}" srcOrd="4" destOrd="0" parTransId="{D0D44836-E314-4DA3-A389-F2E46C8DEC24}" sibTransId="{82C7BF10-6D58-4C3F-8774-8D4592FBC664}"/>
    <dgm:cxn modelId="{7A99EEB0-734E-431B-A33E-E1CC3E310459}" srcId="{C71FB6A6-F9E7-4E0D-B080-A159B1689AA5}" destId="{9932A788-510F-4AEC-8675-D3231A5B90FA}" srcOrd="0" destOrd="0" parTransId="{E4E98E48-2A80-408A-B50F-6E4889D31780}" sibTransId="{DC65967F-98E7-47A2-AA47-752851E0435C}"/>
    <dgm:cxn modelId="{67ECFEB3-1F56-462A-B7B7-711660FD8EFB}" srcId="{EFD95CE4-603B-4855-89AF-230B74988599}" destId="{EB294A18-ECD5-4289-92A4-3135D07D3D02}" srcOrd="1" destOrd="0" parTransId="{2EFC934A-9399-4DC8-B967-3A3CFDC00CED}" sibTransId="{35069DF3-C121-40C2-A923-0CCF20390EF3}"/>
    <dgm:cxn modelId="{8AE754B8-931D-4C96-BDDF-35B64C55B57E}" srcId="{8A78D44C-602E-4510-B98A-B1698C50625B}" destId="{ACFABD70-CFC6-43CF-98D6-1914A964B4FF}" srcOrd="0" destOrd="0" parTransId="{04C0E8D9-25FD-4CCE-8FEC-D5B43C0897E9}" sibTransId="{114C0957-F805-4B3A-843D-6E2753CCF99F}"/>
    <dgm:cxn modelId="{FFEE2FBA-642D-4D0C-89FA-53A910D70DD3}" srcId="{C71FB6A6-F9E7-4E0D-B080-A159B1689AA5}" destId="{A37E568E-3BB1-4832-862A-647E558BAE0D}" srcOrd="1" destOrd="0" parTransId="{165985E7-B344-411B-B26D-1EFB34313CB4}" sibTransId="{92ACF7D4-745F-42EA-954B-50292503905E}"/>
    <dgm:cxn modelId="{7C54C9BF-A7B8-4FD4-A9C8-C9DB0B277CB4}" type="presOf" srcId="{61129F0E-ED83-41D1-8AB2-C92578B37585}" destId="{3AA1EEF5-6FBA-47C8-BE75-7C603BFE32B3}" srcOrd="0" destOrd="3" presId="urn:microsoft.com/office/officeart/2005/8/layout/hProcess11"/>
    <dgm:cxn modelId="{B4D172C2-3A0C-4106-8679-086012243F41}" type="presOf" srcId="{F2C9818C-6EF8-41A5-9168-7C2CE77EE30E}" destId="{E07AC5CF-B63F-4448-B3DD-87C5FB1FB02C}" srcOrd="0" destOrd="1" presId="urn:microsoft.com/office/officeart/2005/8/layout/hProcess11"/>
    <dgm:cxn modelId="{43923DD4-43A0-45C5-B804-704F623DA9DE}" type="presOf" srcId="{EB294A18-ECD5-4289-92A4-3135D07D3D02}" destId="{62438392-4FB1-4BED-9B0E-8FE8A6A5692A}" srcOrd="0" destOrd="2" presId="urn:microsoft.com/office/officeart/2005/8/layout/hProcess11"/>
    <dgm:cxn modelId="{42F5ACDB-F3C7-4DF6-A0FD-2E945545E3D9}" type="presOf" srcId="{648DFEEA-8446-4E89-BF5B-7BCF0BA80C07}" destId="{02C10F3F-D0A7-454E-8388-B14D62293B4A}" srcOrd="0" destOrd="2" presId="urn:microsoft.com/office/officeart/2005/8/layout/hProcess11"/>
    <dgm:cxn modelId="{BD760FE0-0E0C-46A8-B85D-80184F82C9B6}" type="presOf" srcId="{BC7CD482-20DA-4A79-A842-0950CACB8C8C}" destId="{62438392-4FB1-4BED-9B0E-8FE8A6A5692A}" srcOrd="0" destOrd="3" presId="urn:microsoft.com/office/officeart/2005/8/layout/hProcess11"/>
    <dgm:cxn modelId="{A3AE42E9-091B-4FFE-B57B-A3712BF707B2}" srcId="{1A31D191-36E8-4330-A93D-7297619A695C}" destId="{8A78D44C-602E-4510-B98A-B1698C50625B}" srcOrd="1" destOrd="0" parTransId="{A405F2DB-6FFB-4E30-8BFD-8A4DCCB75268}" sibTransId="{DFE24F7E-B5BB-4BC6-B8FF-0A733AE1C989}"/>
    <dgm:cxn modelId="{B9AB3FEC-B44A-485D-9A1D-D21E93C53B9B}" type="presOf" srcId="{721791D0-E2A7-4B22-A3CC-5B0E4A480AB7}" destId="{E07AC5CF-B63F-4448-B3DD-87C5FB1FB02C}" srcOrd="0" destOrd="3" presId="urn:microsoft.com/office/officeart/2005/8/layout/hProcess11"/>
    <dgm:cxn modelId="{337153F1-50F0-4B09-AF66-D157514975F2}" type="presOf" srcId="{1A31D191-36E8-4330-A93D-7297619A695C}" destId="{02C10F3F-D0A7-454E-8388-B14D62293B4A}" srcOrd="0" destOrd="0" presId="urn:microsoft.com/office/officeart/2005/8/layout/hProcess11"/>
    <dgm:cxn modelId="{FE7135FD-90BD-48EC-931F-9C9A290042A9}" srcId="{9942B452-BC46-4B50-9583-A7CE1070DFFF}" destId="{F2C9818C-6EF8-41A5-9168-7C2CE77EE30E}" srcOrd="0" destOrd="0" parTransId="{076B70F8-619E-4926-B753-66FCCD4CED20}" sibTransId="{44425676-6EBD-472C-9ED6-18B217E89AD1}"/>
    <dgm:cxn modelId="{9504847E-4B6B-4527-9A3A-3AC16426DF20}" type="presParOf" srcId="{7ADA627E-52DB-4B17-8126-3E57517595D3}" destId="{61BC1888-3668-46BE-AE12-6DF01B261A93}" srcOrd="0" destOrd="0" presId="urn:microsoft.com/office/officeart/2005/8/layout/hProcess11"/>
    <dgm:cxn modelId="{56EA5F9F-6430-4392-8382-A24E4753DBD8}" type="presParOf" srcId="{7ADA627E-52DB-4B17-8126-3E57517595D3}" destId="{E958B50F-CCD9-4BF1-A091-A92AF0E5E42D}" srcOrd="1" destOrd="0" presId="urn:microsoft.com/office/officeart/2005/8/layout/hProcess11"/>
    <dgm:cxn modelId="{73ADF524-9F09-4150-9B55-AF8AAA5AF976}" type="presParOf" srcId="{E958B50F-CCD9-4BF1-A091-A92AF0E5E42D}" destId="{7F0C6813-0431-46C3-BBA2-46D43A4A3378}" srcOrd="0" destOrd="0" presId="urn:microsoft.com/office/officeart/2005/8/layout/hProcess11"/>
    <dgm:cxn modelId="{3F6BAD9A-7335-4764-95AA-6D94CDCAB31A}" type="presParOf" srcId="{7F0C6813-0431-46C3-BBA2-46D43A4A3378}" destId="{02C10F3F-D0A7-454E-8388-B14D62293B4A}" srcOrd="0" destOrd="0" presId="urn:microsoft.com/office/officeart/2005/8/layout/hProcess11"/>
    <dgm:cxn modelId="{BBD19695-D96D-46DC-B194-F354C568A81D}" type="presParOf" srcId="{7F0C6813-0431-46C3-BBA2-46D43A4A3378}" destId="{A61608A6-EBD2-421B-9138-CCEB16269A69}" srcOrd="1" destOrd="0" presId="urn:microsoft.com/office/officeart/2005/8/layout/hProcess11"/>
    <dgm:cxn modelId="{7A311CF7-6A2E-424C-AF62-E8AE79EAE6CC}" type="presParOf" srcId="{7F0C6813-0431-46C3-BBA2-46D43A4A3378}" destId="{905E7A2B-B877-4259-B08A-7E835DAC52EF}" srcOrd="2" destOrd="0" presId="urn:microsoft.com/office/officeart/2005/8/layout/hProcess11"/>
    <dgm:cxn modelId="{94257344-82CF-4C55-94DD-76032FA31A0D}" type="presParOf" srcId="{E958B50F-CCD9-4BF1-A091-A92AF0E5E42D}" destId="{41A41BF5-291C-4D3D-AB61-B772AC335985}" srcOrd="1" destOrd="0" presId="urn:microsoft.com/office/officeart/2005/8/layout/hProcess11"/>
    <dgm:cxn modelId="{F3278200-56BD-4A2C-94C2-938DC4AC3768}" type="presParOf" srcId="{E958B50F-CCD9-4BF1-A091-A92AF0E5E42D}" destId="{7D0195FA-10F3-4BD1-A09F-C6ECC91E45A0}" srcOrd="2" destOrd="0" presId="urn:microsoft.com/office/officeart/2005/8/layout/hProcess11"/>
    <dgm:cxn modelId="{4A574BF2-7325-4921-A361-8CA1ED3762B8}" type="presParOf" srcId="{7D0195FA-10F3-4BD1-A09F-C6ECC91E45A0}" destId="{E07AC5CF-B63F-4448-B3DD-87C5FB1FB02C}" srcOrd="0" destOrd="0" presId="urn:microsoft.com/office/officeart/2005/8/layout/hProcess11"/>
    <dgm:cxn modelId="{6CF25049-4637-4130-B2F3-9B6BB2E47E17}" type="presParOf" srcId="{7D0195FA-10F3-4BD1-A09F-C6ECC91E45A0}" destId="{8292A2AE-2F94-454F-9A43-0EA2C674A6A9}" srcOrd="1" destOrd="0" presId="urn:microsoft.com/office/officeart/2005/8/layout/hProcess11"/>
    <dgm:cxn modelId="{465DBD92-4DCD-4863-AC8D-F3010B3974A6}" type="presParOf" srcId="{7D0195FA-10F3-4BD1-A09F-C6ECC91E45A0}" destId="{2F14A2BF-9543-4E6D-9EBD-7D128906F36B}" srcOrd="2" destOrd="0" presId="urn:microsoft.com/office/officeart/2005/8/layout/hProcess11"/>
    <dgm:cxn modelId="{6F15BA19-CED6-4FBE-90E6-B659A0B96123}" type="presParOf" srcId="{E958B50F-CCD9-4BF1-A091-A92AF0E5E42D}" destId="{AE3DD5F1-0EF1-4E4A-8ACE-8893C39B1CC6}" srcOrd="3" destOrd="0" presId="urn:microsoft.com/office/officeart/2005/8/layout/hProcess11"/>
    <dgm:cxn modelId="{42060709-A037-4B0E-975E-7C87114EF01E}" type="presParOf" srcId="{E958B50F-CCD9-4BF1-A091-A92AF0E5E42D}" destId="{6917710C-9C2B-40BD-ABFD-D1D034C694F8}" srcOrd="4" destOrd="0" presId="urn:microsoft.com/office/officeart/2005/8/layout/hProcess11"/>
    <dgm:cxn modelId="{55A5EA25-F4B2-4FA3-BA6E-FC2B989EFA48}" type="presParOf" srcId="{6917710C-9C2B-40BD-ABFD-D1D034C694F8}" destId="{3AA1EEF5-6FBA-47C8-BE75-7C603BFE32B3}" srcOrd="0" destOrd="0" presId="urn:microsoft.com/office/officeart/2005/8/layout/hProcess11"/>
    <dgm:cxn modelId="{0746AFC8-DF9D-46DB-8DA0-270827A190DA}" type="presParOf" srcId="{6917710C-9C2B-40BD-ABFD-D1D034C694F8}" destId="{8CDC8FD0-A59C-44B5-8EF8-7622D0F74796}" srcOrd="1" destOrd="0" presId="urn:microsoft.com/office/officeart/2005/8/layout/hProcess11"/>
    <dgm:cxn modelId="{D917F652-36BC-481A-8E93-A3D3509B662A}" type="presParOf" srcId="{6917710C-9C2B-40BD-ABFD-D1D034C694F8}" destId="{A0338743-5580-40C8-AD73-FF794BED51C4}" srcOrd="2" destOrd="0" presId="urn:microsoft.com/office/officeart/2005/8/layout/hProcess11"/>
    <dgm:cxn modelId="{CFD7AB80-BC15-474E-8B4F-C3F08475CACA}" type="presParOf" srcId="{E958B50F-CCD9-4BF1-A091-A92AF0E5E42D}" destId="{707E3F10-B972-4C77-BC0C-259F77FFFE03}" srcOrd="5" destOrd="0" presId="urn:microsoft.com/office/officeart/2005/8/layout/hProcess11"/>
    <dgm:cxn modelId="{A7F729BF-5867-4243-83F1-ABB83FB1799D}" type="presParOf" srcId="{E958B50F-CCD9-4BF1-A091-A92AF0E5E42D}" destId="{74B7BF0A-431A-4B88-9779-C6F7F8208A92}" srcOrd="6" destOrd="0" presId="urn:microsoft.com/office/officeart/2005/8/layout/hProcess11"/>
    <dgm:cxn modelId="{D1CD90AC-63DF-41CD-BC75-EB8E3FB89927}" type="presParOf" srcId="{74B7BF0A-431A-4B88-9779-C6F7F8208A92}" destId="{62438392-4FB1-4BED-9B0E-8FE8A6A5692A}" srcOrd="0" destOrd="0" presId="urn:microsoft.com/office/officeart/2005/8/layout/hProcess11"/>
    <dgm:cxn modelId="{1EF64F96-5642-489B-81AB-514A68AE557A}" type="presParOf" srcId="{74B7BF0A-431A-4B88-9779-C6F7F8208A92}" destId="{9E763664-CC6B-4E67-9D6D-70021684ABB6}" srcOrd="1" destOrd="0" presId="urn:microsoft.com/office/officeart/2005/8/layout/hProcess11"/>
    <dgm:cxn modelId="{38B110BE-D2BD-426A-A2A8-7E6DC2C611F2}" type="presParOf" srcId="{74B7BF0A-431A-4B88-9779-C6F7F8208A92}" destId="{24A67B39-3A18-437F-90D2-ECF7E4E9B69F}" srcOrd="2" destOrd="0" presId="urn:microsoft.com/office/officeart/2005/8/layout/hProcess11"/>
    <dgm:cxn modelId="{A8E84F43-C44C-4B5B-8C15-7DC9131A1BC4}" type="presParOf" srcId="{E958B50F-CCD9-4BF1-A091-A92AF0E5E42D}" destId="{E21E578C-9168-4C22-963C-589696ADB28F}" srcOrd="7" destOrd="0" presId="urn:microsoft.com/office/officeart/2005/8/layout/hProcess11"/>
    <dgm:cxn modelId="{6BBCD339-C695-44D0-8618-308AFB54934D}" type="presParOf" srcId="{E958B50F-CCD9-4BF1-A091-A92AF0E5E42D}" destId="{54CB7D4A-ABBC-4421-9669-5379C16B0EC7}" srcOrd="8" destOrd="0" presId="urn:microsoft.com/office/officeart/2005/8/layout/hProcess11"/>
    <dgm:cxn modelId="{B2D8293E-D7FD-4F79-99B5-9B7262EE9D2D}" type="presParOf" srcId="{54CB7D4A-ABBC-4421-9669-5379C16B0EC7}" destId="{998F4170-3FE1-4246-A02F-2CCCFDD4A7A7}" srcOrd="0" destOrd="0" presId="urn:microsoft.com/office/officeart/2005/8/layout/hProcess11"/>
    <dgm:cxn modelId="{BB6BAA07-7064-4AC7-A223-9B60AAE52002}" type="presParOf" srcId="{54CB7D4A-ABBC-4421-9669-5379C16B0EC7}" destId="{33BEAE76-41A9-45AE-BE3C-EB6F73B06086}" srcOrd="1" destOrd="0" presId="urn:microsoft.com/office/officeart/2005/8/layout/hProcess11"/>
    <dgm:cxn modelId="{C27ECB4B-AED8-45A9-AB2A-A244D83480A2}" type="presParOf" srcId="{54CB7D4A-ABBC-4421-9669-5379C16B0EC7}" destId="{9C3FAD54-763E-427B-BB8B-C8604AF0B8AC}" srcOrd="2" destOrd="0" presId="urn:microsoft.com/office/officeart/2005/8/layout/hProcess1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C4698C4-A71D-4706-93FA-ED7C714717E0}" type="doc">
      <dgm:prSet loTypeId="urn:microsoft.com/office/officeart/2005/8/layout/hProcess11" loCatId="process" qsTypeId="urn:microsoft.com/office/officeart/2005/8/quickstyle/simple1" qsCatId="simple" csTypeId="urn:microsoft.com/office/officeart/2005/8/colors/accent1_2" csCatId="accent1"/>
      <dgm:spPr/>
      <dgm:t>
        <a:bodyPr/>
        <a:lstStyle/>
        <a:p>
          <a:endParaRPr lang="en-US"/>
        </a:p>
      </dgm:t>
    </dgm:pt>
    <dgm:pt modelId="{5D827952-5A95-44FC-B3CA-B790065B47D3}">
      <dgm:prSet/>
      <dgm:spPr/>
      <dgm:t>
        <a:bodyPr/>
        <a:lstStyle/>
        <a:p>
          <a:r>
            <a:rPr lang="en-US" b="1" i="0" baseline="0"/>
            <a:t>Generate Reports</a:t>
          </a:r>
          <a:endParaRPr lang="en-US"/>
        </a:p>
      </dgm:t>
    </dgm:pt>
    <dgm:pt modelId="{14D20A08-1025-40C8-9272-C862AE4AC625}" type="parTrans" cxnId="{96ABEB0E-5379-4B4D-9D9B-5C6A32F77C62}">
      <dgm:prSet/>
      <dgm:spPr/>
      <dgm:t>
        <a:bodyPr/>
        <a:lstStyle/>
        <a:p>
          <a:endParaRPr lang="en-US"/>
        </a:p>
      </dgm:t>
    </dgm:pt>
    <dgm:pt modelId="{736904F1-6D22-4D2E-8729-0D81EE043904}" type="sibTrans" cxnId="{96ABEB0E-5379-4B4D-9D9B-5C6A32F77C62}">
      <dgm:prSet/>
      <dgm:spPr/>
      <dgm:t>
        <a:bodyPr/>
        <a:lstStyle/>
        <a:p>
          <a:endParaRPr lang="en-US"/>
        </a:p>
      </dgm:t>
    </dgm:pt>
    <dgm:pt modelId="{50D241BE-87E6-4081-8371-CAF529AD0760}">
      <dgm:prSet/>
      <dgm:spPr/>
      <dgm:t>
        <a:bodyPr/>
        <a:lstStyle/>
        <a:p>
          <a:r>
            <a:rPr lang="en-US" b="0" i="0" baseline="0"/>
            <a:t>Generate classification reports (precision, recall, F1-score)</a:t>
          </a:r>
          <a:endParaRPr lang="en-US"/>
        </a:p>
      </dgm:t>
    </dgm:pt>
    <dgm:pt modelId="{838F6518-442C-48FC-A312-A0C6C89BFADA}" type="parTrans" cxnId="{B50E3691-F5BE-4FB7-B705-02C867E9B430}">
      <dgm:prSet/>
      <dgm:spPr/>
      <dgm:t>
        <a:bodyPr/>
        <a:lstStyle/>
        <a:p>
          <a:endParaRPr lang="en-US"/>
        </a:p>
      </dgm:t>
    </dgm:pt>
    <dgm:pt modelId="{75C6481A-BFDF-4815-A724-43DE684CAB8D}" type="sibTrans" cxnId="{B50E3691-F5BE-4FB7-B705-02C867E9B430}">
      <dgm:prSet/>
      <dgm:spPr/>
      <dgm:t>
        <a:bodyPr/>
        <a:lstStyle/>
        <a:p>
          <a:endParaRPr lang="en-US"/>
        </a:p>
      </dgm:t>
    </dgm:pt>
    <dgm:pt modelId="{7F2C11A3-A932-4F2A-BCE7-0C17F0481A1F}">
      <dgm:prSet/>
      <dgm:spPr/>
      <dgm:t>
        <a:bodyPr/>
        <a:lstStyle/>
        <a:p>
          <a:r>
            <a:rPr lang="en-US" b="0" i="0" baseline="0"/>
            <a:t>Plot confusion matrices</a:t>
          </a:r>
          <a:endParaRPr lang="en-US"/>
        </a:p>
      </dgm:t>
    </dgm:pt>
    <dgm:pt modelId="{49537071-454A-4B7C-ABB7-DB3E9727EE88}" type="parTrans" cxnId="{97CCD292-28C0-4D34-BCA7-6B364AE1836B}">
      <dgm:prSet/>
      <dgm:spPr/>
      <dgm:t>
        <a:bodyPr/>
        <a:lstStyle/>
        <a:p>
          <a:endParaRPr lang="en-US"/>
        </a:p>
      </dgm:t>
    </dgm:pt>
    <dgm:pt modelId="{CDECCEBB-6940-4DC8-B1A7-4ACB662CF982}" type="sibTrans" cxnId="{97CCD292-28C0-4D34-BCA7-6B364AE1836B}">
      <dgm:prSet/>
      <dgm:spPr/>
      <dgm:t>
        <a:bodyPr/>
        <a:lstStyle/>
        <a:p>
          <a:endParaRPr lang="en-US"/>
        </a:p>
      </dgm:t>
    </dgm:pt>
    <dgm:pt modelId="{E680C58D-2571-4DFE-B0BF-05AB01F1D9A1}">
      <dgm:prSet/>
      <dgm:spPr/>
      <dgm:t>
        <a:bodyPr/>
        <a:lstStyle/>
        <a:p>
          <a:r>
            <a:rPr lang="en-US" b="1" i="0" baseline="0"/>
            <a:t>Visualize Predictions</a:t>
          </a:r>
          <a:endParaRPr lang="en-US"/>
        </a:p>
      </dgm:t>
    </dgm:pt>
    <dgm:pt modelId="{94E38000-13F0-4A78-B89E-1ED2353C114C}" type="parTrans" cxnId="{A3087AEE-8214-4A7A-801A-32EB73541AA1}">
      <dgm:prSet/>
      <dgm:spPr/>
      <dgm:t>
        <a:bodyPr/>
        <a:lstStyle/>
        <a:p>
          <a:endParaRPr lang="en-US"/>
        </a:p>
      </dgm:t>
    </dgm:pt>
    <dgm:pt modelId="{DC5DBCD7-A029-4C99-9466-E947E9D7B6E7}" type="sibTrans" cxnId="{A3087AEE-8214-4A7A-801A-32EB73541AA1}">
      <dgm:prSet/>
      <dgm:spPr/>
      <dgm:t>
        <a:bodyPr/>
        <a:lstStyle/>
        <a:p>
          <a:endParaRPr lang="en-US"/>
        </a:p>
      </dgm:t>
    </dgm:pt>
    <dgm:pt modelId="{6A28DD3C-44BD-4331-9AC7-742138C2C5E1}">
      <dgm:prSet/>
      <dgm:spPr/>
      <dgm:t>
        <a:bodyPr/>
        <a:lstStyle/>
        <a:p>
          <a:r>
            <a:rPr lang="en-US" b="0" i="0" baseline="0"/>
            <a:t>Display sample predictions with actual labels</a:t>
          </a:r>
          <a:endParaRPr lang="en-US"/>
        </a:p>
      </dgm:t>
    </dgm:pt>
    <dgm:pt modelId="{997BEFBD-EEF1-40B4-AF62-A7F9B472B1A7}" type="parTrans" cxnId="{8D4CBD8D-EDD5-4E06-8A8E-1063D84F4F22}">
      <dgm:prSet/>
      <dgm:spPr/>
      <dgm:t>
        <a:bodyPr/>
        <a:lstStyle/>
        <a:p>
          <a:endParaRPr lang="en-US"/>
        </a:p>
      </dgm:t>
    </dgm:pt>
    <dgm:pt modelId="{8E2C3FB3-CCBA-4794-9DE0-AC6908111F34}" type="sibTrans" cxnId="{8D4CBD8D-EDD5-4E06-8A8E-1063D84F4F22}">
      <dgm:prSet/>
      <dgm:spPr/>
      <dgm:t>
        <a:bodyPr/>
        <a:lstStyle/>
        <a:p>
          <a:endParaRPr lang="en-US"/>
        </a:p>
      </dgm:t>
    </dgm:pt>
    <dgm:pt modelId="{F024E173-7EF3-4C78-A447-1706DBB7AEB3}">
      <dgm:prSet/>
      <dgm:spPr/>
      <dgm:t>
        <a:bodyPr/>
        <a:lstStyle/>
        <a:p>
          <a:r>
            <a:rPr lang="en-US" b="1" i="0" baseline="0"/>
            <a:t>End</a:t>
          </a:r>
          <a:endParaRPr lang="en-US"/>
        </a:p>
      </dgm:t>
    </dgm:pt>
    <dgm:pt modelId="{E1E082DA-3E4E-4673-8CAF-D7F1C5F104B6}" type="parTrans" cxnId="{F685D2C5-19FC-4B3C-A579-76FC87ADE75E}">
      <dgm:prSet/>
      <dgm:spPr/>
      <dgm:t>
        <a:bodyPr/>
        <a:lstStyle/>
        <a:p>
          <a:endParaRPr lang="en-US"/>
        </a:p>
      </dgm:t>
    </dgm:pt>
    <dgm:pt modelId="{F4291870-CC19-4C71-825B-A41BE1BDAC7E}" type="sibTrans" cxnId="{F685D2C5-19FC-4B3C-A579-76FC87ADE75E}">
      <dgm:prSet/>
      <dgm:spPr/>
      <dgm:t>
        <a:bodyPr/>
        <a:lstStyle/>
        <a:p>
          <a:endParaRPr lang="en-US"/>
        </a:p>
      </dgm:t>
    </dgm:pt>
    <dgm:pt modelId="{DB5349E2-AD7B-4656-B28A-60D50E20A09D}">
      <dgm:prSet/>
      <dgm:spPr/>
      <dgm:t>
        <a:bodyPr/>
        <a:lstStyle/>
        <a:p>
          <a:r>
            <a:rPr lang="en-US" b="0" i="0" baseline="0"/>
            <a:t>Conclude the process</a:t>
          </a:r>
          <a:endParaRPr lang="en-US"/>
        </a:p>
      </dgm:t>
    </dgm:pt>
    <dgm:pt modelId="{E0EF16E3-202D-4E48-AE7B-C1C3328BB108}" type="parTrans" cxnId="{6E61DD92-C2EC-4E57-B9BA-3C1399014190}">
      <dgm:prSet/>
      <dgm:spPr/>
      <dgm:t>
        <a:bodyPr/>
        <a:lstStyle/>
        <a:p>
          <a:endParaRPr lang="en-US"/>
        </a:p>
      </dgm:t>
    </dgm:pt>
    <dgm:pt modelId="{67021A20-79A2-46A1-9665-8DD9E22C2934}" type="sibTrans" cxnId="{6E61DD92-C2EC-4E57-B9BA-3C1399014190}">
      <dgm:prSet/>
      <dgm:spPr/>
      <dgm:t>
        <a:bodyPr/>
        <a:lstStyle/>
        <a:p>
          <a:endParaRPr lang="en-US"/>
        </a:p>
      </dgm:t>
    </dgm:pt>
    <dgm:pt modelId="{B25A9CF0-3E5F-407A-B66B-200326E62A46}" type="pres">
      <dgm:prSet presAssocID="{AC4698C4-A71D-4706-93FA-ED7C714717E0}" presName="Name0" presStyleCnt="0">
        <dgm:presLayoutVars>
          <dgm:dir/>
          <dgm:resizeHandles val="exact"/>
        </dgm:presLayoutVars>
      </dgm:prSet>
      <dgm:spPr/>
    </dgm:pt>
    <dgm:pt modelId="{44BB3FAC-13A6-458C-9837-DF0F616A6C5B}" type="pres">
      <dgm:prSet presAssocID="{AC4698C4-A71D-4706-93FA-ED7C714717E0}" presName="arrow" presStyleLbl="bgShp" presStyleIdx="0" presStyleCnt="1"/>
      <dgm:spPr/>
    </dgm:pt>
    <dgm:pt modelId="{F3BA44E7-C57A-4CEA-9A38-00601AE7B65A}" type="pres">
      <dgm:prSet presAssocID="{AC4698C4-A71D-4706-93FA-ED7C714717E0}" presName="points" presStyleCnt="0"/>
      <dgm:spPr/>
    </dgm:pt>
    <dgm:pt modelId="{DB1F3318-7D22-4BD2-A049-807D87F600BB}" type="pres">
      <dgm:prSet presAssocID="{5D827952-5A95-44FC-B3CA-B790065B47D3}" presName="compositeA" presStyleCnt="0"/>
      <dgm:spPr/>
    </dgm:pt>
    <dgm:pt modelId="{72442800-E541-472D-B64B-ABEEFD01CCC0}" type="pres">
      <dgm:prSet presAssocID="{5D827952-5A95-44FC-B3CA-B790065B47D3}" presName="textA" presStyleLbl="revTx" presStyleIdx="0" presStyleCnt="3">
        <dgm:presLayoutVars>
          <dgm:bulletEnabled val="1"/>
        </dgm:presLayoutVars>
      </dgm:prSet>
      <dgm:spPr/>
    </dgm:pt>
    <dgm:pt modelId="{B74EDF8C-F1E3-476C-B6F7-068274234529}" type="pres">
      <dgm:prSet presAssocID="{5D827952-5A95-44FC-B3CA-B790065B47D3}" presName="circleA" presStyleLbl="node1" presStyleIdx="0" presStyleCnt="3"/>
      <dgm:spPr/>
    </dgm:pt>
    <dgm:pt modelId="{D84C840B-8815-4946-AA13-3F64F655355F}" type="pres">
      <dgm:prSet presAssocID="{5D827952-5A95-44FC-B3CA-B790065B47D3}" presName="spaceA" presStyleCnt="0"/>
      <dgm:spPr/>
    </dgm:pt>
    <dgm:pt modelId="{7099FE9F-1013-4A9E-AB0B-E80088805FB5}" type="pres">
      <dgm:prSet presAssocID="{736904F1-6D22-4D2E-8729-0D81EE043904}" presName="space" presStyleCnt="0"/>
      <dgm:spPr/>
    </dgm:pt>
    <dgm:pt modelId="{5C8E5674-C20C-4019-A2BA-FF55AF31B82C}" type="pres">
      <dgm:prSet presAssocID="{E680C58D-2571-4DFE-B0BF-05AB01F1D9A1}" presName="compositeB" presStyleCnt="0"/>
      <dgm:spPr/>
    </dgm:pt>
    <dgm:pt modelId="{3ADAC24E-E94D-4965-B38A-209EE2262722}" type="pres">
      <dgm:prSet presAssocID="{E680C58D-2571-4DFE-B0BF-05AB01F1D9A1}" presName="textB" presStyleLbl="revTx" presStyleIdx="1" presStyleCnt="3">
        <dgm:presLayoutVars>
          <dgm:bulletEnabled val="1"/>
        </dgm:presLayoutVars>
      </dgm:prSet>
      <dgm:spPr/>
    </dgm:pt>
    <dgm:pt modelId="{5DC2C41A-D5FD-4E55-96FF-BFBB24D04C90}" type="pres">
      <dgm:prSet presAssocID="{E680C58D-2571-4DFE-B0BF-05AB01F1D9A1}" presName="circleB" presStyleLbl="node1" presStyleIdx="1" presStyleCnt="3"/>
      <dgm:spPr/>
    </dgm:pt>
    <dgm:pt modelId="{B15B16B1-0D0A-489E-96EF-988C9F4001AD}" type="pres">
      <dgm:prSet presAssocID="{E680C58D-2571-4DFE-B0BF-05AB01F1D9A1}" presName="spaceB" presStyleCnt="0"/>
      <dgm:spPr/>
    </dgm:pt>
    <dgm:pt modelId="{80FC5E3D-EA25-40B9-A776-B1BFE6C5137A}" type="pres">
      <dgm:prSet presAssocID="{DC5DBCD7-A029-4C99-9466-E947E9D7B6E7}" presName="space" presStyleCnt="0"/>
      <dgm:spPr/>
    </dgm:pt>
    <dgm:pt modelId="{1A21D6B3-EDE5-4B85-B006-615378F5C8E1}" type="pres">
      <dgm:prSet presAssocID="{F024E173-7EF3-4C78-A447-1706DBB7AEB3}" presName="compositeA" presStyleCnt="0"/>
      <dgm:spPr/>
    </dgm:pt>
    <dgm:pt modelId="{D25E4CA2-B648-4D3E-9860-13B089FBF700}" type="pres">
      <dgm:prSet presAssocID="{F024E173-7EF3-4C78-A447-1706DBB7AEB3}" presName="textA" presStyleLbl="revTx" presStyleIdx="2" presStyleCnt="3">
        <dgm:presLayoutVars>
          <dgm:bulletEnabled val="1"/>
        </dgm:presLayoutVars>
      </dgm:prSet>
      <dgm:spPr/>
    </dgm:pt>
    <dgm:pt modelId="{336624DF-F2C0-4FAD-BD63-52FB3AD5DF83}" type="pres">
      <dgm:prSet presAssocID="{F024E173-7EF3-4C78-A447-1706DBB7AEB3}" presName="circleA" presStyleLbl="node1" presStyleIdx="2" presStyleCnt="3"/>
      <dgm:spPr/>
    </dgm:pt>
    <dgm:pt modelId="{B6BEECFB-4608-40D8-849C-E94A82DFA3DA}" type="pres">
      <dgm:prSet presAssocID="{F024E173-7EF3-4C78-A447-1706DBB7AEB3}" presName="spaceA" presStyleCnt="0"/>
      <dgm:spPr/>
    </dgm:pt>
  </dgm:ptLst>
  <dgm:cxnLst>
    <dgm:cxn modelId="{BCEDCE0A-6718-4420-8A17-E6AD46F6EB10}" type="presOf" srcId="{AC4698C4-A71D-4706-93FA-ED7C714717E0}" destId="{B25A9CF0-3E5F-407A-B66B-200326E62A46}" srcOrd="0" destOrd="0" presId="urn:microsoft.com/office/officeart/2005/8/layout/hProcess11"/>
    <dgm:cxn modelId="{96ABEB0E-5379-4B4D-9D9B-5C6A32F77C62}" srcId="{AC4698C4-A71D-4706-93FA-ED7C714717E0}" destId="{5D827952-5A95-44FC-B3CA-B790065B47D3}" srcOrd="0" destOrd="0" parTransId="{14D20A08-1025-40C8-9272-C862AE4AC625}" sibTransId="{736904F1-6D22-4D2E-8729-0D81EE043904}"/>
    <dgm:cxn modelId="{6B523F5D-69FE-4559-A1B3-E84A6A33A4AD}" type="presOf" srcId="{7F2C11A3-A932-4F2A-BCE7-0C17F0481A1F}" destId="{72442800-E541-472D-B64B-ABEEFD01CCC0}" srcOrd="0" destOrd="2" presId="urn:microsoft.com/office/officeart/2005/8/layout/hProcess11"/>
    <dgm:cxn modelId="{514E2583-898B-4974-A5CA-6956FE2539F5}" type="presOf" srcId="{5D827952-5A95-44FC-B3CA-B790065B47D3}" destId="{72442800-E541-472D-B64B-ABEEFD01CCC0}" srcOrd="0" destOrd="0" presId="urn:microsoft.com/office/officeart/2005/8/layout/hProcess11"/>
    <dgm:cxn modelId="{593B6185-DBB3-4B56-8DA4-8761B592226F}" type="presOf" srcId="{F024E173-7EF3-4C78-A447-1706DBB7AEB3}" destId="{D25E4CA2-B648-4D3E-9860-13B089FBF700}" srcOrd="0" destOrd="0" presId="urn:microsoft.com/office/officeart/2005/8/layout/hProcess11"/>
    <dgm:cxn modelId="{8D4CBD8D-EDD5-4E06-8A8E-1063D84F4F22}" srcId="{E680C58D-2571-4DFE-B0BF-05AB01F1D9A1}" destId="{6A28DD3C-44BD-4331-9AC7-742138C2C5E1}" srcOrd="0" destOrd="0" parTransId="{997BEFBD-EEF1-40B4-AF62-A7F9B472B1A7}" sibTransId="{8E2C3FB3-CCBA-4794-9DE0-AC6908111F34}"/>
    <dgm:cxn modelId="{B50E3691-F5BE-4FB7-B705-02C867E9B430}" srcId="{5D827952-5A95-44FC-B3CA-B790065B47D3}" destId="{50D241BE-87E6-4081-8371-CAF529AD0760}" srcOrd="0" destOrd="0" parTransId="{838F6518-442C-48FC-A312-A0C6C89BFADA}" sibTransId="{75C6481A-BFDF-4815-A724-43DE684CAB8D}"/>
    <dgm:cxn modelId="{97CCD292-28C0-4D34-BCA7-6B364AE1836B}" srcId="{5D827952-5A95-44FC-B3CA-B790065B47D3}" destId="{7F2C11A3-A932-4F2A-BCE7-0C17F0481A1F}" srcOrd="1" destOrd="0" parTransId="{49537071-454A-4B7C-ABB7-DB3E9727EE88}" sibTransId="{CDECCEBB-6940-4DC8-B1A7-4ACB662CF982}"/>
    <dgm:cxn modelId="{6E61DD92-C2EC-4E57-B9BA-3C1399014190}" srcId="{F024E173-7EF3-4C78-A447-1706DBB7AEB3}" destId="{DB5349E2-AD7B-4656-B28A-60D50E20A09D}" srcOrd="0" destOrd="0" parTransId="{E0EF16E3-202D-4E48-AE7B-C1C3328BB108}" sibTransId="{67021A20-79A2-46A1-9665-8DD9E22C2934}"/>
    <dgm:cxn modelId="{44551C9A-1D59-4529-98EF-9BA980166B6C}" type="presOf" srcId="{E680C58D-2571-4DFE-B0BF-05AB01F1D9A1}" destId="{3ADAC24E-E94D-4965-B38A-209EE2262722}" srcOrd="0" destOrd="0" presId="urn:microsoft.com/office/officeart/2005/8/layout/hProcess11"/>
    <dgm:cxn modelId="{A7D6AE9C-2121-4ECB-83C7-E531B40A0C89}" type="presOf" srcId="{DB5349E2-AD7B-4656-B28A-60D50E20A09D}" destId="{D25E4CA2-B648-4D3E-9860-13B089FBF700}" srcOrd="0" destOrd="1" presId="urn:microsoft.com/office/officeart/2005/8/layout/hProcess11"/>
    <dgm:cxn modelId="{F685D2C5-19FC-4B3C-A579-76FC87ADE75E}" srcId="{AC4698C4-A71D-4706-93FA-ED7C714717E0}" destId="{F024E173-7EF3-4C78-A447-1706DBB7AEB3}" srcOrd="2" destOrd="0" parTransId="{E1E082DA-3E4E-4673-8CAF-D7F1C5F104B6}" sibTransId="{F4291870-CC19-4C71-825B-A41BE1BDAC7E}"/>
    <dgm:cxn modelId="{A3087AEE-8214-4A7A-801A-32EB73541AA1}" srcId="{AC4698C4-A71D-4706-93FA-ED7C714717E0}" destId="{E680C58D-2571-4DFE-B0BF-05AB01F1D9A1}" srcOrd="1" destOrd="0" parTransId="{94E38000-13F0-4A78-B89E-1ED2353C114C}" sibTransId="{DC5DBCD7-A029-4C99-9466-E947E9D7B6E7}"/>
    <dgm:cxn modelId="{23C2DFF4-3CBD-4D9F-8C5F-34B1B9A0387C}" type="presOf" srcId="{6A28DD3C-44BD-4331-9AC7-742138C2C5E1}" destId="{3ADAC24E-E94D-4965-B38A-209EE2262722}" srcOrd="0" destOrd="1" presId="urn:microsoft.com/office/officeart/2005/8/layout/hProcess11"/>
    <dgm:cxn modelId="{F1D1ABF9-337B-41DE-89A5-46464F4B20AB}" type="presOf" srcId="{50D241BE-87E6-4081-8371-CAF529AD0760}" destId="{72442800-E541-472D-B64B-ABEEFD01CCC0}" srcOrd="0" destOrd="1" presId="urn:microsoft.com/office/officeart/2005/8/layout/hProcess11"/>
    <dgm:cxn modelId="{F460EE1A-EB77-429A-8D3C-85515C7715CB}" type="presParOf" srcId="{B25A9CF0-3E5F-407A-B66B-200326E62A46}" destId="{44BB3FAC-13A6-458C-9837-DF0F616A6C5B}" srcOrd="0" destOrd="0" presId="urn:microsoft.com/office/officeart/2005/8/layout/hProcess11"/>
    <dgm:cxn modelId="{8425C84E-BE99-4C04-A9F0-BD5BF124EEAC}" type="presParOf" srcId="{B25A9CF0-3E5F-407A-B66B-200326E62A46}" destId="{F3BA44E7-C57A-4CEA-9A38-00601AE7B65A}" srcOrd="1" destOrd="0" presId="urn:microsoft.com/office/officeart/2005/8/layout/hProcess11"/>
    <dgm:cxn modelId="{7ECB1697-F987-4D91-8CF3-74C5E265AC8A}" type="presParOf" srcId="{F3BA44E7-C57A-4CEA-9A38-00601AE7B65A}" destId="{DB1F3318-7D22-4BD2-A049-807D87F600BB}" srcOrd="0" destOrd="0" presId="urn:microsoft.com/office/officeart/2005/8/layout/hProcess11"/>
    <dgm:cxn modelId="{C85D67ED-2AD0-44F3-BE5C-698F8193B56D}" type="presParOf" srcId="{DB1F3318-7D22-4BD2-A049-807D87F600BB}" destId="{72442800-E541-472D-B64B-ABEEFD01CCC0}" srcOrd="0" destOrd="0" presId="urn:microsoft.com/office/officeart/2005/8/layout/hProcess11"/>
    <dgm:cxn modelId="{517B40DD-066D-4DFB-87EF-2BDFDEFAF884}" type="presParOf" srcId="{DB1F3318-7D22-4BD2-A049-807D87F600BB}" destId="{B74EDF8C-F1E3-476C-B6F7-068274234529}" srcOrd="1" destOrd="0" presId="urn:microsoft.com/office/officeart/2005/8/layout/hProcess11"/>
    <dgm:cxn modelId="{34E84DB1-AAC0-4091-A8C7-4E489AAE4249}" type="presParOf" srcId="{DB1F3318-7D22-4BD2-A049-807D87F600BB}" destId="{D84C840B-8815-4946-AA13-3F64F655355F}" srcOrd="2" destOrd="0" presId="urn:microsoft.com/office/officeart/2005/8/layout/hProcess11"/>
    <dgm:cxn modelId="{C4C376D7-1137-4ACD-9779-B65AE44042C0}" type="presParOf" srcId="{F3BA44E7-C57A-4CEA-9A38-00601AE7B65A}" destId="{7099FE9F-1013-4A9E-AB0B-E80088805FB5}" srcOrd="1" destOrd="0" presId="urn:microsoft.com/office/officeart/2005/8/layout/hProcess11"/>
    <dgm:cxn modelId="{AFB977DC-01F0-4612-BF71-A4E13105ECCC}" type="presParOf" srcId="{F3BA44E7-C57A-4CEA-9A38-00601AE7B65A}" destId="{5C8E5674-C20C-4019-A2BA-FF55AF31B82C}" srcOrd="2" destOrd="0" presId="urn:microsoft.com/office/officeart/2005/8/layout/hProcess11"/>
    <dgm:cxn modelId="{495D98F9-75F9-4355-9141-9A170DB50B00}" type="presParOf" srcId="{5C8E5674-C20C-4019-A2BA-FF55AF31B82C}" destId="{3ADAC24E-E94D-4965-B38A-209EE2262722}" srcOrd="0" destOrd="0" presId="urn:microsoft.com/office/officeart/2005/8/layout/hProcess11"/>
    <dgm:cxn modelId="{B25345C7-A396-4D6B-935D-BF81D8A35A98}" type="presParOf" srcId="{5C8E5674-C20C-4019-A2BA-FF55AF31B82C}" destId="{5DC2C41A-D5FD-4E55-96FF-BFBB24D04C90}" srcOrd="1" destOrd="0" presId="urn:microsoft.com/office/officeart/2005/8/layout/hProcess11"/>
    <dgm:cxn modelId="{17A4C250-9EAA-488D-A151-64F17A033529}" type="presParOf" srcId="{5C8E5674-C20C-4019-A2BA-FF55AF31B82C}" destId="{B15B16B1-0D0A-489E-96EF-988C9F4001AD}" srcOrd="2" destOrd="0" presId="urn:microsoft.com/office/officeart/2005/8/layout/hProcess11"/>
    <dgm:cxn modelId="{ACE0F35E-3767-4DCA-9469-6850E58CA682}" type="presParOf" srcId="{F3BA44E7-C57A-4CEA-9A38-00601AE7B65A}" destId="{80FC5E3D-EA25-40B9-A776-B1BFE6C5137A}" srcOrd="3" destOrd="0" presId="urn:microsoft.com/office/officeart/2005/8/layout/hProcess11"/>
    <dgm:cxn modelId="{523D9479-B6F4-45B4-9BC0-5295B997D7E4}" type="presParOf" srcId="{F3BA44E7-C57A-4CEA-9A38-00601AE7B65A}" destId="{1A21D6B3-EDE5-4B85-B006-615378F5C8E1}" srcOrd="4" destOrd="0" presId="urn:microsoft.com/office/officeart/2005/8/layout/hProcess11"/>
    <dgm:cxn modelId="{383E5804-FA4F-482C-86E0-A2909CB6DC38}" type="presParOf" srcId="{1A21D6B3-EDE5-4B85-B006-615378F5C8E1}" destId="{D25E4CA2-B648-4D3E-9860-13B089FBF700}" srcOrd="0" destOrd="0" presId="urn:microsoft.com/office/officeart/2005/8/layout/hProcess11"/>
    <dgm:cxn modelId="{39EE10D3-8849-4816-A5A2-7CD691617837}" type="presParOf" srcId="{1A21D6B3-EDE5-4B85-B006-615378F5C8E1}" destId="{336624DF-F2C0-4FAD-BD63-52FB3AD5DF83}" srcOrd="1" destOrd="0" presId="urn:microsoft.com/office/officeart/2005/8/layout/hProcess11"/>
    <dgm:cxn modelId="{B5C3F308-F60C-4097-A792-AD4565459D5B}" type="presParOf" srcId="{1A21D6B3-EDE5-4B85-B006-615378F5C8E1}" destId="{B6BEECFB-4608-40D8-849C-E94A82DFA3DA}" srcOrd="2" destOrd="0" presId="urn:microsoft.com/office/officeart/2005/8/layout/hProcess1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1BC1888-3668-46BE-AE12-6DF01B261A93}">
      <dsp:nvSpPr>
        <dsp:cNvPr id="0" name=""/>
        <dsp:cNvSpPr/>
      </dsp:nvSpPr>
      <dsp:spPr>
        <a:xfrm>
          <a:off x="0" y="1865126"/>
          <a:ext cx="11018855" cy="2486834"/>
        </a:xfrm>
        <a:prstGeom prst="notched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2C10F3F-D0A7-454E-8388-B14D62293B4A}">
      <dsp:nvSpPr>
        <dsp:cNvPr id="0" name=""/>
        <dsp:cNvSpPr/>
      </dsp:nvSpPr>
      <dsp:spPr>
        <a:xfrm>
          <a:off x="4358" y="0"/>
          <a:ext cx="1905433" cy="24868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b" anchorCtr="1">
          <a:noAutofit/>
        </a:bodyPr>
        <a:lstStyle/>
        <a:p>
          <a:pPr marL="0" lvl="0" indent="0" algn="l" defTabSz="666750">
            <a:lnSpc>
              <a:spcPct val="90000"/>
            </a:lnSpc>
            <a:spcBef>
              <a:spcPct val="0"/>
            </a:spcBef>
            <a:spcAft>
              <a:spcPct val="35000"/>
            </a:spcAft>
            <a:buNone/>
          </a:pPr>
          <a:r>
            <a:rPr lang="en-US" sz="1500" b="1" i="0" kern="1200" baseline="0"/>
            <a:t>Check for GPU availability</a:t>
          </a:r>
          <a:endParaRPr lang="en-US" sz="1500" kern="1200"/>
        </a:p>
        <a:p>
          <a:pPr marL="114300" lvl="1" indent="-114300" algn="l" defTabSz="533400">
            <a:lnSpc>
              <a:spcPct val="90000"/>
            </a:lnSpc>
            <a:spcBef>
              <a:spcPct val="0"/>
            </a:spcBef>
            <a:spcAft>
              <a:spcPct val="15000"/>
            </a:spcAft>
            <a:buChar char="•"/>
          </a:pPr>
          <a:r>
            <a:rPr lang="en-US" sz="1200" b="0" i="0" kern="1200" baseline="0"/>
            <a:t>GPU Available</a:t>
          </a:r>
          <a:endParaRPr lang="en-US" sz="1200" kern="1200"/>
        </a:p>
        <a:p>
          <a:pPr marL="228600" lvl="2" indent="-114300" algn="l" defTabSz="533400">
            <a:lnSpc>
              <a:spcPct val="90000"/>
            </a:lnSpc>
            <a:spcBef>
              <a:spcPct val="0"/>
            </a:spcBef>
            <a:spcAft>
              <a:spcPct val="15000"/>
            </a:spcAft>
            <a:buChar char="•"/>
          </a:pPr>
          <a:r>
            <a:rPr lang="en-US" sz="1200" b="0" i="0" kern="1200" baseline="0"/>
            <a:t>Enable memory growth</a:t>
          </a:r>
          <a:endParaRPr lang="en-US" sz="1200" kern="1200"/>
        </a:p>
        <a:p>
          <a:pPr marL="228600" lvl="2" indent="-114300" algn="l" defTabSz="533400">
            <a:lnSpc>
              <a:spcPct val="90000"/>
            </a:lnSpc>
            <a:spcBef>
              <a:spcPct val="0"/>
            </a:spcBef>
            <a:spcAft>
              <a:spcPct val="15000"/>
            </a:spcAft>
            <a:buChar char="•"/>
          </a:pPr>
          <a:r>
            <a:rPr lang="en-US" sz="1200" b="0" i="0" kern="1200" baseline="0"/>
            <a:t>Print GPU details</a:t>
          </a:r>
          <a:endParaRPr lang="en-US" sz="1200" kern="1200"/>
        </a:p>
        <a:p>
          <a:pPr marL="114300" lvl="1" indent="-114300" algn="l" defTabSz="533400">
            <a:lnSpc>
              <a:spcPct val="90000"/>
            </a:lnSpc>
            <a:spcBef>
              <a:spcPct val="0"/>
            </a:spcBef>
            <a:spcAft>
              <a:spcPct val="15000"/>
            </a:spcAft>
            <a:buChar char="•"/>
          </a:pPr>
          <a:r>
            <a:rPr lang="en-US" sz="1200" b="0" i="0" kern="1200" baseline="0"/>
            <a:t>No GPU</a:t>
          </a:r>
          <a:endParaRPr lang="en-US" sz="1200" kern="1200"/>
        </a:p>
        <a:p>
          <a:pPr marL="228600" lvl="2" indent="-114300" algn="l" defTabSz="533400">
            <a:lnSpc>
              <a:spcPct val="90000"/>
            </a:lnSpc>
            <a:spcBef>
              <a:spcPct val="0"/>
            </a:spcBef>
            <a:spcAft>
              <a:spcPct val="15000"/>
            </a:spcAft>
            <a:buChar char="•"/>
          </a:pPr>
          <a:r>
            <a:rPr lang="en-US" sz="1200" b="0" i="0" kern="1200" baseline="0"/>
            <a:t>Use CPU – Slow run</a:t>
          </a:r>
          <a:endParaRPr lang="en-US" sz="1200" kern="1200"/>
        </a:p>
      </dsp:txBody>
      <dsp:txXfrm>
        <a:off x="4358" y="0"/>
        <a:ext cx="1905433" cy="2486834"/>
      </dsp:txXfrm>
    </dsp:sp>
    <dsp:sp modelId="{A61608A6-EBD2-421B-9138-CCEB16269A69}">
      <dsp:nvSpPr>
        <dsp:cNvPr id="0" name=""/>
        <dsp:cNvSpPr/>
      </dsp:nvSpPr>
      <dsp:spPr>
        <a:xfrm>
          <a:off x="646220" y="2797689"/>
          <a:ext cx="621708" cy="621708"/>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07AC5CF-B63F-4448-B3DD-87C5FB1FB02C}">
      <dsp:nvSpPr>
        <dsp:cNvPr id="0" name=""/>
        <dsp:cNvSpPr/>
      </dsp:nvSpPr>
      <dsp:spPr>
        <a:xfrm>
          <a:off x="2005063" y="3730252"/>
          <a:ext cx="1905433" cy="24868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1">
          <a:noAutofit/>
        </a:bodyPr>
        <a:lstStyle/>
        <a:p>
          <a:pPr marL="0" lvl="0" indent="0" algn="l" defTabSz="666750">
            <a:lnSpc>
              <a:spcPct val="90000"/>
            </a:lnSpc>
            <a:spcBef>
              <a:spcPct val="0"/>
            </a:spcBef>
            <a:spcAft>
              <a:spcPct val="35000"/>
            </a:spcAft>
            <a:buNone/>
          </a:pPr>
          <a:r>
            <a:rPr lang="en-US" sz="1500" b="1" i="0" kern="1200" baseline="0"/>
            <a:t>Load Datasets</a:t>
          </a:r>
          <a:endParaRPr lang="en-US" sz="1500" kern="1200"/>
        </a:p>
        <a:p>
          <a:pPr marL="114300" lvl="1" indent="-114300" algn="l" defTabSz="533400">
            <a:lnSpc>
              <a:spcPct val="90000"/>
            </a:lnSpc>
            <a:spcBef>
              <a:spcPct val="0"/>
            </a:spcBef>
            <a:spcAft>
              <a:spcPct val="15000"/>
            </a:spcAft>
            <a:buChar char="•"/>
          </a:pPr>
          <a:r>
            <a:rPr lang="en-US" sz="1200" b="0" i="0" kern="1200" baseline="0"/>
            <a:t>Load training and testing data from directories</a:t>
          </a:r>
          <a:endParaRPr lang="en-US" sz="1200" kern="1200"/>
        </a:p>
        <a:p>
          <a:pPr marL="114300" lvl="1" indent="-114300" algn="l" defTabSz="533400">
            <a:lnSpc>
              <a:spcPct val="90000"/>
            </a:lnSpc>
            <a:spcBef>
              <a:spcPct val="0"/>
            </a:spcBef>
            <a:spcAft>
              <a:spcPct val="15000"/>
            </a:spcAft>
            <a:buChar char="•"/>
          </a:pPr>
          <a:r>
            <a:rPr lang="en-US" sz="1200" b="0" i="0" kern="1200" baseline="0"/>
            <a:t>Apply one-hot encoding</a:t>
          </a:r>
          <a:endParaRPr lang="en-US" sz="1200" kern="1200"/>
        </a:p>
        <a:p>
          <a:pPr marL="114300" lvl="1" indent="-114300" algn="l" defTabSz="533400">
            <a:lnSpc>
              <a:spcPct val="90000"/>
            </a:lnSpc>
            <a:spcBef>
              <a:spcPct val="0"/>
            </a:spcBef>
            <a:spcAft>
              <a:spcPct val="15000"/>
            </a:spcAft>
            <a:buChar char="•"/>
          </a:pPr>
          <a:r>
            <a:rPr lang="en-US" sz="1200" b="0" i="0" kern="1200" baseline="0"/>
            <a:t>Cache and prefetch data</a:t>
          </a:r>
          <a:endParaRPr lang="en-US" sz="1200" kern="1200"/>
        </a:p>
      </dsp:txBody>
      <dsp:txXfrm>
        <a:off x="2005063" y="3730252"/>
        <a:ext cx="1905433" cy="2486834"/>
      </dsp:txXfrm>
    </dsp:sp>
    <dsp:sp modelId="{8292A2AE-2F94-454F-9A43-0EA2C674A6A9}">
      <dsp:nvSpPr>
        <dsp:cNvPr id="0" name=""/>
        <dsp:cNvSpPr/>
      </dsp:nvSpPr>
      <dsp:spPr>
        <a:xfrm>
          <a:off x="2646925" y="2797689"/>
          <a:ext cx="621708" cy="621708"/>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AA1EEF5-6FBA-47C8-BE75-7C603BFE32B3}">
      <dsp:nvSpPr>
        <dsp:cNvPr id="0" name=""/>
        <dsp:cNvSpPr/>
      </dsp:nvSpPr>
      <dsp:spPr>
        <a:xfrm>
          <a:off x="4005768" y="0"/>
          <a:ext cx="1905433" cy="24868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b" anchorCtr="1">
          <a:noAutofit/>
        </a:bodyPr>
        <a:lstStyle/>
        <a:p>
          <a:pPr marL="0" lvl="0" indent="0" algn="l" defTabSz="666750">
            <a:lnSpc>
              <a:spcPct val="90000"/>
            </a:lnSpc>
            <a:spcBef>
              <a:spcPct val="0"/>
            </a:spcBef>
            <a:spcAft>
              <a:spcPct val="35000"/>
            </a:spcAft>
            <a:buNone/>
          </a:pPr>
          <a:r>
            <a:rPr lang="en-US" sz="1500" b="1" i="0" kern="1200" baseline="0"/>
            <a:t>Build Dynamic Model</a:t>
          </a:r>
          <a:endParaRPr lang="en-US" sz="1500" kern="1200"/>
        </a:p>
        <a:p>
          <a:pPr marL="114300" lvl="1" indent="-114300" algn="l" defTabSz="533400">
            <a:lnSpc>
              <a:spcPct val="90000"/>
            </a:lnSpc>
            <a:spcBef>
              <a:spcPct val="0"/>
            </a:spcBef>
            <a:spcAft>
              <a:spcPct val="15000"/>
            </a:spcAft>
            <a:buChar char="•"/>
          </a:pPr>
          <a:r>
            <a:rPr lang="en-US" sz="1200" b="0" i="0" kern="1200" baseline="0"/>
            <a:t>Define input shape and number of classes</a:t>
          </a:r>
          <a:endParaRPr lang="en-US" sz="1200" kern="1200"/>
        </a:p>
        <a:p>
          <a:pPr marL="114300" lvl="1" indent="-114300" algn="l" defTabSz="533400">
            <a:lnSpc>
              <a:spcPct val="90000"/>
            </a:lnSpc>
            <a:spcBef>
              <a:spcPct val="0"/>
            </a:spcBef>
            <a:spcAft>
              <a:spcPct val="15000"/>
            </a:spcAft>
            <a:buChar char="•"/>
          </a:pPr>
          <a:r>
            <a:rPr lang="en-US" sz="1200" b="0" i="0" kern="1200" baseline="0"/>
            <a:t>Configure convolutional blocks (filters, kernel sizes)</a:t>
          </a:r>
          <a:endParaRPr lang="en-US" sz="1200" kern="1200"/>
        </a:p>
        <a:p>
          <a:pPr marL="114300" lvl="1" indent="-114300" algn="l" defTabSz="533400">
            <a:lnSpc>
              <a:spcPct val="90000"/>
            </a:lnSpc>
            <a:spcBef>
              <a:spcPct val="0"/>
            </a:spcBef>
            <a:spcAft>
              <a:spcPct val="15000"/>
            </a:spcAft>
            <a:buChar char="•"/>
          </a:pPr>
          <a:r>
            <a:rPr lang="en-US" sz="1200" b="0" i="0" kern="1200" baseline="0"/>
            <a:t>Set up dense layers and dropout rates</a:t>
          </a:r>
          <a:endParaRPr lang="en-US" sz="1200" kern="1200"/>
        </a:p>
        <a:p>
          <a:pPr marL="114300" lvl="1" indent="-114300" algn="l" defTabSz="533400">
            <a:lnSpc>
              <a:spcPct val="90000"/>
            </a:lnSpc>
            <a:spcBef>
              <a:spcPct val="0"/>
            </a:spcBef>
            <a:spcAft>
              <a:spcPct val="15000"/>
            </a:spcAft>
            <a:buChar char="•"/>
          </a:pPr>
          <a:r>
            <a:rPr lang="en-US" sz="1200" b="0" i="0" kern="1200" baseline="0"/>
            <a:t>Add activation functions and final activation</a:t>
          </a:r>
          <a:endParaRPr lang="en-US" sz="1200" kern="1200"/>
        </a:p>
      </dsp:txBody>
      <dsp:txXfrm>
        <a:off x="4005768" y="0"/>
        <a:ext cx="1905433" cy="2486834"/>
      </dsp:txXfrm>
    </dsp:sp>
    <dsp:sp modelId="{8CDC8FD0-A59C-44B5-8EF8-7622D0F74796}">
      <dsp:nvSpPr>
        <dsp:cNvPr id="0" name=""/>
        <dsp:cNvSpPr/>
      </dsp:nvSpPr>
      <dsp:spPr>
        <a:xfrm>
          <a:off x="4647630" y="2797689"/>
          <a:ext cx="621708" cy="621708"/>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2438392-4FB1-4BED-9B0E-8FE8A6A5692A}">
      <dsp:nvSpPr>
        <dsp:cNvPr id="0" name=""/>
        <dsp:cNvSpPr/>
      </dsp:nvSpPr>
      <dsp:spPr>
        <a:xfrm>
          <a:off x="6006473" y="3730252"/>
          <a:ext cx="1905433" cy="24868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1">
          <a:noAutofit/>
        </a:bodyPr>
        <a:lstStyle/>
        <a:p>
          <a:pPr marL="0" lvl="0" indent="0" algn="l" defTabSz="666750">
            <a:lnSpc>
              <a:spcPct val="90000"/>
            </a:lnSpc>
            <a:spcBef>
              <a:spcPct val="0"/>
            </a:spcBef>
            <a:spcAft>
              <a:spcPct val="35000"/>
            </a:spcAft>
            <a:buNone/>
          </a:pPr>
          <a:r>
            <a:rPr lang="en-US" sz="1500" b="1" kern="1200"/>
            <a:t>Compile and Train Models</a:t>
          </a:r>
          <a:endParaRPr lang="en-US" sz="1500" kern="1200"/>
        </a:p>
        <a:p>
          <a:pPr marL="114300" lvl="1" indent="-114300" algn="l" defTabSz="533400">
            <a:lnSpc>
              <a:spcPct val="90000"/>
            </a:lnSpc>
            <a:spcBef>
              <a:spcPct val="0"/>
            </a:spcBef>
            <a:spcAft>
              <a:spcPct val="15000"/>
            </a:spcAft>
            <a:buChar char="•"/>
          </a:pPr>
          <a:r>
            <a:rPr lang="en-US" sz="1200" kern="1200"/>
            <a:t>Compile with optimizer and loss function</a:t>
          </a:r>
        </a:p>
        <a:p>
          <a:pPr marL="114300" lvl="1" indent="-114300" algn="l" defTabSz="533400">
            <a:lnSpc>
              <a:spcPct val="90000"/>
            </a:lnSpc>
            <a:spcBef>
              <a:spcPct val="0"/>
            </a:spcBef>
            <a:spcAft>
              <a:spcPct val="15000"/>
            </a:spcAft>
            <a:buChar char="•"/>
          </a:pPr>
          <a:r>
            <a:rPr lang="en-US" sz="1200" kern="1200"/>
            <a:t>Set callbacks (e.g., LR scheduler, checkpoint)</a:t>
          </a:r>
        </a:p>
        <a:p>
          <a:pPr marL="114300" lvl="1" indent="-114300" algn="l" defTabSz="533400">
            <a:lnSpc>
              <a:spcPct val="90000"/>
            </a:lnSpc>
            <a:spcBef>
              <a:spcPct val="0"/>
            </a:spcBef>
            <a:spcAft>
              <a:spcPct val="15000"/>
            </a:spcAft>
            <a:buChar char="•"/>
          </a:pPr>
          <a:r>
            <a:rPr lang="en-US" sz="1200" kern="1200"/>
            <a:t>Train and evaluate models</a:t>
          </a:r>
        </a:p>
      </dsp:txBody>
      <dsp:txXfrm>
        <a:off x="6006473" y="3730252"/>
        <a:ext cx="1905433" cy="2486834"/>
      </dsp:txXfrm>
    </dsp:sp>
    <dsp:sp modelId="{9E763664-CC6B-4E67-9D6D-70021684ABB6}">
      <dsp:nvSpPr>
        <dsp:cNvPr id="0" name=""/>
        <dsp:cNvSpPr/>
      </dsp:nvSpPr>
      <dsp:spPr>
        <a:xfrm>
          <a:off x="6648335" y="2797689"/>
          <a:ext cx="621708" cy="621708"/>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98F4170-3FE1-4246-A02F-2CCCFDD4A7A7}">
      <dsp:nvSpPr>
        <dsp:cNvPr id="0" name=""/>
        <dsp:cNvSpPr/>
      </dsp:nvSpPr>
      <dsp:spPr>
        <a:xfrm>
          <a:off x="8007178" y="0"/>
          <a:ext cx="1905433" cy="24868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b" anchorCtr="1">
          <a:noAutofit/>
        </a:bodyPr>
        <a:lstStyle/>
        <a:p>
          <a:pPr marL="0" lvl="0" indent="0" algn="l" defTabSz="666750">
            <a:lnSpc>
              <a:spcPct val="90000"/>
            </a:lnSpc>
            <a:spcBef>
              <a:spcPct val="0"/>
            </a:spcBef>
            <a:spcAft>
              <a:spcPct val="35000"/>
            </a:spcAft>
            <a:buNone/>
          </a:pPr>
          <a:r>
            <a:rPr lang="en-US" sz="1500" b="1" kern="1200"/>
            <a:t>Plot Results</a:t>
          </a:r>
          <a:endParaRPr lang="en-US" sz="1500" kern="1200"/>
        </a:p>
        <a:p>
          <a:pPr marL="114300" lvl="1" indent="-114300" algn="l" defTabSz="533400">
            <a:lnSpc>
              <a:spcPct val="90000"/>
            </a:lnSpc>
            <a:spcBef>
              <a:spcPct val="0"/>
            </a:spcBef>
            <a:spcAft>
              <a:spcPct val="15000"/>
            </a:spcAft>
            <a:buChar char="•"/>
          </a:pPr>
          <a:r>
            <a:rPr lang="en-US" sz="1200" kern="1200"/>
            <a:t>Plot training and validation accuracy</a:t>
          </a:r>
        </a:p>
        <a:p>
          <a:pPr marL="114300" lvl="1" indent="-114300" algn="l" defTabSz="533400">
            <a:lnSpc>
              <a:spcPct val="90000"/>
            </a:lnSpc>
            <a:spcBef>
              <a:spcPct val="0"/>
            </a:spcBef>
            <a:spcAft>
              <a:spcPct val="15000"/>
            </a:spcAft>
            <a:buChar char="•"/>
          </a:pPr>
          <a:r>
            <a:rPr lang="en-US" sz="1200" kern="1200"/>
            <a:t>Plot test accuracy with percentage annotations</a:t>
          </a:r>
        </a:p>
      </dsp:txBody>
      <dsp:txXfrm>
        <a:off x="8007178" y="0"/>
        <a:ext cx="1905433" cy="2486834"/>
      </dsp:txXfrm>
    </dsp:sp>
    <dsp:sp modelId="{33BEAE76-41A9-45AE-BE3C-EB6F73B06086}">
      <dsp:nvSpPr>
        <dsp:cNvPr id="0" name=""/>
        <dsp:cNvSpPr/>
      </dsp:nvSpPr>
      <dsp:spPr>
        <a:xfrm>
          <a:off x="8649040" y="2797689"/>
          <a:ext cx="621708" cy="621708"/>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4BB3FAC-13A6-458C-9837-DF0F616A6C5B}">
      <dsp:nvSpPr>
        <dsp:cNvPr id="0" name=""/>
        <dsp:cNvSpPr/>
      </dsp:nvSpPr>
      <dsp:spPr>
        <a:xfrm>
          <a:off x="0" y="1172642"/>
          <a:ext cx="10596824" cy="1563523"/>
        </a:xfrm>
        <a:prstGeom prst="notched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2442800-E541-472D-B64B-ABEEFD01CCC0}">
      <dsp:nvSpPr>
        <dsp:cNvPr id="0" name=""/>
        <dsp:cNvSpPr/>
      </dsp:nvSpPr>
      <dsp:spPr>
        <a:xfrm>
          <a:off x="4656" y="0"/>
          <a:ext cx="3073492" cy="15635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5128" tIns="135128" rIns="135128" bIns="135128" numCol="1" spcCol="1270" anchor="b" anchorCtr="1">
          <a:noAutofit/>
        </a:bodyPr>
        <a:lstStyle/>
        <a:p>
          <a:pPr marL="0" lvl="0" indent="0" algn="l" defTabSz="844550">
            <a:lnSpc>
              <a:spcPct val="90000"/>
            </a:lnSpc>
            <a:spcBef>
              <a:spcPct val="0"/>
            </a:spcBef>
            <a:spcAft>
              <a:spcPct val="35000"/>
            </a:spcAft>
            <a:buNone/>
          </a:pPr>
          <a:r>
            <a:rPr lang="en-US" sz="1900" b="1" i="0" kern="1200" baseline="0"/>
            <a:t>Generate Reports</a:t>
          </a:r>
          <a:endParaRPr lang="en-US" sz="1900" kern="1200"/>
        </a:p>
        <a:p>
          <a:pPr marL="114300" lvl="1" indent="-114300" algn="l" defTabSz="666750">
            <a:lnSpc>
              <a:spcPct val="90000"/>
            </a:lnSpc>
            <a:spcBef>
              <a:spcPct val="0"/>
            </a:spcBef>
            <a:spcAft>
              <a:spcPct val="15000"/>
            </a:spcAft>
            <a:buChar char="•"/>
          </a:pPr>
          <a:r>
            <a:rPr lang="en-US" sz="1500" b="0" i="0" kern="1200" baseline="0"/>
            <a:t>Generate classification reports (precision, recall, F1-score)</a:t>
          </a:r>
          <a:endParaRPr lang="en-US" sz="1500" kern="1200"/>
        </a:p>
        <a:p>
          <a:pPr marL="114300" lvl="1" indent="-114300" algn="l" defTabSz="666750">
            <a:lnSpc>
              <a:spcPct val="90000"/>
            </a:lnSpc>
            <a:spcBef>
              <a:spcPct val="0"/>
            </a:spcBef>
            <a:spcAft>
              <a:spcPct val="15000"/>
            </a:spcAft>
            <a:buChar char="•"/>
          </a:pPr>
          <a:r>
            <a:rPr lang="en-US" sz="1500" b="0" i="0" kern="1200" baseline="0"/>
            <a:t>Plot confusion matrices</a:t>
          </a:r>
          <a:endParaRPr lang="en-US" sz="1500" kern="1200"/>
        </a:p>
      </dsp:txBody>
      <dsp:txXfrm>
        <a:off x="4656" y="0"/>
        <a:ext cx="3073492" cy="1563523"/>
      </dsp:txXfrm>
    </dsp:sp>
    <dsp:sp modelId="{B74EDF8C-F1E3-476C-B6F7-068274234529}">
      <dsp:nvSpPr>
        <dsp:cNvPr id="0" name=""/>
        <dsp:cNvSpPr/>
      </dsp:nvSpPr>
      <dsp:spPr>
        <a:xfrm>
          <a:off x="1345962" y="1758964"/>
          <a:ext cx="390880" cy="390880"/>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ADAC24E-E94D-4965-B38A-209EE2262722}">
      <dsp:nvSpPr>
        <dsp:cNvPr id="0" name=""/>
        <dsp:cNvSpPr/>
      </dsp:nvSpPr>
      <dsp:spPr>
        <a:xfrm>
          <a:off x="3231824" y="2345285"/>
          <a:ext cx="3073492" cy="15635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5128" tIns="135128" rIns="135128" bIns="135128" numCol="1" spcCol="1270" anchor="t" anchorCtr="1">
          <a:noAutofit/>
        </a:bodyPr>
        <a:lstStyle/>
        <a:p>
          <a:pPr marL="0" lvl="0" indent="0" algn="l" defTabSz="844550">
            <a:lnSpc>
              <a:spcPct val="90000"/>
            </a:lnSpc>
            <a:spcBef>
              <a:spcPct val="0"/>
            </a:spcBef>
            <a:spcAft>
              <a:spcPct val="35000"/>
            </a:spcAft>
            <a:buNone/>
          </a:pPr>
          <a:r>
            <a:rPr lang="en-US" sz="1900" b="1" i="0" kern="1200" baseline="0"/>
            <a:t>Visualize Predictions</a:t>
          </a:r>
          <a:endParaRPr lang="en-US" sz="1900" kern="1200"/>
        </a:p>
        <a:p>
          <a:pPr marL="114300" lvl="1" indent="-114300" algn="l" defTabSz="666750">
            <a:lnSpc>
              <a:spcPct val="90000"/>
            </a:lnSpc>
            <a:spcBef>
              <a:spcPct val="0"/>
            </a:spcBef>
            <a:spcAft>
              <a:spcPct val="15000"/>
            </a:spcAft>
            <a:buChar char="•"/>
          </a:pPr>
          <a:r>
            <a:rPr lang="en-US" sz="1500" b="0" i="0" kern="1200" baseline="0"/>
            <a:t>Display sample predictions with actual labels</a:t>
          </a:r>
          <a:endParaRPr lang="en-US" sz="1500" kern="1200"/>
        </a:p>
      </dsp:txBody>
      <dsp:txXfrm>
        <a:off x="3231824" y="2345285"/>
        <a:ext cx="3073492" cy="1563523"/>
      </dsp:txXfrm>
    </dsp:sp>
    <dsp:sp modelId="{5DC2C41A-D5FD-4E55-96FF-BFBB24D04C90}">
      <dsp:nvSpPr>
        <dsp:cNvPr id="0" name=""/>
        <dsp:cNvSpPr/>
      </dsp:nvSpPr>
      <dsp:spPr>
        <a:xfrm>
          <a:off x="4573130" y="1758964"/>
          <a:ext cx="390880" cy="390880"/>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25E4CA2-B648-4D3E-9860-13B089FBF700}">
      <dsp:nvSpPr>
        <dsp:cNvPr id="0" name=""/>
        <dsp:cNvSpPr/>
      </dsp:nvSpPr>
      <dsp:spPr>
        <a:xfrm>
          <a:off x="6458991" y="0"/>
          <a:ext cx="3073492" cy="15635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5128" tIns="135128" rIns="135128" bIns="135128" numCol="1" spcCol="1270" anchor="b" anchorCtr="1">
          <a:noAutofit/>
        </a:bodyPr>
        <a:lstStyle/>
        <a:p>
          <a:pPr marL="0" lvl="0" indent="0" algn="l" defTabSz="844550">
            <a:lnSpc>
              <a:spcPct val="90000"/>
            </a:lnSpc>
            <a:spcBef>
              <a:spcPct val="0"/>
            </a:spcBef>
            <a:spcAft>
              <a:spcPct val="35000"/>
            </a:spcAft>
            <a:buNone/>
          </a:pPr>
          <a:r>
            <a:rPr lang="en-US" sz="1900" b="1" i="0" kern="1200" baseline="0"/>
            <a:t>End</a:t>
          </a:r>
          <a:endParaRPr lang="en-US" sz="1900" kern="1200"/>
        </a:p>
        <a:p>
          <a:pPr marL="114300" lvl="1" indent="-114300" algn="l" defTabSz="666750">
            <a:lnSpc>
              <a:spcPct val="90000"/>
            </a:lnSpc>
            <a:spcBef>
              <a:spcPct val="0"/>
            </a:spcBef>
            <a:spcAft>
              <a:spcPct val="15000"/>
            </a:spcAft>
            <a:buChar char="•"/>
          </a:pPr>
          <a:r>
            <a:rPr lang="en-US" sz="1500" b="0" i="0" kern="1200" baseline="0"/>
            <a:t>Conclude the process</a:t>
          </a:r>
          <a:endParaRPr lang="en-US" sz="1500" kern="1200"/>
        </a:p>
      </dsp:txBody>
      <dsp:txXfrm>
        <a:off x="6458991" y="0"/>
        <a:ext cx="3073492" cy="1563523"/>
      </dsp:txXfrm>
    </dsp:sp>
    <dsp:sp modelId="{336624DF-F2C0-4FAD-BD63-52FB3AD5DF83}">
      <dsp:nvSpPr>
        <dsp:cNvPr id="0" name=""/>
        <dsp:cNvSpPr/>
      </dsp:nvSpPr>
      <dsp:spPr>
        <a:xfrm>
          <a:off x="7800297" y="1758964"/>
          <a:ext cx="390880" cy="390880"/>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16A911C-D5EA-4BA0-8DFB-C7B04E9D0AFA}" type="datetimeFigureOut">
              <a:rPr lang="en-US" smtClean="0"/>
              <a:t>1/14/2025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08C8C1-5018-4124-8B5F-B9B28E9D5FF2}" type="slidenum">
              <a:rPr lang="en-US" smtClean="0"/>
              <a:t>‹#›</a:t>
            </a:fld>
            <a:endParaRPr lang="en-US"/>
          </a:p>
        </p:txBody>
      </p:sp>
    </p:spTree>
    <p:extLst>
      <p:ext uri="{BB962C8B-B14F-4D97-AF65-F5344CB8AC3E}">
        <p14:creationId xmlns:p14="http://schemas.microsoft.com/office/powerpoint/2010/main" val="11532988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808C8C1-5018-4124-8B5F-B9B28E9D5FF2}" type="slidenum">
              <a:rPr lang="en-US" smtClean="0"/>
              <a:t>6</a:t>
            </a:fld>
            <a:endParaRPr lang="en-US"/>
          </a:p>
        </p:txBody>
      </p:sp>
    </p:spTree>
    <p:extLst>
      <p:ext uri="{BB962C8B-B14F-4D97-AF65-F5344CB8AC3E}">
        <p14:creationId xmlns:p14="http://schemas.microsoft.com/office/powerpoint/2010/main" val="25000352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808C8C1-5018-4124-8B5F-B9B28E9D5FF2}" type="slidenum">
              <a:rPr lang="en-US" smtClean="0"/>
              <a:t>7</a:t>
            </a:fld>
            <a:endParaRPr lang="en-US"/>
          </a:p>
        </p:txBody>
      </p:sp>
    </p:spTree>
    <p:extLst>
      <p:ext uri="{BB962C8B-B14F-4D97-AF65-F5344CB8AC3E}">
        <p14:creationId xmlns:p14="http://schemas.microsoft.com/office/powerpoint/2010/main" val="21182516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t>Model 1</a:t>
            </a:r>
            <a:r>
              <a:rPr lang="en-US"/>
              <a:t>: A standard model with 4 convolutional blocks and gradually increasing filters, focusing on more dense layers and higher dropout rates for regularization. </a:t>
            </a:r>
            <a:r>
              <a:rPr lang="en-US" b="1"/>
              <a:t>Model 2</a:t>
            </a:r>
            <a:r>
              <a:rPr lang="en-US"/>
              <a:t>: Similar to Model 1 but with an additional convolutional block, increasing the depth of the </a:t>
            </a:r>
            <a:r>
              <a:rPr lang="en-US" err="1"/>
              <a:t>model.</a:t>
            </a:r>
            <a:r>
              <a:rPr lang="en-US" b="1" err="1"/>
              <a:t>Model</a:t>
            </a:r>
            <a:r>
              <a:rPr lang="en-US" b="1"/>
              <a:t> 3</a:t>
            </a:r>
            <a:r>
              <a:rPr lang="en-US"/>
              <a:t>: Uses ELU activation and does not employ max pooling, focusing on average pooling </a:t>
            </a:r>
            <a:r>
              <a:rPr lang="en-US" err="1"/>
              <a:t>instead.</a:t>
            </a:r>
            <a:r>
              <a:rPr lang="en-US" b="1" err="1"/>
              <a:t>Model</a:t>
            </a:r>
            <a:r>
              <a:rPr lang="en-US" b="1"/>
              <a:t> 4</a:t>
            </a:r>
            <a:r>
              <a:rPr lang="en-US"/>
              <a:t>: Introduces varying kernel sizes in the convolutional blocks and uses Leaky </a:t>
            </a:r>
            <a:r>
              <a:rPr lang="en-US" err="1"/>
              <a:t>ReLU</a:t>
            </a:r>
            <a:r>
              <a:rPr lang="en-US"/>
              <a:t> </a:t>
            </a:r>
            <a:r>
              <a:rPr lang="en-US" err="1"/>
              <a:t>activation.</a:t>
            </a:r>
            <a:r>
              <a:rPr lang="en-US" b="1" err="1"/>
              <a:t>Model</a:t>
            </a:r>
            <a:r>
              <a:rPr lang="en-US" b="1"/>
              <a:t> 5</a:t>
            </a:r>
            <a:r>
              <a:rPr lang="en-US"/>
              <a:t>: Utilizes sigmoid activation and opts for average pooling, with a focus on larger dense </a:t>
            </a:r>
            <a:r>
              <a:rPr lang="en-US" err="1"/>
              <a:t>layers.</a:t>
            </a:r>
            <a:r>
              <a:rPr lang="en-US" b="1" err="1"/>
              <a:t>Model</a:t>
            </a:r>
            <a:r>
              <a:rPr lang="en-US" b="1"/>
              <a:t> 6</a:t>
            </a:r>
            <a:r>
              <a:rPr lang="en-US"/>
              <a:t>: The deepest model with the largest filters and dense layers, utilizing tanh activation for non-linearity.</a:t>
            </a:r>
          </a:p>
        </p:txBody>
      </p:sp>
      <p:sp>
        <p:nvSpPr>
          <p:cNvPr id="4" name="Slide Number Placeholder 3"/>
          <p:cNvSpPr>
            <a:spLocks noGrp="1"/>
          </p:cNvSpPr>
          <p:nvPr>
            <p:ph type="sldNum" sz="quarter" idx="5"/>
          </p:nvPr>
        </p:nvSpPr>
        <p:spPr/>
        <p:txBody>
          <a:bodyPr/>
          <a:lstStyle/>
          <a:p>
            <a:fld id="{5808C8C1-5018-4124-8B5F-B9B28E9D5FF2}" type="slidenum">
              <a:rPr lang="en-US" smtClean="0"/>
              <a:t>8</a:t>
            </a:fld>
            <a:endParaRPr lang="en-US"/>
          </a:p>
        </p:txBody>
      </p:sp>
    </p:spTree>
    <p:extLst>
      <p:ext uri="{BB962C8B-B14F-4D97-AF65-F5344CB8AC3E}">
        <p14:creationId xmlns:p14="http://schemas.microsoft.com/office/powerpoint/2010/main" val="35621106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warning indicates that your model isn't predicting some classes at all, leading to undefined precision and F-score for those labels. You can handle this by adjusting the </a:t>
            </a:r>
            <a:r>
              <a:rPr lang="en-US" err="1"/>
              <a:t>zero_division</a:t>
            </a:r>
            <a:r>
              <a:rPr lang="en-US"/>
              <a:t> parameter or by improving your model's ability to predict those classes.</a:t>
            </a:r>
          </a:p>
          <a:p>
            <a:r>
              <a:rPr lang="en-US" b="1"/>
              <a:t>Use the </a:t>
            </a:r>
            <a:r>
              <a:rPr lang="en-US" b="1" err="1"/>
              <a:t>zero_division</a:t>
            </a:r>
            <a:r>
              <a:rPr lang="en-US" b="1"/>
              <a:t> Parameter:</a:t>
            </a:r>
            <a:endParaRPr lang="en-US"/>
          </a:p>
          <a:p>
            <a:pPr>
              <a:buFont typeface="Arial" panose="020B0604020202020204" pitchFamily="34" charset="0"/>
              <a:buChar char="•"/>
            </a:pPr>
            <a:r>
              <a:rPr lang="en-US"/>
              <a:t>The </a:t>
            </a:r>
            <a:r>
              <a:rPr lang="en-US" err="1"/>
              <a:t>zero_division</a:t>
            </a:r>
            <a:r>
              <a:rPr lang="en-US"/>
              <a:t> parameter allows you to control how undefined metric values should be handled:</a:t>
            </a:r>
          </a:p>
          <a:p>
            <a:pPr marL="742950" lvl="1" indent="-285750">
              <a:buFont typeface="Arial" panose="020B0604020202020204" pitchFamily="34" charset="0"/>
              <a:buChar char="•"/>
            </a:pPr>
            <a:r>
              <a:rPr lang="en-US" err="1"/>
              <a:t>zero_division</a:t>
            </a:r>
            <a:r>
              <a:rPr lang="en-US"/>
              <a:t>=0: The default setting. Undefined precision or F-score is set to 0.</a:t>
            </a:r>
          </a:p>
          <a:p>
            <a:pPr marL="742950" lvl="1" indent="-285750">
              <a:buFont typeface="Arial" panose="020B0604020202020204" pitchFamily="34" charset="0"/>
              <a:buChar char="•"/>
            </a:pPr>
            <a:r>
              <a:rPr lang="en-US" err="1"/>
              <a:t>zero_division</a:t>
            </a:r>
            <a:r>
              <a:rPr lang="en-US"/>
              <a:t>=1: Undefined precision or F-score is set to 1.</a:t>
            </a:r>
          </a:p>
          <a:p>
            <a:pPr marL="742950" lvl="1" indent="-285750">
              <a:buFont typeface="Arial" panose="020B0604020202020204" pitchFamily="34" charset="0"/>
              <a:buChar char="•"/>
            </a:pPr>
            <a:r>
              <a:rPr lang="en-US" err="1"/>
              <a:t>zero_division</a:t>
            </a:r>
            <a:r>
              <a:rPr lang="en-US"/>
              <a:t>='warn': Emit a warning (this is what you are currently seeing).</a:t>
            </a:r>
          </a:p>
          <a:p>
            <a:endParaRPr lang="en-US"/>
          </a:p>
        </p:txBody>
      </p:sp>
      <p:sp>
        <p:nvSpPr>
          <p:cNvPr id="4" name="Slide Number Placeholder 3"/>
          <p:cNvSpPr>
            <a:spLocks noGrp="1"/>
          </p:cNvSpPr>
          <p:nvPr>
            <p:ph type="sldNum" sz="quarter" idx="5"/>
          </p:nvPr>
        </p:nvSpPr>
        <p:spPr/>
        <p:txBody>
          <a:bodyPr/>
          <a:lstStyle/>
          <a:p>
            <a:fld id="{5808C8C1-5018-4124-8B5F-B9B28E9D5FF2}" type="slidenum">
              <a:rPr lang="en-US" smtClean="0"/>
              <a:t>22</a:t>
            </a:fld>
            <a:endParaRPr lang="en-US"/>
          </a:p>
        </p:txBody>
      </p:sp>
    </p:spTree>
    <p:extLst>
      <p:ext uri="{BB962C8B-B14F-4D97-AF65-F5344CB8AC3E}">
        <p14:creationId xmlns:p14="http://schemas.microsoft.com/office/powerpoint/2010/main" val="12366177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warning indicates that your model isn't predicting some classes at all, leading to undefined precision and F-score for those labels. You can handle this by adjusting the </a:t>
            </a:r>
            <a:r>
              <a:rPr lang="en-US" err="1"/>
              <a:t>zero_division</a:t>
            </a:r>
            <a:r>
              <a:rPr lang="en-US"/>
              <a:t> parameter or by improving your model's ability to predict those classes.</a:t>
            </a:r>
          </a:p>
          <a:p>
            <a:r>
              <a:rPr lang="en-US" b="1"/>
              <a:t>Use the </a:t>
            </a:r>
            <a:r>
              <a:rPr lang="en-US" b="1" err="1"/>
              <a:t>zero_division</a:t>
            </a:r>
            <a:r>
              <a:rPr lang="en-US" b="1"/>
              <a:t> Parameter:</a:t>
            </a:r>
            <a:endParaRPr lang="en-US"/>
          </a:p>
          <a:p>
            <a:pPr>
              <a:buFont typeface="Arial" panose="020B0604020202020204" pitchFamily="34" charset="0"/>
              <a:buChar char="•"/>
            </a:pPr>
            <a:r>
              <a:rPr lang="en-US"/>
              <a:t>The </a:t>
            </a:r>
            <a:r>
              <a:rPr lang="en-US" err="1"/>
              <a:t>zero_division</a:t>
            </a:r>
            <a:r>
              <a:rPr lang="en-US"/>
              <a:t> parameter allows you to control how undefined metric values should be handled:</a:t>
            </a:r>
          </a:p>
          <a:p>
            <a:pPr marL="742950" lvl="1" indent="-285750">
              <a:buFont typeface="Arial" panose="020B0604020202020204" pitchFamily="34" charset="0"/>
              <a:buChar char="•"/>
            </a:pPr>
            <a:r>
              <a:rPr lang="en-US" err="1"/>
              <a:t>zero_division</a:t>
            </a:r>
            <a:r>
              <a:rPr lang="en-US"/>
              <a:t>=0: The default setting. Undefined precision or F-score is set to 0.</a:t>
            </a:r>
          </a:p>
          <a:p>
            <a:pPr marL="742950" lvl="1" indent="-285750">
              <a:buFont typeface="Arial" panose="020B0604020202020204" pitchFamily="34" charset="0"/>
              <a:buChar char="•"/>
            </a:pPr>
            <a:r>
              <a:rPr lang="en-US" err="1"/>
              <a:t>zero_division</a:t>
            </a:r>
            <a:r>
              <a:rPr lang="en-US"/>
              <a:t>=1: Undefined precision or F-score is set to 1.</a:t>
            </a:r>
          </a:p>
          <a:p>
            <a:pPr marL="742950" lvl="1" indent="-285750">
              <a:buFont typeface="Arial" panose="020B0604020202020204" pitchFamily="34" charset="0"/>
              <a:buChar char="•"/>
            </a:pPr>
            <a:r>
              <a:rPr lang="en-US" err="1"/>
              <a:t>zero_division</a:t>
            </a:r>
            <a:r>
              <a:rPr lang="en-US"/>
              <a:t>='warn': Emit a warning (this is what you are currently seeing).</a:t>
            </a:r>
          </a:p>
          <a:p>
            <a:endParaRPr lang="en-US"/>
          </a:p>
        </p:txBody>
      </p:sp>
      <p:sp>
        <p:nvSpPr>
          <p:cNvPr id="4" name="Slide Number Placeholder 3"/>
          <p:cNvSpPr>
            <a:spLocks noGrp="1"/>
          </p:cNvSpPr>
          <p:nvPr>
            <p:ph type="sldNum" sz="quarter" idx="5"/>
          </p:nvPr>
        </p:nvSpPr>
        <p:spPr/>
        <p:txBody>
          <a:bodyPr/>
          <a:lstStyle/>
          <a:p>
            <a:fld id="{5808C8C1-5018-4124-8B5F-B9B28E9D5FF2}" type="slidenum">
              <a:rPr lang="en-US" smtClean="0"/>
              <a:t>23</a:t>
            </a:fld>
            <a:endParaRPr lang="en-US"/>
          </a:p>
        </p:txBody>
      </p:sp>
    </p:spTree>
    <p:extLst>
      <p:ext uri="{BB962C8B-B14F-4D97-AF65-F5344CB8AC3E}">
        <p14:creationId xmlns:p14="http://schemas.microsoft.com/office/powerpoint/2010/main" val="32523218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warning indicates that your model isn't predicting some classes at all, leading to undefined precision and F-score for those labels. You can handle this by adjusting the </a:t>
            </a:r>
            <a:r>
              <a:rPr lang="en-US" err="1"/>
              <a:t>zero_division</a:t>
            </a:r>
            <a:r>
              <a:rPr lang="en-US"/>
              <a:t> parameter or by improving your model's ability to predict those classes.</a:t>
            </a:r>
          </a:p>
          <a:p>
            <a:r>
              <a:rPr lang="en-US" b="1"/>
              <a:t>Use the </a:t>
            </a:r>
            <a:r>
              <a:rPr lang="en-US" b="1" err="1"/>
              <a:t>zero_division</a:t>
            </a:r>
            <a:r>
              <a:rPr lang="en-US" b="1"/>
              <a:t> Parameter:</a:t>
            </a:r>
            <a:endParaRPr lang="en-US"/>
          </a:p>
          <a:p>
            <a:pPr>
              <a:buFont typeface="Arial" panose="020B0604020202020204" pitchFamily="34" charset="0"/>
              <a:buChar char="•"/>
            </a:pPr>
            <a:r>
              <a:rPr lang="en-US"/>
              <a:t>The </a:t>
            </a:r>
            <a:r>
              <a:rPr lang="en-US" err="1"/>
              <a:t>zero_division</a:t>
            </a:r>
            <a:r>
              <a:rPr lang="en-US"/>
              <a:t> parameter allows you to control how undefined metric values should be handled:</a:t>
            </a:r>
          </a:p>
          <a:p>
            <a:pPr marL="742950" lvl="1" indent="-285750">
              <a:buFont typeface="Arial" panose="020B0604020202020204" pitchFamily="34" charset="0"/>
              <a:buChar char="•"/>
            </a:pPr>
            <a:r>
              <a:rPr lang="en-US" err="1"/>
              <a:t>zero_division</a:t>
            </a:r>
            <a:r>
              <a:rPr lang="en-US"/>
              <a:t>=0: The default setting. Undefined precision or F-score is set to 0.</a:t>
            </a:r>
          </a:p>
          <a:p>
            <a:pPr marL="742950" lvl="1" indent="-285750">
              <a:buFont typeface="Arial" panose="020B0604020202020204" pitchFamily="34" charset="0"/>
              <a:buChar char="•"/>
            </a:pPr>
            <a:r>
              <a:rPr lang="en-US" err="1"/>
              <a:t>zero_division</a:t>
            </a:r>
            <a:r>
              <a:rPr lang="en-US"/>
              <a:t>=1: Undefined precision or F-score is set to 1.</a:t>
            </a:r>
          </a:p>
          <a:p>
            <a:pPr marL="742950" lvl="1" indent="-285750">
              <a:buFont typeface="Arial" panose="020B0604020202020204" pitchFamily="34" charset="0"/>
              <a:buChar char="•"/>
            </a:pPr>
            <a:r>
              <a:rPr lang="en-US" err="1"/>
              <a:t>zero_division</a:t>
            </a:r>
            <a:r>
              <a:rPr lang="en-US"/>
              <a:t>='warn': Emit a warning (this is what you are currently seeing).</a:t>
            </a:r>
          </a:p>
          <a:p>
            <a:endParaRPr lang="en-US"/>
          </a:p>
        </p:txBody>
      </p:sp>
      <p:sp>
        <p:nvSpPr>
          <p:cNvPr id="4" name="Slide Number Placeholder 3"/>
          <p:cNvSpPr>
            <a:spLocks noGrp="1"/>
          </p:cNvSpPr>
          <p:nvPr>
            <p:ph type="sldNum" sz="quarter" idx="5"/>
          </p:nvPr>
        </p:nvSpPr>
        <p:spPr/>
        <p:txBody>
          <a:bodyPr/>
          <a:lstStyle/>
          <a:p>
            <a:fld id="{5808C8C1-5018-4124-8B5F-B9B28E9D5FF2}" type="slidenum">
              <a:rPr lang="en-US" smtClean="0"/>
              <a:t>24</a:t>
            </a:fld>
            <a:endParaRPr lang="en-US"/>
          </a:p>
        </p:txBody>
      </p:sp>
    </p:spTree>
    <p:extLst>
      <p:ext uri="{BB962C8B-B14F-4D97-AF65-F5344CB8AC3E}">
        <p14:creationId xmlns:p14="http://schemas.microsoft.com/office/powerpoint/2010/main" val="34343892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warning indicates that your model isn't predicting some classes at all, leading to undefined precision and F-score for those labels. You can handle this by adjusting the </a:t>
            </a:r>
            <a:r>
              <a:rPr lang="en-US" err="1"/>
              <a:t>zero_division</a:t>
            </a:r>
            <a:r>
              <a:rPr lang="en-US"/>
              <a:t> parameter or by improving your model's ability to predict those classes.</a:t>
            </a:r>
          </a:p>
          <a:p>
            <a:r>
              <a:rPr lang="en-US" b="1"/>
              <a:t>Use the </a:t>
            </a:r>
            <a:r>
              <a:rPr lang="en-US" b="1" err="1"/>
              <a:t>zero_division</a:t>
            </a:r>
            <a:r>
              <a:rPr lang="en-US" b="1"/>
              <a:t> Parameter:</a:t>
            </a:r>
            <a:endParaRPr lang="en-US"/>
          </a:p>
          <a:p>
            <a:pPr>
              <a:buFont typeface="Arial" panose="020B0604020202020204" pitchFamily="34" charset="0"/>
              <a:buChar char="•"/>
            </a:pPr>
            <a:r>
              <a:rPr lang="en-US"/>
              <a:t>The </a:t>
            </a:r>
            <a:r>
              <a:rPr lang="en-US" err="1"/>
              <a:t>zero_division</a:t>
            </a:r>
            <a:r>
              <a:rPr lang="en-US"/>
              <a:t> parameter allows you to control how undefined metric values should be handled:</a:t>
            </a:r>
          </a:p>
          <a:p>
            <a:pPr marL="742950" lvl="1" indent="-285750">
              <a:buFont typeface="Arial" panose="020B0604020202020204" pitchFamily="34" charset="0"/>
              <a:buChar char="•"/>
            </a:pPr>
            <a:r>
              <a:rPr lang="en-US" err="1"/>
              <a:t>zero_division</a:t>
            </a:r>
            <a:r>
              <a:rPr lang="en-US"/>
              <a:t>=0: The default setting. Undefined precision or F-score is set to 0.</a:t>
            </a:r>
          </a:p>
          <a:p>
            <a:pPr marL="742950" lvl="1" indent="-285750">
              <a:buFont typeface="Arial" panose="020B0604020202020204" pitchFamily="34" charset="0"/>
              <a:buChar char="•"/>
            </a:pPr>
            <a:r>
              <a:rPr lang="en-US" err="1"/>
              <a:t>zero_division</a:t>
            </a:r>
            <a:r>
              <a:rPr lang="en-US"/>
              <a:t>=1: Undefined precision or F-score is set to 1.</a:t>
            </a:r>
          </a:p>
          <a:p>
            <a:pPr marL="742950" lvl="1" indent="-285750">
              <a:buFont typeface="Arial" panose="020B0604020202020204" pitchFamily="34" charset="0"/>
              <a:buChar char="•"/>
            </a:pPr>
            <a:r>
              <a:rPr lang="en-US" err="1"/>
              <a:t>zero_division</a:t>
            </a:r>
            <a:r>
              <a:rPr lang="en-US"/>
              <a:t>='warn': Emit a warning (this is what you are currently seeing).</a:t>
            </a:r>
          </a:p>
          <a:p>
            <a:endParaRPr lang="en-US"/>
          </a:p>
        </p:txBody>
      </p:sp>
      <p:sp>
        <p:nvSpPr>
          <p:cNvPr id="4" name="Slide Number Placeholder 3"/>
          <p:cNvSpPr>
            <a:spLocks noGrp="1"/>
          </p:cNvSpPr>
          <p:nvPr>
            <p:ph type="sldNum" sz="quarter" idx="5"/>
          </p:nvPr>
        </p:nvSpPr>
        <p:spPr/>
        <p:txBody>
          <a:bodyPr/>
          <a:lstStyle/>
          <a:p>
            <a:fld id="{5808C8C1-5018-4124-8B5F-B9B28E9D5FF2}" type="slidenum">
              <a:rPr lang="en-US" smtClean="0"/>
              <a:t>25</a:t>
            </a:fld>
            <a:endParaRPr lang="en-US"/>
          </a:p>
        </p:txBody>
      </p:sp>
    </p:spTree>
    <p:extLst>
      <p:ext uri="{BB962C8B-B14F-4D97-AF65-F5344CB8AC3E}">
        <p14:creationId xmlns:p14="http://schemas.microsoft.com/office/powerpoint/2010/main" val="42242871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9E724B-DD5E-F69A-D9F6-C8ADBB5BBA2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3F4657F-D93F-8D81-A03E-A70BC5911FF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3BB4496-C617-6E0A-C848-6D96B4A8BE24}"/>
              </a:ext>
            </a:extLst>
          </p:cNvPr>
          <p:cNvSpPr>
            <a:spLocks noGrp="1"/>
          </p:cNvSpPr>
          <p:nvPr>
            <p:ph type="dt" sz="half" idx="10"/>
          </p:nvPr>
        </p:nvSpPr>
        <p:spPr/>
        <p:txBody>
          <a:bodyPr/>
          <a:lstStyle/>
          <a:p>
            <a:fld id="{1C258660-49B5-485B-9DF0-749F4FBBAF4C}" type="datetimeFigureOut">
              <a:rPr lang="en-US" smtClean="0"/>
              <a:t>1/14/2025</a:t>
            </a:fld>
            <a:endParaRPr lang="en-US"/>
          </a:p>
        </p:txBody>
      </p:sp>
      <p:sp>
        <p:nvSpPr>
          <p:cNvPr id="5" name="Footer Placeholder 4">
            <a:extLst>
              <a:ext uri="{FF2B5EF4-FFF2-40B4-BE49-F238E27FC236}">
                <a16:creationId xmlns:a16="http://schemas.microsoft.com/office/drawing/2014/main" id="{AA942CC2-D963-F55C-6BD3-30FB420211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506980D-B738-5155-EF25-1DDA7EC2157B}"/>
              </a:ext>
            </a:extLst>
          </p:cNvPr>
          <p:cNvSpPr>
            <a:spLocks noGrp="1"/>
          </p:cNvSpPr>
          <p:nvPr>
            <p:ph type="sldNum" sz="quarter" idx="12"/>
          </p:nvPr>
        </p:nvSpPr>
        <p:spPr/>
        <p:txBody>
          <a:bodyPr/>
          <a:lstStyle/>
          <a:p>
            <a:fld id="{7115F950-A9B1-4D9E-B264-EDC01B62C71C}" type="slidenum">
              <a:rPr lang="en-US" smtClean="0"/>
              <a:t>‹#›</a:t>
            </a:fld>
            <a:endParaRPr lang="en-US"/>
          </a:p>
        </p:txBody>
      </p:sp>
    </p:spTree>
    <p:extLst>
      <p:ext uri="{BB962C8B-B14F-4D97-AF65-F5344CB8AC3E}">
        <p14:creationId xmlns:p14="http://schemas.microsoft.com/office/powerpoint/2010/main" val="33011673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D41273-5AF6-C4F0-5F9F-0A20D75D46B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0BB362B-75C1-142C-7C04-63DEB9B3352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8868B43-01F9-922E-BE3C-067AEADAA6B0}"/>
              </a:ext>
            </a:extLst>
          </p:cNvPr>
          <p:cNvSpPr>
            <a:spLocks noGrp="1"/>
          </p:cNvSpPr>
          <p:nvPr>
            <p:ph type="dt" sz="half" idx="10"/>
          </p:nvPr>
        </p:nvSpPr>
        <p:spPr/>
        <p:txBody>
          <a:bodyPr/>
          <a:lstStyle/>
          <a:p>
            <a:fld id="{1C258660-49B5-485B-9DF0-749F4FBBAF4C}" type="datetimeFigureOut">
              <a:rPr lang="en-US" smtClean="0"/>
              <a:t>1/14/2025</a:t>
            </a:fld>
            <a:endParaRPr lang="en-US"/>
          </a:p>
        </p:txBody>
      </p:sp>
      <p:sp>
        <p:nvSpPr>
          <p:cNvPr id="5" name="Footer Placeholder 4">
            <a:extLst>
              <a:ext uri="{FF2B5EF4-FFF2-40B4-BE49-F238E27FC236}">
                <a16:creationId xmlns:a16="http://schemas.microsoft.com/office/drawing/2014/main" id="{1B9F229D-FCD4-DF14-9BE7-1631D4543DE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07C7A6-F735-9B6B-FF61-99D16BAA4495}"/>
              </a:ext>
            </a:extLst>
          </p:cNvPr>
          <p:cNvSpPr>
            <a:spLocks noGrp="1"/>
          </p:cNvSpPr>
          <p:nvPr>
            <p:ph type="sldNum" sz="quarter" idx="12"/>
          </p:nvPr>
        </p:nvSpPr>
        <p:spPr/>
        <p:txBody>
          <a:bodyPr/>
          <a:lstStyle/>
          <a:p>
            <a:fld id="{7115F950-A9B1-4D9E-B264-EDC01B62C71C}" type="slidenum">
              <a:rPr lang="en-US" smtClean="0"/>
              <a:t>‹#›</a:t>
            </a:fld>
            <a:endParaRPr lang="en-US"/>
          </a:p>
        </p:txBody>
      </p:sp>
    </p:spTree>
    <p:extLst>
      <p:ext uri="{BB962C8B-B14F-4D97-AF65-F5344CB8AC3E}">
        <p14:creationId xmlns:p14="http://schemas.microsoft.com/office/powerpoint/2010/main" val="36744097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E25A2E8-A74C-520F-8F5C-4EED2C85CAF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15851B4-791D-6247-E5B6-46D083CEE2B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A0D71B4-8364-DB60-C300-8D7A46DED2E0}"/>
              </a:ext>
            </a:extLst>
          </p:cNvPr>
          <p:cNvSpPr>
            <a:spLocks noGrp="1"/>
          </p:cNvSpPr>
          <p:nvPr>
            <p:ph type="dt" sz="half" idx="10"/>
          </p:nvPr>
        </p:nvSpPr>
        <p:spPr/>
        <p:txBody>
          <a:bodyPr/>
          <a:lstStyle/>
          <a:p>
            <a:fld id="{1C258660-49B5-485B-9DF0-749F4FBBAF4C}" type="datetimeFigureOut">
              <a:rPr lang="en-US" smtClean="0"/>
              <a:t>1/14/2025</a:t>
            </a:fld>
            <a:endParaRPr lang="en-US"/>
          </a:p>
        </p:txBody>
      </p:sp>
      <p:sp>
        <p:nvSpPr>
          <p:cNvPr id="5" name="Footer Placeholder 4">
            <a:extLst>
              <a:ext uri="{FF2B5EF4-FFF2-40B4-BE49-F238E27FC236}">
                <a16:creationId xmlns:a16="http://schemas.microsoft.com/office/drawing/2014/main" id="{21F2314D-A476-EC23-7529-AE402368FE7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38AD09-1F52-0B44-00FB-D06185338E12}"/>
              </a:ext>
            </a:extLst>
          </p:cNvPr>
          <p:cNvSpPr>
            <a:spLocks noGrp="1"/>
          </p:cNvSpPr>
          <p:nvPr>
            <p:ph type="sldNum" sz="quarter" idx="12"/>
          </p:nvPr>
        </p:nvSpPr>
        <p:spPr/>
        <p:txBody>
          <a:bodyPr/>
          <a:lstStyle/>
          <a:p>
            <a:fld id="{7115F950-A9B1-4D9E-B264-EDC01B62C71C}" type="slidenum">
              <a:rPr lang="en-US" smtClean="0"/>
              <a:t>‹#›</a:t>
            </a:fld>
            <a:endParaRPr lang="en-US"/>
          </a:p>
        </p:txBody>
      </p:sp>
    </p:spTree>
    <p:extLst>
      <p:ext uri="{BB962C8B-B14F-4D97-AF65-F5344CB8AC3E}">
        <p14:creationId xmlns:p14="http://schemas.microsoft.com/office/powerpoint/2010/main" val="30928336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7A76FB-4BCA-B077-B8D9-FB41BC3AD79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DB0FE18-987B-386E-E41F-AC7B1BF67F6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1E38EAD-3122-F849-E4DF-AFF7A7E16FDA}"/>
              </a:ext>
            </a:extLst>
          </p:cNvPr>
          <p:cNvSpPr>
            <a:spLocks noGrp="1"/>
          </p:cNvSpPr>
          <p:nvPr>
            <p:ph type="dt" sz="half" idx="10"/>
          </p:nvPr>
        </p:nvSpPr>
        <p:spPr/>
        <p:txBody>
          <a:bodyPr/>
          <a:lstStyle/>
          <a:p>
            <a:fld id="{1C258660-49B5-485B-9DF0-749F4FBBAF4C}" type="datetimeFigureOut">
              <a:rPr lang="en-US" smtClean="0"/>
              <a:t>1/14/2025</a:t>
            </a:fld>
            <a:endParaRPr lang="en-US"/>
          </a:p>
        </p:txBody>
      </p:sp>
      <p:sp>
        <p:nvSpPr>
          <p:cNvPr id="5" name="Footer Placeholder 4">
            <a:extLst>
              <a:ext uri="{FF2B5EF4-FFF2-40B4-BE49-F238E27FC236}">
                <a16:creationId xmlns:a16="http://schemas.microsoft.com/office/drawing/2014/main" id="{7B860F5C-7048-980A-4453-1ECE9B5E575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7B3B5F-66D8-C0EF-D0E7-5648E88E341D}"/>
              </a:ext>
            </a:extLst>
          </p:cNvPr>
          <p:cNvSpPr>
            <a:spLocks noGrp="1"/>
          </p:cNvSpPr>
          <p:nvPr>
            <p:ph type="sldNum" sz="quarter" idx="12"/>
          </p:nvPr>
        </p:nvSpPr>
        <p:spPr/>
        <p:txBody>
          <a:bodyPr/>
          <a:lstStyle/>
          <a:p>
            <a:fld id="{7115F950-A9B1-4D9E-B264-EDC01B62C71C}" type="slidenum">
              <a:rPr lang="en-US" smtClean="0"/>
              <a:t>‹#›</a:t>
            </a:fld>
            <a:endParaRPr lang="en-US"/>
          </a:p>
        </p:txBody>
      </p:sp>
    </p:spTree>
    <p:extLst>
      <p:ext uri="{BB962C8B-B14F-4D97-AF65-F5344CB8AC3E}">
        <p14:creationId xmlns:p14="http://schemas.microsoft.com/office/powerpoint/2010/main" val="25218031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50FCA-AF84-BB89-DE3C-474B942E40B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48060A5-772B-F556-7990-801FD5AF263E}"/>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AF58852-3DBA-DA8E-FA90-B02E13E3B2AB}"/>
              </a:ext>
            </a:extLst>
          </p:cNvPr>
          <p:cNvSpPr>
            <a:spLocks noGrp="1"/>
          </p:cNvSpPr>
          <p:nvPr>
            <p:ph type="dt" sz="half" idx="10"/>
          </p:nvPr>
        </p:nvSpPr>
        <p:spPr/>
        <p:txBody>
          <a:bodyPr/>
          <a:lstStyle/>
          <a:p>
            <a:fld id="{1C258660-49B5-485B-9DF0-749F4FBBAF4C}" type="datetimeFigureOut">
              <a:rPr lang="en-US" smtClean="0"/>
              <a:t>1/14/2025</a:t>
            </a:fld>
            <a:endParaRPr lang="en-US"/>
          </a:p>
        </p:txBody>
      </p:sp>
      <p:sp>
        <p:nvSpPr>
          <p:cNvPr id="5" name="Footer Placeholder 4">
            <a:extLst>
              <a:ext uri="{FF2B5EF4-FFF2-40B4-BE49-F238E27FC236}">
                <a16:creationId xmlns:a16="http://schemas.microsoft.com/office/drawing/2014/main" id="{5837AFBE-C470-DF50-1FE0-93599897D6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A0AB46C-78FE-45BF-8D51-D7987968CF20}"/>
              </a:ext>
            </a:extLst>
          </p:cNvPr>
          <p:cNvSpPr>
            <a:spLocks noGrp="1"/>
          </p:cNvSpPr>
          <p:nvPr>
            <p:ph type="sldNum" sz="quarter" idx="12"/>
          </p:nvPr>
        </p:nvSpPr>
        <p:spPr/>
        <p:txBody>
          <a:bodyPr/>
          <a:lstStyle/>
          <a:p>
            <a:fld id="{7115F950-A9B1-4D9E-B264-EDC01B62C71C}" type="slidenum">
              <a:rPr lang="en-US" smtClean="0"/>
              <a:t>‹#›</a:t>
            </a:fld>
            <a:endParaRPr lang="en-US"/>
          </a:p>
        </p:txBody>
      </p:sp>
    </p:spTree>
    <p:extLst>
      <p:ext uri="{BB962C8B-B14F-4D97-AF65-F5344CB8AC3E}">
        <p14:creationId xmlns:p14="http://schemas.microsoft.com/office/powerpoint/2010/main" val="23201703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61BA86-BBD5-170F-424F-DDAF7B04B83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F4EAA60-9112-4EF7-099E-C6AA8D41A1D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45E04DF-38F4-F7B0-65FF-51DB85FF161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6B5076C-8B21-56BA-DD7C-66BA7D71D0AC}"/>
              </a:ext>
            </a:extLst>
          </p:cNvPr>
          <p:cNvSpPr>
            <a:spLocks noGrp="1"/>
          </p:cNvSpPr>
          <p:nvPr>
            <p:ph type="dt" sz="half" idx="10"/>
          </p:nvPr>
        </p:nvSpPr>
        <p:spPr/>
        <p:txBody>
          <a:bodyPr/>
          <a:lstStyle/>
          <a:p>
            <a:fld id="{1C258660-49B5-485B-9DF0-749F4FBBAF4C}" type="datetimeFigureOut">
              <a:rPr lang="en-US" smtClean="0"/>
              <a:t>1/14/2025</a:t>
            </a:fld>
            <a:endParaRPr lang="en-US"/>
          </a:p>
        </p:txBody>
      </p:sp>
      <p:sp>
        <p:nvSpPr>
          <p:cNvPr id="6" name="Footer Placeholder 5">
            <a:extLst>
              <a:ext uri="{FF2B5EF4-FFF2-40B4-BE49-F238E27FC236}">
                <a16:creationId xmlns:a16="http://schemas.microsoft.com/office/drawing/2014/main" id="{EA6D25A8-B76A-C6B6-285E-FADB5D86A82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C434F2F-E81F-6A3A-51F7-0AC38CBCF0A1}"/>
              </a:ext>
            </a:extLst>
          </p:cNvPr>
          <p:cNvSpPr>
            <a:spLocks noGrp="1"/>
          </p:cNvSpPr>
          <p:nvPr>
            <p:ph type="sldNum" sz="quarter" idx="12"/>
          </p:nvPr>
        </p:nvSpPr>
        <p:spPr/>
        <p:txBody>
          <a:bodyPr/>
          <a:lstStyle/>
          <a:p>
            <a:fld id="{7115F950-A9B1-4D9E-B264-EDC01B62C71C}" type="slidenum">
              <a:rPr lang="en-US" smtClean="0"/>
              <a:t>‹#›</a:t>
            </a:fld>
            <a:endParaRPr lang="en-US"/>
          </a:p>
        </p:txBody>
      </p:sp>
    </p:spTree>
    <p:extLst>
      <p:ext uri="{BB962C8B-B14F-4D97-AF65-F5344CB8AC3E}">
        <p14:creationId xmlns:p14="http://schemas.microsoft.com/office/powerpoint/2010/main" val="27915176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043D4D-5F3C-B18D-9340-3D0701380AA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59B9BFB-4828-A6DC-D69F-6A0A6E70EF9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45835FB-5475-753C-C382-54D2410CB16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842AEE0-14D0-82C3-1D31-4760B97638F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80188B9-1A61-EF67-1015-C676DB3C74A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8AAFAB7-1368-94E7-8E09-4BEB2269C039}"/>
              </a:ext>
            </a:extLst>
          </p:cNvPr>
          <p:cNvSpPr>
            <a:spLocks noGrp="1"/>
          </p:cNvSpPr>
          <p:nvPr>
            <p:ph type="dt" sz="half" idx="10"/>
          </p:nvPr>
        </p:nvSpPr>
        <p:spPr/>
        <p:txBody>
          <a:bodyPr/>
          <a:lstStyle/>
          <a:p>
            <a:fld id="{1C258660-49B5-485B-9DF0-749F4FBBAF4C}" type="datetimeFigureOut">
              <a:rPr lang="en-US" smtClean="0"/>
              <a:t>1/14/2025</a:t>
            </a:fld>
            <a:endParaRPr lang="en-US"/>
          </a:p>
        </p:txBody>
      </p:sp>
      <p:sp>
        <p:nvSpPr>
          <p:cNvPr id="8" name="Footer Placeholder 7">
            <a:extLst>
              <a:ext uri="{FF2B5EF4-FFF2-40B4-BE49-F238E27FC236}">
                <a16:creationId xmlns:a16="http://schemas.microsoft.com/office/drawing/2014/main" id="{1B51093E-0FE4-9E90-B3EF-DC3CB4FC504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7B85E2D-A239-7DEB-2391-0E5C31CCDA71}"/>
              </a:ext>
            </a:extLst>
          </p:cNvPr>
          <p:cNvSpPr>
            <a:spLocks noGrp="1"/>
          </p:cNvSpPr>
          <p:nvPr>
            <p:ph type="sldNum" sz="quarter" idx="12"/>
          </p:nvPr>
        </p:nvSpPr>
        <p:spPr/>
        <p:txBody>
          <a:bodyPr/>
          <a:lstStyle/>
          <a:p>
            <a:fld id="{7115F950-A9B1-4D9E-B264-EDC01B62C71C}" type="slidenum">
              <a:rPr lang="en-US" smtClean="0"/>
              <a:t>‹#›</a:t>
            </a:fld>
            <a:endParaRPr lang="en-US"/>
          </a:p>
        </p:txBody>
      </p:sp>
    </p:spTree>
    <p:extLst>
      <p:ext uri="{BB962C8B-B14F-4D97-AF65-F5344CB8AC3E}">
        <p14:creationId xmlns:p14="http://schemas.microsoft.com/office/powerpoint/2010/main" val="910711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5FE381-E698-9C08-8496-A1F3C27B9B5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E991712-72B8-E8DC-1620-FAF7668AD9A2}"/>
              </a:ext>
            </a:extLst>
          </p:cNvPr>
          <p:cNvSpPr>
            <a:spLocks noGrp="1"/>
          </p:cNvSpPr>
          <p:nvPr>
            <p:ph type="dt" sz="half" idx="10"/>
          </p:nvPr>
        </p:nvSpPr>
        <p:spPr/>
        <p:txBody>
          <a:bodyPr/>
          <a:lstStyle/>
          <a:p>
            <a:fld id="{1C258660-49B5-485B-9DF0-749F4FBBAF4C}" type="datetimeFigureOut">
              <a:rPr lang="en-US" smtClean="0"/>
              <a:t>1/14/2025</a:t>
            </a:fld>
            <a:endParaRPr lang="en-US"/>
          </a:p>
        </p:txBody>
      </p:sp>
      <p:sp>
        <p:nvSpPr>
          <p:cNvPr id="4" name="Footer Placeholder 3">
            <a:extLst>
              <a:ext uri="{FF2B5EF4-FFF2-40B4-BE49-F238E27FC236}">
                <a16:creationId xmlns:a16="http://schemas.microsoft.com/office/drawing/2014/main" id="{8979554A-267A-9028-C52F-3D57084FF85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A9FDD40-ABC3-8C64-6C35-A0BEC921A3FB}"/>
              </a:ext>
            </a:extLst>
          </p:cNvPr>
          <p:cNvSpPr>
            <a:spLocks noGrp="1"/>
          </p:cNvSpPr>
          <p:nvPr>
            <p:ph type="sldNum" sz="quarter" idx="12"/>
          </p:nvPr>
        </p:nvSpPr>
        <p:spPr/>
        <p:txBody>
          <a:bodyPr/>
          <a:lstStyle/>
          <a:p>
            <a:fld id="{7115F950-A9B1-4D9E-B264-EDC01B62C71C}" type="slidenum">
              <a:rPr lang="en-US" smtClean="0"/>
              <a:t>‹#›</a:t>
            </a:fld>
            <a:endParaRPr lang="en-US"/>
          </a:p>
        </p:txBody>
      </p:sp>
    </p:spTree>
    <p:extLst>
      <p:ext uri="{BB962C8B-B14F-4D97-AF65-F5344CB8AC3E}">
        <p14:creationId xmlns:p14="http://schemas.microsoft.com/office/powerpoint/2010/main" val="14150570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F8D6023-8F64-2C7A-4EB0-FA01461390DE}"/>
              </a:ext>
            </a:extLst>
          </p:cNvPr>
          <p:cNvSpPr>
            <a:spLocks noGrp="1"/>
          </p:cNvSpPr>
          <p:nvPr>
            <p:ph type="dt" sz="half" idx="10"/>
          </p:nvPr>
        </p:nvSpPr>
        <p:spPr/>
        <p:txBody>
          <a:bodyPr/>
          <a:lstStyle/>
          <a:p>
            <a:fld id="{1C258660-49B5-485B-9DF0-749F4FBBAF4C}" type="datetimeFigureOut">
              <a:rPr lang="en-US" smtClean="0"/>
              <a:t>1/14/2025</a:t>
            </a:fld>
            <a:endParaRPr lang="en-US"/>
          </a:p>
        </p:txBody>
      </p:sp>
      <p:sp>
        <p:nvSpPr>
          <p:cNvPr id="3" name="Footer Placeholder 2">
            <a:extLst>
              <a:ext uri="{FF2B5EF4-FFF2-40B4-BE49-F238E27FC236}">
                <a16:creationId xmlns:a16="http://schemas.microsoft.com/office/drawing/2014/main" id="{6556AF01-DBA1-4FFB-6F11-018254B4176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2C15EA0-A949-D9F5-33D3-F9265C5EC619}"/>
              </a:ext>
            </a:extLst>
          </p:cNvPr>
          <p:cNvSpPr>
            <a:spLocks noGrp="1"/>
          </p:cNvSpPr>
          <p:nvPr>
            <p:ph type="sldNum" sz="quarter" idx="12"/>
          </p:nvPr>
        </p:nvSpPr>
        <p:spPr/>
        <p:txBody>
          <a:bodyPr/>
          <a:lstStyle/>
          <a:p>
            <a:fld id="{7115F950-A9B1-4D9E-B264-EDC01B62C71C}" type="slidenum">
              <a:rPr lang="en-US" smtClean="0"/>
              <a:t>‹#›</a:t>
            </a:fld>
            <a:endParaRPr lang="en-US"/>
          </a:p>
        </p:txBody>
      </p:sp>
    </p:spTree>
    <p:extLst>
      <p:ext uri="{BB962C8B-B14F-4D97-AF65-F5344CB8AC3E}">
        <p14:creationId xmlns:p14="http://schemas.microsoft.com/office/powerpoint/2010/main" val="33159172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20E195-EB18-F113-0FE8-133F1488B66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2C086FA-2B78-1304-2A97-40B2A59F593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1342F2F-A863-B0B8-6637-A94D94855FE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99BFC60-B7EA-354F-D19A-2A3F6CC903F9}"/>
              </a:ext>
            </a:extLst>
          </p:cNvPr>
          <p:cNvSpPr>
            <a:spLocks noGrp="1"/>
          </p:cNvSpPr>
          <p:nvPr>
            <p:ph type="dt" sz="half" idx="10"/>
          </p:nvPr>
        </p:nvSpPr>
        <p:spPr/>
        <p:txBody>
          <a:bodyPr/>
          <a:lstStyle/>
          <a:p>
            <a:fld id="{1C258660-49B5-485B-9DF0-749F4FBBAF4C}" type="datetimeFigureOut">
              <a:rPr lang="en-US" smtClean="0"/>
              <a:t>1/14/2025</a:t>
            </a:fld>
            <a:endParaRPr lang="en-US"/>
          </a:p>
        </p:txBody>
      </p:sp>
      <p:sp>
        <p:nvSpPr>
          <p:cNvPr id="6" name="Footer Placeholder 5">
            <a:extLst>
              <a:ext uri="{FF2B5EF4-FFF2-40B4-BE49-F238E27FC236}">
                <a16:creationId xmlns:a16="http://schemas.microsoft.com/office/drawing/2014/main" id="{3CA96106-8135-E231-F32B-19175664085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7AA31A8-CED1-9D2E-B92E-3C7A5EB36B12}"/>
              </a:ext>
            </a:extLst>
          </p:cNvPr>
          <p:cNvSpPr>
            <a:spLocks noGrp="1"/>
          </p:cNvSpPr>
          <p:nvPr>
            <p:ph type="sldNum" sz="quarter" idx="12"/>
          </p:nvPr>
        </p:nvSpPr>
        <p:spPr/>
        <p:txBody>
          <a:bodyPr/>
          <a:lstStyle/>
          <a:p>
            <a:fld id="{7115F950-A9B1-4D9E-B264-EDC01B62C71C}" type="slidenum">
              <a:rPr lang="en-US" smtClean="0"/>
              <a:t>‹#›</a:t>
            </a:fld>
            <a:endParaRPr lang="en-US"/>
          </a:p>
        </p:txBody>
      </p:sp>
    </p:spTree>
    <p:extLst>
      <p:ext uri="{BB962C8B-B14F-4D97-AF65-F5344CB8AC3E}">
        <p14:creationId xmlns:p14="http://schemas.microsoft.com/office/powerpoint/2010/main" val="17681279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33D224-085C-CD69-017F-157C95740A7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B7590D0-9C77-0788-9215-F7FB8FC2EA8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ABBE797-EF27-37DB-0A3E-61369DFBF56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E3CC611-EE0C-9B03-715C-D8B6DD0240DA}"/>
              </a:ext>
            </a:extLst>
          </p:cNvPr>
          <p:cNvSpPr>
            <a:spLocks noGrp="1"/>
          </p:cNvSpPr>
          <p:nvPr>
            <p:ph type="dt" sz="half" idx="10"/>
          </p:nvPr>
        </p:nvSpPr>
        <p:spPr/>
        <p:txBody>
          <a:bodyPr/>
          <a:lstStyle/>
          <a:p>
            <a:fld id="{1C258660-49B5-485B-9DF0-749F4FBBAF4C}" type="datetimeFigureOut">
              <a:rPr lang="en-US" smtClean="0"/>
              <a:t>1/14/2025</a:t>
            </a:fld>
            <a:endParaRPr lang="en-US"/>
          </a:p>
        </p:txBody>
      </p:sp>
      <p:sp>
        <p:nvSpPr>
          <p:cNvPr id="6" name="Footer Placeholder 5">
            <a:extLst>
              <a:ext uri="{FF2B5EF4-FFF2-40B4-BE49-F238E27FC236}">
                <a16:creationId xmlns:a16="http://schemas.microsoft.com/office/drawing/2014/main" id="{984D3E5F-8A5C-F2BA-3C40-8BF241DA498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8373D58-0A3F-FCFA-8D18-253EF713AE76}"/>
              </a:ext>
            </a:extLst>
          </p:cNvPr>
          <p:cNvSpPr>
            <a:spLocks noGrp="1"/>
          </p:cNvSpPr>
          <p:nvPr>
            <p:ph type="sldNum" sz="quarter" idx="12"/>
          </p:nvPr>
        </p:nvSpPr>
        <p:spPr/>
        <p:txBody>
          <a:bodyPr/>
          <a:lstStyle/>
          <a:p>
            <a:fld id="{7115F950-A9B1-4D9E-B264-EDC01B62C71C}" type="slidenum">
              <a:rPr lang="en-US" smtClean="0"/>
              <a:t>‹#›</a:t>
            </a:fld>
            <a:endParaRPr lang="en-US"/>
          </a:p>
        </p:txBody>
      </p:sp>
    </p:spTree>
    <p:extLst>
      <p:ext uri="{BB962C8B-B14F-4D97-AF65-F5344CB8AC3E}">
        <p14:creationId xmlns:p14="http://schemas.microsoft.com/office/powerpoint/2010/main" val="41722298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47C1769-AA95-6E4D-ACE8-FF392CC9036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25764E9-4EE7-B129-E890-3480325BEAB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0312142-DE11-DA8B-1A1F-898C4F905BC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1C258660-49B5-485B-9DF0-749F4FBBAF4C}" type="datetimeFigureOut">
              <a:rPr lang="en-US" smtClean="0"/>
              <a:t>1/14/2025</a:t>
            </a:fld>
            <a:endParaRPr lang="en-US"/>
          </a:p>
        </p:txBody>
      </p:sp>
      <p:sp>
        <p:nvSpPr>
          <p:cNvPr id="5" name="Footer Placeholder 4">
            <a:extLst>
              <a:ext uri="{FF2B5EF4-FFF2-40B4-BE49-F238E27FC236}">
                <a16:creationId xmlns:a16="http://schemas.microsoft.com/office/drawing/2014/main" id="{8703881E-E6D8-CA16-AE42-DBABB74C0E3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B5FCA451-EB17-355F-D274-5B765BF93B4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7115F950-A9B1-4D9E-B264-EDC01B62C71C}" type="slidenum">
              <a:rPr lang="en-US" smtClean="0"/>
              <a:t>‹#›</a:t>
            </a:fld>
            <a:endParaRPr lang="en-US"/>
          </a:p>
        </p:txBody>
      </p:sp>
    </p:spTree>
    <p:extLst>
      <p:ext uri="{BB962C8B-B14F-4D97-AF65-F5344CB8AC3E}">
        <p14:creationId xmlns:p14="http://schemas.microsoft.com/office/powerpoint/2010/main" val="16080321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pedara@cougarnet.uh.edu" TargetMode="External"/><Relationship Id="rId2" Type="http://schemas.openxmlformats.org/officeDocument/2006/relationships/hyperlink" Target="mailto:jarockia@cougarnet.uh.edu" TargetMode="Externa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943CAA20-3569-4189-9E48-239A229A8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41F9C089-9F96-23B1-FDDA-EA54D5E4D1ED}"/>
              </a:ext>
            </a:extLst>
          </p:cNvPr>
          <p:cNvSpPr>
            <a:spLocks noGrp="1"/>
          </p:cNvSpPr>
          <p:nvPr>
            <p:ph type="title"/>
          </p:nvPr>
        </p:nvSpPr>
        <p:spPr>
          <a:xfrm>
            <a:off x="838200" y="451381"/>
            <a:ext cx="10512552" cy="4066540"/>
          </a:xfrm>
        </p:spPr>
        <p:txBody>
          <a:bodyPr vert="horz" lIns="91440" tIns="45720" rIns="91440" bIns="45720" rtlCol="0" anchor="b">
            <a:normAutofit/>
          </a:bodyPr>
          <a:lstStyle/>
          <a:p>
            <a:r>
              <a:rPr lang="en-US" sz="6600" kern="1200" dirty="0">
                <a:solidFill>
                  <a:schemeClr val="tx1"/>
                </a:solidFill>
                <a:latin typeface="+mj-lt"/>
                <a:ea typeface="+mj-ea"/>
                <a:cs typeface="+mj-cs"/>
              </a:rPr>
              <a:t>ECE 6397 – </a:t>
            </a:r>
            <a:br>
              <a:rPr lang="en-US" sz="6600" dirty="0"/>
            </a:br>
            <a:r>
              <a:rPr lang="en-US" sz="6600" dirty="0"/>
              <a:t>Final Project Presentation </a:t>
            </a:r>
            <a:br>
              <a:rPr lang="en-US" sz="6600" dirty="0"/>
            </a:br>
            <a:br>
              <a:rPr lang="en-US" sz="6600" dirty="0"/>
            </a:br>
            <a:endParaRPr lang="en-US" sz="6600" kern="1200" dirty="0">
              <a:solidFill>
                <a:schemeClr val="tx2">
                  <a:lumMod val="75000"/>
                  <a:lumOff val="25000"/>
                </a:schemeClr>
              </a:solidFill>
              <a:latin typeface="+mj-lt"/>
              <a:ea typeface="+mj-ea"/>
              <a:cs typeface="+mj-cs"/>
            </a:endParaRPr>
          </a:p>
        </p:txBody>
      </p:sp>
      <p:sp>
        <p:nvSpPr>
          <p:cNvPr id="4" name="Subtitle 3">
            <a:extLst>
              <a:ext uri="{FF2B5EF4-FFF2-40B4-BE49-F238E27FC236}">
                <a16:creationId xmlns:a16="http://schemas.microsoft.com/office/drawing/2014/main" id="{52648546-E820-32BB-D91E-5260C623A408}"/>
              </a:ext>
            </a:extLst>
          </p:cNvPr>
          <p:cNvSpPr>
            <a:spLocks noGrp="1"/>
          </p:cNvSpPr>
          <p:nvPr>
            <p:ph type="body" idx="1"/>
          </p:nvPr>
        </p:nvSpPr>
        <p:spPr>
          <a:xfrm>
            <a:off x="838199" y="4983276"/>
            <a:ext cx="10512552" cy="1126680"/>
          </a:xfrm>
        </p:spPr>
        <p:txBody>
          <a:bodyPr vert="horz" lIns="91440" tIns="45720" rIns="91440" bIns="45720" rtlCol="0">
            <a:normAutofit/>
          </a:bodyPr>
          <a:lstStyle/>
          <a:p>
            <a:r>
              <a:rPr lang="en-US" sz="1300" b="1" i="0" kern="1200">
                <a:solidFill>
                  <a:schemeClr val="tx1"/>
                </a:solidFill>
                <a:effectLst/>
                <a:highlight>
                  <a:srgbClr val="FFFFFF"/>
                </a:highlight>
                <a:latin typeface="+mn-lt"/>
                <a:ea typeface="+mn-ea"/>
                <a:cs typeface="+mn-cs"/>
              </a:rPr>
              <a:t>Arockiaraj, Joanna </a:t>
            </a:r>
            <a:r>
              <a:rPr lang="en-US" sz="1300" i="0" kern="1200">
                <a:solidFill>
                  <a:schemeClr val="tx1"/>
                </a:solidFill>
                <a:effectLst/>
                <a:highlight>
                  <a:srgbClr val="FFFFFF"/>
                </a:highlight>
                <a:latin typeface="+mn-lt"/>
                <a:ea typeface="+mn-ea"/>
                <a:cs typeface="+mn-cs"/>
                <a:hlinkClick r:id="rId2"/>
              </a:rPr>
              <a:t>jarockia@cougarnet.uh.edu</a:t>
            </a:r>
            <a:endParaRPr lang="en-US" sz="1300">
              <a:solidFill>
                <a:schemeClr val="tx1"/>
              </a:solidFill>
              <a:highlight>
                <a:srgbClr val="FFFFFF"/>
              </a:highlight>
            </a:endParaRPr>
          </a:p>
          <a:p>
            <a:br>
              <a:rPr lang="en-US" sz="1300" kern="1200">
                <a:solidFill>
                  <a:schemeClr val="tx1"/>
                </a:solidFill>
                <a:latin typeface="+mn-lt"/>
                <a:ea typeface="+mn-ea"/>
                <a:cs typeface="+mn-cs"/>
              </a:rPr>
            </a:br>
            <a:r>
              <a:rPr lang="en-US" sz="1300" b="1" i="0" kern="1200" err="1">
                <a:solidFill>
                  <a:schemeClr val="tx1"/>
                </a:solidFill>
                <a:effectLst/>
                <a:highlight>
                  <a:srgbClr val="FFFFFF"/>
                </a:highlight>
                <a:latin typeface="+mn-lt"/>
                <a:ea typeface="+mn-ea"/>
                <a:cs typeface="+mn-cs"/>
              </a:rPr>
              <a:t>Edara</a:t>
            </a:r>
            <a:r>
              <a:rPr lang="en-US" sz="1300" b="1" i="0" kern="1200">
                <a:solidFill>
                  <a:schemeClr val="tx1"/>
                </a:solidFill>
                <a:effectLst/>
                <a:highlight>
                  <a:srgbClr val="FFFFFF"/>
                </a:highlight>
                <a:latin typeface="+mn-lt"/>
                <a:ea typeface="+mn-ea"/>
                <a:cs typeface="+mn-cs"/>
              </a:rPr>
              <a:t>, </a:t>
            </a:r>
            <a:r>
              <a:rPr lang="en-US" sz="1300" b="1" i="0" kern="1200" err="1">
                <a:solidFill>
                  <a:schemeClr val="tx1"/>
                </a:solidFill>
                <a:effectLst/>
                <a:highlight>
                  <a:srgbClr val="FFFFFF"/>
                </a:highlight>
                <a:latin typeface="+mn-lt"/>
                <a:ea typeface="+mn-ea"/>
                <a:cs typeface="+mn-cs"/>
              </a:rPr>
              <a:t>Pravineet</a:t>
            </a:r>
            <a:r>
              <a:rPr lang="en-US" sz="1300" b="1" kern="1200" err="1">
                <a:solidFill>
                  <a:schemeClr val="tx1"/>
                </a:solidFill>
                <a:highlight>
                  <a:srgbClr val="FFFFFF"/>
                </a:highlight>
                <a:latin typeface="+mn-lt"/>
                <a:ea typeface="+mn-ea"/>
                <a:cs typeface="+mn-cs"/>
              </a:rPr>
              <a:t>h</a:t>
            </a:r>
            <a:r>
              <a:rPr lang="en-US" sz="1300" b="1" kern="1200">
                <a:solidFill>
                  <a:schemeClr val="tx1"/>
                </a:solidFill>
                <a:highlight>
                  <a:srgbClr val="FFFFFF"/>
                </a:highlight>
                <a:latin typeface="+mn-lt"/>
                <a:ea typeface="+mn-ea"/>
                <a:cs typeface="+mn-cs"/>
              </a:rPr>
              <a:t> </a:t>
            </a:r>
            <a:r>
              <a:rPr lang="en-US" sz="1300" kern="1200">
                <a:solidFill>
                  <a:schemeClr val="tx1"/>
                </a:solidFill>
                <a:latin typeface="+mn-lt"/>
                <a:ea typeface="+mn-ea"/>
                <a:cs typeface="+mn-cs"/>
                <a:hlinkClick r:id="rId3"/>
              </a:rPr>
              <a:t>pedara@cougarnet.uh.edu</a:t>
            </a:r>
            <a:endParaRPr lang="en-US" sz="1300" kern="1200">
              <a:solidFill>
                <a:schemeClr val="tx1"/>
              </a:solidFill>
              <a:latin typeface="+mn-lt"/>
              <a:ea typeface="+mn-ea"/>
              <a:cs typeface="+mn-cs"/>
            </a:endParaRPr>
          </a:p>
          <a:p>
            <a:r>
              <a:rPr lang="en-US" sz="1300" b="1" i="0" kern="1200" err="1">
                <a:solidFill>
                  <a:schemeClr val="tx1"/>
                </a:solidFill>
                <a:effectLst/>
                <a:highlight>
                  <a:srgbClr val="FFFFFF"/>
                </a:highlight>
                <a:latin typeface="+mn-lt"/>
                <a:ea typeface="+mn-ea"/>
                <a:cs typeface="+mn-cs"/>
              </a:rPr>
              <a:t>Heidary</a:t>
            </a:r>
            <a:r>
              <a:rPr lang="en-US" sz="1300" b="1" i="0" kern="1200">
                <a:solidFill>
                  <a:schemeClr val="tx1"/>
                </a:solidFill>
                <a:effectLst/>
                <a:highlight>
                  <a:srgbClr val="FFFFFF"/>
                </a:highlight>
                <a:latin typeface="+mn-lt"/>
                <a:ea typeface="+mn-ea"/>
                <a:cs typeface="+mn-cs"/>
              </a:rPr>
              <a:t>, Masoud </a:t>
            </a:r>
            <a:r>
              <a:rPr lang="en-US" sz="1300" i="0" kern="1200">
                <a:solidFill>
                  <a:schemeClr val="tx1"/>
                </a:solidFill>
                <a:effectLst/>
                <a:highlight>
                  <a:srgbClr val="FFFFFF"/>
                </a:highlight>
                <a:latin typeface="+mn-lt"/>
                <a:ea typeface="+mn-ea"/>
                <a:cs typeface="+mn-cs"/>
              </a:rPr>
              <a:t>mheidary@cougarnet.uh.edu</a:t>
            </a:r>
          </a:p>
          <a:p>
            <a:endParaRPr lang="en-US" sz="1300" kern="1200">
              <a:solidFill>
                <a:schemeClr val="tx1"/>
              </a:solidFill>
              <a:latin typeface="+mn-lt"/>
              <a:ea typeface="+mn-ea"/>
              <a:cs typeface="+mn-cs"/>
            </a:endParaRPr>
          </a:p>
        </p:txBody>
      </p:sp>
      <p:sp>
        <p:nvSpPr>
          <p:cNvPr id="18" name="sketch line">
            <a:extLst>
              <a:ext uri="{FF2B5EF4-FFF2-40B4-BE49-F238E27FC236}">
                <a16:creationId xmlns:a16="http://schemas.microsoft.com/office/drawing/2014/main" id="{DA542B6D-E775-4832-91DC-2D20F85781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18595"/>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324894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5">
            <a:extLst>
              <a:ext uri="{FF2B5EF4-FFF2-40B4-BE49-F238E27FC236}">
                <a16:creationId xmlns:a16="http://schemas.microsoft.com/office/drawing/2014/main" id="{245F1142-CA8F-A1FE-2E42-61E986F26B8C}"/>
              </a:ext>
            </a:extLst>
          </p:cNvPr>
          <p:cNvSpPr>
            <a:spLocks noGrp="1"/>
          </p:cNvSpPr>
          <p:nvPr>
            <p:ph type="title"/>
          </p:nvPr>
        </p:nvSpPr>
        <p:spPr>
          <a:xfrm>
            <a:off x="596467" y="0"/>
            <a:ext cx="3419856" cy="1463040"/>
          </a:xfrm>
        </p:spPr>
        <p:txBody>
          <a:bodyPr anchor="ctr">
            <a:normAutofit/>
          </a:bodyPr>
          <a:lstStyle/>
          <a:p>
            <a:r>
              <a:rPr lang="en-US" sz="3000" b="0" i="0">
                <a:effectLst/>
                <a:highlight>
                  <a:srgbClr val="FFFFFF"/>
                </a:highlight>
                <a:latin typeface="LatoWeb"/>
              </a:rPr>
              <a:t>RESULTS: Model 1</a:t>
            </a:r>
            <a:br>
              <a:rPr lang="en-US" sz="3000" b="0" i="0">
                <a:effectLst/>
                <a:highlight>
                  <a:srgbClr val="FFFFFF"/>
                </a:highlight>
                <a:latin typeface="LatoWeb"/>
              </a:rPr>
            </a:br>
            <a:endParaRPr lang="en-US" sz="3000"/>
          </a:p>
        </p:txBody>
      </p:sp>
      <p:sp>
        <p:nvSpPr>
          <p:cNvPr id="15" name="sketch line">
            <a:extLst>
              <a:ext uri="{FF2B5EF4-FFF2-40B4-BE49-F238E27FC236}">
                <a16:creationId xmlns:a16="http://schemas.microsoft.com/office/drawing/2014/main" id="{2E92FA66-67D7-4CB4-94D3-E643A9AD4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225296"/>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Content Placeholder 2">
            <a:extLst>
              <a:ext uri="{FF2B5EF4-FFF2-40B4-BE49-F238E27FC236}">
                <a16:creationId xmlns:a16="http://schemas.microsoft.com/office/drawing/2014/main" id="{6533DDF7-D600-E62D-A917-7B8B444E2A2A}"/>
              </a:ext>
            </a:extLst>
          </p:cNvPr>
          <p:cNvPicPr>
            <a:picLocks noGrp="1" noChangeAspect="1"/>
          </p:cNvPicPr>
          <p:nvPr>
            <p:ph idx="1"/>
          </p:nvPr>
        </p:nvPicPr>
        <p:blipFill>
          <a:blip r:embed="rId2"/>
          <a:stretch>
            <a:fillRect/>
          </a:stretch>
        </p:blipFill>
        <p:spPr>
          <a:xfrm>
            <a:off x="596468" y="738440"/>
            <a:ext cx="2793278" cy="2070216"/>
          </a:xfrm>
          <a:prstGeom prst="rect">
            <a:avLst/>
          </a:prstGeom>
        </p:spPr>
      </p:pic>
      <p:pic>
        <p:nvPicPr>
          <p:cNvPr id="5" name="Picture 4">
            <a:extLst>
              <a:ext uri="{FF2B5EF4-FFF2-40B4-BE49-F238E27FC236}">
                <a16:creationId xmlns:a16="http://schemas.microsoft.com/office/drawing/2014/main" id="{9405953C-84E2-FC65-1CC1-7E3691178463}"/>
              </a:ext>
            </a:extLst>
          </p:cNvPr>
          <p:cNvPicPr>
            <a:picLocks noChangeAspect="1"/>
          </p:cNvPicPr>
          <p:nvPr/>
        </p:nvPicPr>
        <p:blipFill>
          <a:blip r:embed="rId3"/>
          <a:stretch>
            <a:fillRect/>
          </a:stretch>
        </p:blipFill>
        <p:spPr>
          <a:xfrm>
            <a:off x="6695872" y="644235"/>
            <a:ext cx="5059852" cy="5569530"/>
          </a:xfrm>
          <a:prstGeom prst="rect">
            <a:avLst/>
          </a:prstGeom>
        </p:spPr>
      </p:pic>
      <p:pic>
        <p:nvPicPr>
          <p:cNvPr id="8" name="Picture 7">
            <a:extLst>
              <a:ext uri="{FF2B5EF4-FFF2-40B4-BE49-F238E27FC236}">
                <a16:creationId xmlns:a16="http://schemas.microsoft.com/office/drawing/2014/main" id="{CDB49127-368F-8C4D-5F50-E6A05B32C102}"/>
              </a:ext>
            </a:extLst>
          </p:cNvPr>
          <p:cNvPicPr>
            <a:picLocks noChangeAspect="1"/>
          </p:cNvPicPr>
          <p:nvPr/>
        </p:nvPicPr>
        <p:blipFill>
          <a:blip r:embed="rId4"/>
          <a:stretch>
            <a:fillRect/>
          </a:stretch>
        </p:blipFill>
        <p:spPr>
          <a:xfrm>
            <a:off x="36467" y="2898198"/>
            <a:ext cx="6622938" cy="3036323"/>
          </a:xfrm>
          <a:prstGeom prst="rect">
            <a:avLst/>
          </a:prstGeom>
        </p:spPr>
      </p:pic>
      <p:sp>
        <p:nvSpPr>
          <p:cNvPr id="9" name="TextBox 8">
            <a:extLst>
              <a:ext uri="{FF2B5EF4-FFF2-40B4-BE49-F238E27FC236}">
                <a16:creationId xmlns:a16="http://schemas.microsoft.com/office/drawing/2014/main" id="{4B6AF3FF-E690-A56E-C97C-62A8E8E5FA20}"/>
              </a:ext>
            </a:extLst>
          </p:cNvPr>
          <p:cNvSpPr txBox="1"/>
          <p:nvPr/>
        </p:nvSpPr>
        <p:spPr>
          <a:xfrm>
            <a:off x="205386" y="6118641"/>
            <a:ext cx="6664004" cy="369332"/>
          </a:xfrm>
          <a:prstGeom prst="rect">
            <a:avLst/>
          </a:prstGeom>
          <a:noFill/>
        </p:spPr>
        <p:txBody>
          <a:bodyPr wrap="none" rtlCol="0">
            <a:spAutoFit/>
          </a:bodyPr>
          <a:lstStyle/>
          <a:p>
            <a:r>
              <a:rPr lang="en-US" b="0" i="0">
                <a:solidFill>
                  <a:srgbClr val="212121"/>
                </a:solidFill>
                <a:effectLst/>
                <a:highlight>
                  <a:srgbClr val="FFFFFF"/>
                </a:highlight>
                <a:latin typeface="Courier New" panose="02070309020205020404" pitchFamily="49" charset="0"/>
              </a:rPr>
              <a:t>Model 1 Test Accuracy: 0.9639, Test AUC: 0.9930</a:t>
            </a:r>
            <a:endParaRPr lang="en-US"/>
          </a:p>
        </p:txBody>
      </p:sp>
    </p:spTree>
    <p:extLst>
      <p:ext uri="{BB962C8B-B14F-4D97-AF65-F5344CB8AC3E}">
        <p14:creationId xmlns:p14="http://schemas.microsoft.com/office/powerpoint/2010/main" val="35986778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4E5D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65E69CBB-4EF2-59FB-56F6-EBF02DA80EA0}"/>
              </a:ext>
            </a:extLst>
          </p:cNvPr>
          <p:cNvPicPr>
            <a:picLocks noGrp="1" noChangeAspect="1"/>
          </p:cNvPicPr>
          <p:nvPr>
            <p:ph idx="1"/>
          </p:nvPr>
        </p:nvPicPr>
        <p:blipFill>
          <a:blip r:embed="rId2"/>
          <a:stretch>
            <a:fillRect/>
          </a:stretch>
        </p:blipFill>
        <p:spPr>
          <a:xfrm>
            <a:off x="643467" y="1070780"/>
            <a:ext cx="10905066" cy="4716440"/>
          </a:xfrm>
          <a:prstGeom prst="rect">
            <a:avLst/>
          </a:prstGeom>
        </p:spPr>
      </p:pic>
      <p:pic>
        <p:nvPicPr>
          <p:cNvPr id="6" name="Content Placeholder 2">
            <a:extLst>
              <a:ext uri="{FF2B5EF4-FFF2-40B4-BE49-F238E27FC236}">
                <a16:creationId xmlns:a16="http://schemas.microsoft.com/office/drawing/2014/main" id="{189073B6-F5B4-50D3-2C77-5E71388983E0}"/>
              </a:ext>
            </a:extLst>
          </p:cNvPr>
          <p:cNvPicPr>
            <a:picLocks noChangeAspect="1"/>
          </p:cNvPicPr>
          <p:nvPr/>
        </p:nvPicPr>
        <p:blipFill>
          <a:blip r:embed="rId3"/>
          <a:stretch>
            <a:fillRect/>
          </a:stretch>
        </p:blipFill>
        <p:spPr>
          <a:xfrm>
            <a:off x="10324502" y="480060"/>
            <a:ext cx="1140904" cy="845572"/>
          </a:xfrm>
          <a:prstGeom prst="rect">
            <a:avLst/>
          </a:prstGeom>
        </p:spPr>
      </p:pic>
      <p:sp>
        <p:nvSpPr>
          <p:cNvPr id="7" name="TextBox 6">
            <a:extLst>
              <a:ext uri="{FF2B5EF4-FFF2-40B4-BE49-F238E27FC236}">
                <a16:creationId xmlns:a16="http://schemas.microsoft.com/office/drawing/2014/main" id="{6A9BD55F-49B7-EEA6-4F81-1D1BBB83CA54}"/>
              </a:ext>
            </a:extLst>
          </p:cNvPr>
          <p:cNvSpPr txBox="1"/>
          <p:nvPr/>
        </p:nvSpPr>
        <p:spPr>
          <a:xfrm>
            <a:off x="726594" y="590720"/>
            <a:ext cx="6664004" cy="369332"/>
          </a:xfrm>
          <a:prstGeom prst="rect">
            <a:avLst/>
          </a:prstGeom>
          <a:noFill/>
        </p:spPr>
        <p:txBody>
          <a:bodyPr wrap="none" rtlCol="0">
            <a:spAutoFit/>
          </a:bodyPr>
          <a:lstStyle/>
          <a:p>
            <a:r>
              <a:rPr lang="en-US" b="0" i="0">
                <a:solidFill>
                  <a:srgbClr val="212121"/>
                </a:solidFill>
                <a:effectLst/>
                <a:highlight>
                  <a:srgbClr val="FFFFFF"/>
                </a:highlight>
                <a:latin typeface="Courier New" panose="02070309020205020404" pitchFamily="49" charset="0"/>
              </a:rPr>
              <a:t>Model 1 Test Accuracy: 0.9639, Test AUC: 0.9930</a:t>
            </a:r>
            <a:endParaRPr lang="en-US"/>
          </a:p>
        </p:txBody>
      </p:sp>
    </p:spTree>
    <p:extLst>
      <p:ext uri="{BB962C8B-B14F-4D97-AF65-F5344CB8AC3E}">
        <p14:creationId xmlns:p14="http://schemas.microsoft.com/office/powerpoint/2010/main" val="10335441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5">
            <a:extLst>
              <a:ext uri="{FF2B5EF4-FFF2-40B4-BE49-F238E27FC236}">
                <a16:creationId xmlns:a16="http://schemas.microsoft.com/office/drawing/2014/main" id="{245F1142-CA8F-A1FE-2E42-61E986F26B8C}"/>
              </a:ext>
            </a:extLst>
          </p:cNvPr>
          <p:cNvSpPr>
            <a:spLocks noGrp="1"/>
          </p:cNvSpPr>
          <p:nvPr>
            <p:ph type="title"/>
          </p:nvPr>
        </p:nvSpPr>
        <p:spPr>
          <a:xfrm>
            <a:off x="596467" y="0"/>
            <a:ext cx="3419856" cy="1463040"/>
          </a:xfrm>
        </p:spPr>
        <p:txBody>
          <a:bodyPr anchor="ctr">
            <a:normAutofit/>
          </a:bodyPr>
          <a:lstStyle/>
          <a:p>
            <a:r>
              <a:rPr lang="en-US" sz="3000" b="0" i="0">
                <a:effectLst/>
                <a:highlight>
                  <a:srgbClr val="FFFFFF"/>
                </a:highlight>
                <a:latin typeface="LatoWeb"/>
              </a:rPr>
              <a:t>RESULTS: Model 2</a:t>
            </a:r>
            <a:br>
              <a:rPr lang="en-US" sz="3000" b="0" i="0">
                <a:effectLst/>
                <a:highlight>
                  <a:srgbClr val="FFFFFF"/>
                </a:highlight>
                <a:latin typeface="LatoWeb"/>
              </a:rPr>
            </a:br>
            <a:endParaRPr lang="en-US" sz="3000"/>
          </a:p>
        </p:txBody>
      </p:sp>
      <p:sp>
        <p:nvSpPr>
          <p:cNvPr id="15" name="sketch line">
            <a:extLst>
              <a:ext uri="{FF2B5EF4-FFF2-40B4-BE49-F238E27FC236}">
                <a16:creationId xmlns:a16="http://schemas.microsoft.com/office/drawing/2014/main" id="{2E92FA66-67D7-4CB4-94D3-E643A9AD4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225296"/>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Content Placeholder 2">
            <a:extLst>
              <a:ext uri="{FF2B5EF4-FFF2-40B4-BE49-F238E27FC236}">
                <a16:creationId xmlns:a16="http://schemas.microsoft.com/office/drawing/2014/main" id="{6533DDF7-D600-E62D-A917-7B8B444E2A2A}"/>
              </a:ext>
            </a:extLst>
          </p:cNvPr>
          <p:cNvPicPr>
            <a:picLocks noGrp="1" noChangeAspect="1"/>
          </p:cNvPicPr>
          <p:nvPr>
            <p:ph idx="1"/>
          </p:nvPr>
        </p:nvPicPr>
        <p:blipFill>
          <a:blip r:embed="rId2"/>
          <a:stretch>
            <a:fillRect/>
          </a:stretch>
        </p:blipFill>
        <p:spPr>
          <a:xfrm>
            <a:off x="596467" y="738439"/>
            <a:ext cx="2537321" cy="1880515"/>
          </a:xfrm>
          <a:prstGeom prst="rect">
            <a:avLst/>
          </a:prstGeom>
        </p:spPr>
      </p:pic>
      <p:pic>
        <p:nvPicPr>
          <p:cNvPr id="4" name="Picture 3">
            <a:extLst>
              <a:ext uri="{FF2B5EF4-FFF2-40B4-BE49-F238E27FC236}">
                <a16:creationId xmlns:a16="http://schemas.microsoft.com/office/drawing/2014/main" id="{28AE4851-9679-2634-6BFB-7FB17A948B09}"/>
              </a:ext>
            </a:extLst>
          </p:cNvPr>
          <p:cNvPicPr>
            <a:picLocks noChangeAspect="1"/>
          </p:cNvPicPr>
          <p:nvPr/>
        </p:nvPicPr>
        <p:blipFill>
          <a:blip r:embed="rId3"/>
          <a:stretch>
            <a:fillRect/>
          </a:stretch>
        </p:blipFill>
        <p:spPr>
          <a:xfrm>
            <a:off x="93946" y="3167509"/>
            <a:ext cx="6250903" cy="2854600"/>
          </a:xfrm>
          <a:prstGeom prst="rect">
            <a:avLst/>
          </a:prstGeom>
        </p:spPr>
      </p:pic>
      <p:pic>
        <p:nvPicPr>
          <p:cNvPr id="9" name="Picture 8">
            <a:extLst>
              <a:ext uri="{FF2B5EF4-FFF2-40B4-BE49-F238E27FC236}">
                <a16:creationId xmlns:a16="http://schemas.microsoft.com/office/drawing/2014/main" id="{ED0DDB01-31E3-727D-571E-EACBBFB25991}"/>
              </a:ext>
            </a:extLst>
          </p:cNvPr>
          <p:cNvPicPr>
            <a:picLocks noChangeAspect="1"/>
          </p:cNvPicPr>
          <p:nvPr/>
        </p:nvPicPr>
        <p:blipFill>
          <a:blip r:embed="rId4"/>
          <a:stretch>
            <a:fillRect/>
          </a:stretch>
        </p:blipFill>
        <p:spPr>
          <a:xfrm>
            <a:off x="6529045" y="334930"/>
            <a:ext cx="5604878" cy="6319869"/>
          </a:xfrm>
          <a:prstGeom prst="rect">
            <a:avLst/>
          </a:prstGeom>
        </p:spPr>
      </p:pic>
      <p:sp>
        <p:nvSpPr>
          <p:cNvPr id="10" name="TextBox 9">
            <a:extLst>
              <a:ext uri="{FF2B5EF4-FFF2-40B4-BE49-F238E27FC236}">
                <a16:creationId xmlns:a16="http://schemas.microsoft.com/office/drawing/2014/main" id="{A0B8449A-4EB7-07ED-037C-DA3D0D303001}"/>
              </a:ext>
            </a:extLst>
          </p:cNvPr>
          <p:cNvSpPr txBox="1"/>
          <p:nvPr/>
        </p:nvSpPr>
        <p:spPr>
          <a:xfrm>
            <a:off x="93946" y="6181344"/>
            <a:ext cx="6664004" cy="369332"/>
          </a:xfrm>
          <a:prstGeom prst="rect">
            <a:avLst/>
          </a:prstGeom>
          <a:noFill/>
        </p:spPr>
        <p:txBody>
          <a:bodyPr wrap="none" rtlCol="0">
            <a:spAutoFit/>
          </a:bodyPr>
          <a:lstStyle/>
          <a:p>
            <a:r>
              <a:rPr lang="en-US" b="0" i="0">
                <a:solidFill>
                  <a:srgbClr val="212121"/>
                </a:solidFill>
                <a:effectLst/>
                <a:highlight>
                  <a:srgbClr val="FFFFFF"/>
                </a:highlight>
                <a:latin typeface="Courier New" panose="02070309020205020404" pitchFamily="49" charset="0"/>
              </a:rPr>
              <a:t>Model 2 Test Accuracy: 0.4971, Test AUC: 0.6831</a:t>
            </a:r>
            <a:endParaRPr lang="en-US"/>
          </a:p>
        </p:txBody>
      </p:sp>
    </p:spTree>
    <p:extLst>
      <p:ext uri="{BB962C8B-B14F-4D97-AF65-F5344CB8AC3E}">
        <p14:creationId xmlns:p14="http://schemas.microsoft.com/office/powerpoint/2010/main" val="7744829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4E5D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2">
            <a:extLst>
              <a:ext uri="{FF2B5EF4-FFF2-40B4-BE49-F238E27FC236}">
                <a16:creationId xmlns:a16="http://schemas.microsoft.com/office/drawing/2014/main" id="{189073B6-F5B4-50D3-2C77-5E71388983E0}"/>
              </a:ext>
            </a:extLst>
          </p:cNvPr>
          <p:cNvPicPr>
            <a:picLocks noChangeAspect="1"/>
          </p:cNvPicPr>
          <p:nvPr/>
        </p:nvPicPr>
        <p:blipFill>
          <a:blip r:embed="rId2"/>
          <a:stretch>
            <a:fillRect/>
          </a:stretch>
        </p:blipFill>
        <p:spPr>
          <a:xfrm>
            <a:off x="10324502" y="480060"/>
            <a:ext cx="1140904" cy="845572"/>
          </a:xfrm>
          <a:prstGeom prst="rect">
            <a:avLst/>
          </a:prstGeom>
        </p:spPr>
      </p:pic>
      <p:sp>
        <p:nvSpPr>
          <p:cNvPr id="7" name="TextBox 6">
            <a:extLst>
              <a:ext uri="{FF2B5EF4-FFF2-40B4-BE49-F238E27FC236}">
                <a16:creationId xmlns:a16="http://schemas.microsoft.com/office/drawing/2014/main" id="{6A9BD55F-49B7-EEA6-4F81-1D1BBB83CA54}"/>
              </a:ext>
            </a:extLst>
          </p:cNvPr>
          <p:cNvSpPr txBox="1"/>
          <p:nvPr/>
        </p:nvSpPr>
        <p:spPr>
          <a:xfrm>
            <a:off x="726594" y="701448"/>
            <a:ext cx="6664004" cy="369332"/>
          </a:xfrm>
          <a:prstGeom prst="rect">
            <a:avLst/>
          </a:prstGeom>
          <a:noFill/>
        </p:spPr>
        <p:txBody>
          <a:bodyPr wrap="none" rtlCol="0">
            <a:spAutoFit/>
          </a:bodyPr>
          <a:lstStyle/>
          <a:p>
            <a:r>
              <a:rPr lang="en-US" b="0" i="0">
                <a:solidFill>
                  <a:srgbClr val="212121"/>
                </a:solidFill>
                <a:effectLst/>
                <a:highlight>
                  <a:srgbClr val="FFFFFF"/>
                </a:highlight>
                <a:latin typeface="Courier New" panose="02070309020205020404" pitchFamily="49" charset="0"/>
              </a:rPr>
              <a:t>Model 2 Test Accuracy: 0.4971, Test AUC: 0.6831</a:t>
            </a:r>
            <a:endParaRPr lang="en-US"/>
          </a:p>
        </p:txBody>
      </p:sp>
      <p:pic>
        <p:nvPicPr>
          <p:cNvPr id="13" name="Content Placeholder 12">
            <a:extLst>
              <a:ext uri="{FF2B5EF4-FFF2-40B4-BE49-F238E27FC236}">
                <a16:creationId xmlns:a16="http://schemas.microsoft.com/office/drawing/2014/main" id="{E8239A60-C4C7-F7ED-777A-DFA01EF12150}"/>
              </a:ext>
            </a:extLst>
          </p:cNvPr>
          <p:cNvPicPr>
            <a:picLocks noGrp="1" noChangeAspect="1"/>
          </p:cNvPicPr>
          <p:nvPr>
            <p:ph idx="1"/>
          </p:nvPr>
        </p:nvPicPr>
        <p:blipFill>
          <a:blip r:embed="rId3"/>
          <a:stretch>
            <a:fillRect/>
          </a:stretch>
        </p:blipFill>
        <p:spPr>
          <a:xfrm>
            <a:off x="883816" y="1456293"/>
            <a:ext cx="10424367" cy="4351338"/>
          </a:xfrm>
        </p:spPr>
      </p:pic>
    </p:spTree>
    <p:extLst>
      <p:ext uri="{BB962C8B-B14F-4D97-AF65-F5344CB8AC3E}">
        <p14:creationId xmlns:p14="http://schemas.microsoft.com/office/powerpoint/2010/main" val="30170141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5">
            <a:extLst>
              <a:ext uri="{FF2B5EF4-FFF2-40B4-BE49-F238E27FC236}">
                <a16:creationId xmlns:a16="http://schemas.microsoft.com/office/drawing/2014/main" id="{245F1142-CA8F-A1FE-2E42-61E986F26B8C}"/>
              </a:ext>
            </a:extLst>
          </p:cNvPr>
          <p:cNvSpPr>
            <a:spLocks noGrp="1"/>
          </p:cNvSpPr>
          <p:nvPr>
            <p:ph type="title"/>
          </p:nvPr>
        </p:nvSpPr>
        <p:spPr>
          <a:xfrm>
            <a:off x="596467" y="0"/>
            <a:ext cx="3419856" cy="1463040"/>
          </a:xfrm>
        </p:spPr>
        <p:txBody>
          <a:bodyPr anchor="ctr">
            <a:normAutofit/>
          </a:bodyPr>
          <a:lstStyle/>
          <a:p>
            <a:r>
              <a:rPr lang="en-US" sz="3000" b="0" i="0">
                <a:effectLst/>
                <a:highlight>
                  <a:srgbClr val="FFFFFF"/>
                </a:highlight>
                <a:latin typeface="LatoWeb"/>
              </a:rPr>
              <a:t>RESULTS: Model 3</a:t>
            </a:r>
            <a:br>
              <a:rPr lang="en-US" sz="3000" b="0" i="0">
                <a:effectLst/>
                <a:highlight>
                  <a:srgbClr val="FFFFFF"/>
                </a:highlight>
                <a:latin typeface="LatoWeb"/>
              </a:rPr>
            </a:br>
            <a:endParaRPr lang="en-US" sz="3000"/>
          </a:p>
        </p:txBody>
      </p:sp>
      <p:sp>
        <p:nvSpPr>
          <p:cNvPr id="15" name="sketch line">
            <a:extLst>
              <a:ext uri="{FF2B5EF4-FFF2-40B4-BE49-F238E27FC236}">
                <a16:creationId xmlns:a16="http://schemas.microsoft.com/office/drawing/2014/main" id="{2E92FA66-67D7-4CB4-94D3-E643A9AD4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225296"/>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Content Placeholder 2">
            <a:extLst>
              <a:ext uri="{FF2B5EF4-FFF2-40B4-BE49-F238E27FC236}">
                <a16:creationId xmlns:a16="http://schemas.microsoft.com/office/drawing/2014/main" id="{6533DDF7-D600-E62D-A917-7B8B444E2A2A}"/>
              </a:ext>
            </a:extLst>
          </p:cNvPr>
          <p:cNvPicPr>
            <a:picLocks noGrp="1" noChangeAspect="1"/>
          </p:cNvPicPr>
          <p:nvPr>
            <p:ph idx="1"/>
          </p:nvPr>
        </p:nvPicPr>
        <p:blipFill>
          <a:blip r:embed="rId2"/>
          <a:stretch>
            <a:fillRect/>
          </a:stretch>
        </p:blipFill>
        <p:spPr>
          <a:xfrm>
            <a:off x="596467" y="738439"/>
            <a:ext cx="3042845" cy="2255180"/>
          </a:xfrm>
          <a:prstGeom prst="rect">
            <a:avLst/>
          </a:prstGeom>
        </p:spPr>
      </p:pic>
      <p:pic>
        <p:nvPicPr>
          <p:cNvPr id="5" name="Picture 4">
            <a:extLst>
              <a:ext uri="{FF2B5EF4-FFF2-40B4-BE49-F238E27FC236}">
                <a16:creationId xmlns:a16="http://schemas.microsoft.com/office/drawing/2014/main" id="{277121B3-7928-56CF-1E35-37EDED405979}"/>
              </a:ext>
            </a:extLst>
          </p:cNvPr>
          <p:cNvPicPr>
            <a:picLocks noChangeAspect="1"/>
          </p:cNvPicPr>
          <p:nvPr/>
        </p:nvPicPr>
        <p:blipFill>
          <a:blip r:embed="rId3"/>
          <a:stretch>
            <a:fillRect/>
          </a:stretch>
        </p:blipFill>
        <p:spPr>
          <a:xfrm>
            <a:off x="238577" y="3145373"/>
            <a:ext cx="6263823" cy="2974734"/>
          </a:xfrm>
          <a:prstGeom prst="rect">
            <a:avLst/>
          </a:prstGeom>
        </p:spPr>
      </p:pic>
      <p:pic>
        <p:nvPicPr>
          <p:cNvPr id="8" name="Picture 7">
            <a:extLst>
              <a:ext uri="{FF2B5EF4-FFF2-40B4-BE49-F238E27FC236}">
                <a16:creationId xmlns:a16="http://schemas.microsoft.com/office/drawing/2014/main" id="{45156AD6-EDC9-637E-9296-06CC4D1AABF3}"/>
              </a:ext>
            </a:extLst>
          </p:cNvPr>
          <p:cNvPicPr>
            <a:picLocks noChangeAspect="1"/>
          </p:cNvPicPr>
          <p:nvPr/>
        </p:nvPicPr>
        <p:blipFill>
          <a:blip r:embed="rId4"/>
          <a:stretch>
            <a:fillRect/>
          </a:stretch>
        </p:blipFill>
        <p:spPr>
          <a:xfrm>
            <a:off x="6835125" y="318654"/>
            <a:ext cx="5161951" cy="6040581"/>
          </a:xfrm>
          <a:prstGeom prst="rect">
            <a:avLst/>
          </a:prstGeom>
        </p:spPr>
      </p:pic>
      <p:sp>
        <p:nvSpPr>
          <p:cNvPr id="9" name="TextBox 8">
            <a:extLst>
              <a:ext uri="{FF2B5EF4-FFF2-40B4-BE49-F238E27FC236}">
                <a16:creationId xmlns:a16="http://schemas.microsoft.com/office/drawing/2014/main" id="{60987AA0-08B1-0140-CE07-8E64CE7C5BCA}"/>
              </a:ext>
            </a:extLst>
          </p:cNvPr>
          <p:cNvSpPr txBox="1"/>
          <p:nvPr/>
        </p:nvSpPr>
        <p:spPr>
          <a:xfrm>
            <a:off x="307310" y="6074417"/>
            <a:ext cx="6664004" cy="369332"/>
          </a:xfrm>
          <a:prstGeom prst="rect">
            <a:avLst/>
          </a:prstGeom>
          <a:noFill/>
        </p:spPr>
        <p:txBody>
          <a:bodyPr wrap="none" rtlCol="0">
            <a:spAutoFit/>
          </a:bodyPr>
          <a:lstStyle/>
          <a:p>
            <a:r>
              <a:rPr lang="en-US" b="0" i="0">
                <a:solidFill>
                  <a:srgbClr val="212121"/>
                </a:solidFill>
                <a:effectLst/>
                <a:highlight>
                  <a:srgbClr val="FFFFFF"/>
                </a:highlight>
                <a:latin typeface="Courier New" panose="02070309020205020404" pitchFamily="49" charset="0"/>
              </a:rPr>
              <a:t>Model 3 Test Accuracy: 0.0117, Test AUC: 0.3619</a:t>
            </a:r>
            <a:endParaRPr lang="en-US"/>
          </a:p>
        </p:txBody>
      </p:sp>
    </p:spTree>
    <p:extLst>
      <p:ext uri="{BB962C8B-B14F-4D97-AF65-F5344CB8AC3E}">
        <p14:creationId xmlns:p14="http://schemas.microsoft.com/office/powerpoint/2010/main" val="21943396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4E5D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2">
            <a:extLst>
              <a:ext uri="{FF2B5EF4-FFF2-40B4-BE49-F238E27FC236}">
                <a16:creationId xmlns:a16="http://schemas.microsoft.com/office/drawing/2014/main" id="{189073B6-F5B4-50D3-2C77-5E71388983E0}"/>
              </a:ext>
            </a:extLst>
          </p:cNvPr>
          <p:cNvPicPr>
            <a:picLocks noChangeAspect="1"/>
          </p:cNvPicPr>
          <p:nvPr/>
        </p:nvPicPr>
        <p:blipFill>
          <a:blip r:embed="rId2"/>
          <a:stretch>
            <a:fillRect/>
          </a:stretch>
        </p:blipFill>
        <p:spPr>
          <a:xfrm>
            <a:off x="10324502" y="480060"/>
            <a:ext cx="1140904" cy="845572"/>
          </a:xfrm>
          <a:prstGeom prst="rect">
            <a:avLst/>
          </a:prstGeom>
        </p:spPr>
      </p:pic>
      <p:sp>
        <p:nvSpPr>
          <p:cNvPr id="7" name="TextBox 6">
            <a:extLst>
              <a:ext uri="{FF2B5EF4-FFF2-40B4-BE49-F238E27FC236}">
                <a16:creationId xmlns:a16="http://schemas.microsoft.com/office/drawing/2014/main" id="{6A9BD55F-49B7-EEA6-4F81-1D1BBB83CA54}"/>
              </a:ext>
            </a:extLst>
          </p:cNvPr>
          <p:cNvSpPr txBox="1"/>
          <p:nvPr/>
        </p:nvSpPr>
        <p:spPr>
          <a:xfrm>
            <a:off x="726594" y="701448"/>
            <a:ext cx="6664004" cy="369332"/>
          </a:xfrm>
          <a:prstGeom prst="rect">
            <a:avLst/>
          </a:prstGeom>
          <a:noFill/>
        </p:spPr>
        <p:txBody>
          <a:bodyPr wrap="none" rtlCol="0">
            <a:spAutoFit/>
          </a:bodyPr>
          <a:lstStyle/>
          <a:p>
            <a:r>
              <a:rPr lang="en-US" b="0" i="0">
                <a:solidFill>
                  <a:srgbClr val="212121"/>
                </a:solidFill>
                <a:effectLst/>
                <a:highlight>
                  <a:srgbClr val="FFFFFF"/>
                </a:highlight>
                <a:latin typeface="Courier New" panose="02070309020205020404" pitchFamily="49" charset="0"/>
              </a:rPr>
              <a:t>Model 3 Test Accuracy: 0.0117, Test AUC: 0.3619</a:t>
            </a:r>
            <a:endParaRPr lang="en-US"/>
          </a:p>
        </p:txBody>
      </p:sp>
      <p:pic>
        <p:nvPicPr>
          <p:cNvPr id="9" name="Content Placeholder 8">
            <a:extLst>
              <a:ext uri="{FF2B5EF4-FFF2-40B4-BE49-F238E27FC236}">
                <a16:creationId xmlns:a16="http://schemas.microsoft.com/office/drawing/2014/main" id="{48C5E2EE-30E7-4306-B677-DDBABC213AB3}"/>
              </a:ext>
            </a:extLst>
          </p:cNvPr>
          <p:cNvPicPr>
            <a:picLocks noGrp="1" noChangeAspect="1"/>
          </p:cNvPicPr>
          <p:nvPr>
            <p:ph idx="1"/>
          </p:nvPr>
        </p:nvPicPr>
        <p:blipFill>
          <a:blip r:embed="rId3"/>
          <a:stretch>
            <a:fillRect/>
          </a:stretch>
        </p:blipFill>
        <p:spPr>
          <a:xfrm>
            <a:off x="900244" y="1423949"/>
            <a:ext cx="10391512" cy="4351338"/>
          </a:xfrm>
        </p:spPr>
      </p:pic>
    </p:spTree>
    <p:extLst>
      <p:ext uri="{BB962C8B-B14F-4D97-AF65-F5344CB8AC3E}">
        <p14:creationId xmlns:p14="http://schemas.microsoft.com/office/powerpoint/2010/main" val="23709888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5">
            <a:extLst>
              <a:ext uri="{FF2B5EF4-FFF2-40B4-BE49-F238E27FC236}">
                <a16:creationId xmlns:a16="http://schemas.microsoft.com/office/drawing/2014/main" id="{245F1142-CA8F-A1FE-2E42-61E986F26B8C}"/>
              </a:ext>
            </a:extLst>
          </p:cNvPr>
          <p:cNvSpPr>
            <a:spLocks noGrp="1"/>
          </p:cNvSpPr>
          <p:nvPr>
            <p:ph type="title"/>
          </p:nvPr>
        </p:nvSpPr>
        <p:spPr>
          <a:xfrm>
            <a:off x="596467" y="0"/>
            <a:ext cx="3419856" cy="1463040"/>
          </a:xfrm>
        </p:spPr>
        <p:txBody>
          <a:bodyPr anchor="ctr">
            <a:normAutofit/>
          </a:bodyPr>
          <a:lstStyle/>
          <a:p>
            <a:r>
              <a:rPr lang="en-US" sz="3000" b="0" i="0">
                <a:effectLst/>
                <a:highlight>
                  <a:srgbClr val="FFFFFF"/>
                </a:highlight>
                <a:latin typeface="LatoWeb"/>
              </a:rPr>
              <a:t>RESULTS: Model 4</a:t>
            </a:r>
            <a:br>
              <a:rPr lang="en-US" sz="3000" b="0" i="0">
                <a:effectLst/>
                <a:highlight>
                  <a:srgbClr val="FFFFFF"/>
                </a:highlight>
                <a:latin typeface="LatoWeb"/>
              </a:rPr>
            </a:br>
            <a:endParaRPr lang="en-US" sz="3000"/>
          </a:p>
        </p:txBody>
      </p:sp>
      <p:sp>
        <p:nvSpPr>
          <p:cNvPr id="15" name="sketch line">
            <a:extLst>
              <a:ext uri="{FF2B5EF4-FFF2-40B4-BE49-F238E27FC236}">
                <a16:creationId xmlns:a16="http://schemas.microsoft.com/office/drawing/2014/main" id="{2E92FA66-67D7-4CB4-94D3-E643A9AD4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225296"/>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Content Placeholder 2">
            <a:extLst>
              <a:ext uri="{FF2B5EF4-FFF2-40B4-BE49-F238E27FC236}">
                <a16:creationId xmlns:a16="http://schemas.microsoft.com/office/drawing/2014/main" id="{6533DDF7-D600-E62D-A917-7B8B444E2A2A}"/>
              </a:ext>
            </a:extLst>
          </p:cNvPr>
          <p:cNvPicPr>
            <a:picLocks noGrp="1" noChangeAspect="1"/>
          </p:cNvPicPr>
          <p:nvPr>
            <p:ph idx="1"/>
          </p:nvPr>
        </p:nvPicPr>
        <p:blipFill>
          <a:blip r:embed="rId2"/>
          <a:stretch>
            <a:fillRect/>
          </a:stretch>
        </p:blipFill>
        <p:spPr>
          <a:xfrm>
            <a:off x="596467" y="738439"/>
            <a:ext cx="2537321" cy="1880515"/>
          </a:xfrm>
          <a:prstGeom prst="rect">
            <a:avLst/>
          </a:prstGeom>
        </p:spPr>
      </p:pic>
      <p:pic>
        <p:nvPicPr>
          <p:cNvPr id="5" name="Picture 4">
            <a:extLst>
              <a:ext uri="{FF2B5EF4-FFF2-40B4-BE49-F238E27FC236}">
                <a16:creationId xmlns:a16="http://schemas.microsoft.com/office/drawing/2014/main" id="{D3FC2992-0A85-F00D-50F7-5412CE4C9610}"/>
              </a:ext>
            </a:extLst>
          </p:cNvPr>
          <p:cNvPicPr>
            <a:picLocks noChangeAspect="1"/>
          </p:cNvPicPr>
          <p:nvPr/>
        </p:nvPicPr>
        <p:blipFill>
          <a:blip r:embed="rId3"/>
          <a:stretch>
            <a:fillRect/>
          </a:stretch>
        </p:blipFill>
        <p:spPr>
          <a:xfrm>
            <a:off x="230909" y="2849674"/>
            <a:ext cx="6576291" cy="3403621"/>
          </a:xfrm>
          <a:prstGeom prst="rect">
            <a:avLst/>
          </a:prstGeom>
        </p:spPr>
      </p:pic>
      <p:pic>
        <p:nvPicPr>
          <p:cNvPr id="8" name="Picture 7">
            <a:extLst>
              <a:ext uri="{FF2B5EF4-FFF2-40B4-BE49-F238E27FC236}">
                <a16:creationId xmlns:a16="http://schemas.microsoft.com/office/drawing/2014/main" id="{F571B303-7B93-6B30-6F61-F646BD9321CB}"/>
              </a:ext>
            </a:extLst>
          </p:cNvPr>
          <p:cNvPicPr>
            <a:picLocks noChangeAspect="1"/>
          </p:cNvPicPr>
          <p:nvPr/>
        </p:nvPicPr>
        <p:blipFill>
          <a:blip r:embed="rId4"/>
          <a:stretch>
            <a:fillRect/>
          </a:stretch>
        </p:blipFill>
        <p:spPr>
          <a:xfrm>
            <a:off x="6733395" y="457200"/>
            <a:ext cx="5204068" cy="6077973"/>
          </a:xfrm>
          <a:prstGeom prst="rect">
            <a:avLst/>
          </a:prstGeom>
        </p:spPr>
      </p:pic>
      <p:sp>
        <p:nvSpPr>
          <p:cNvPr id="9" name="TextBox 8">
            <a:extLst>
              <a:ext uri="{FF2B5EF4-FFF2-40B4-BE49-F238E27FC236}">
                <a16:creationId xmlns:a16="http://schemas.microsoft.com/office/drawing/2014/main" id="{29EB4835-B0FD-DEC3-63C3-2F396B0082CE}"/>
              </a:ext>
            </a:extLst>
          </p:cNvPr>
          <p:cNvSpPr txBox="1"/>
          <p:nvPr/>
        </p:nvSpPr>
        <p:spPr>
          <a:xfrm>
            <a:off x="187052" y="6103034"/>
            <a:ext cx="6664004" cy="369332"/>
          </a:xfrm>
          <a:prstGeom prst="rect">
            <a:avLst/>
          </a:prstGeom>
          <a:noFill/>
        </p:spPr>
        <p:txBody>
          <a:bodyPr wrap="none" rtlCol="0">
            <a:spAutoFit/>
          </a:bodyPr>
          <a:lstStyle/>
          <a:p>
            <a:r>
              <a:rPr lang="en-US" b="0" i="0">
                <a:solidFill>
                  <a:srgbClr val="212121"/>
                </a:solidFill>
                <a:effectLst/>
                <a:highlight>
                  <a:srgbClr val="FFFFFF"/>
                </a:highlight>
                <a:latin typeface="Courier New" panose="02070309020205020404" pitchFamily="49" charset="0"/>
              </a:rPr>
              <a:t>Model 4 Test Accuracy: 0.5166, Test AUC: 0.7448</a:t>
            </a:r>
            <a:endParaRPr lang="en-US"/>
          </a:p>
        </p:txBody>
      </p:sp>
    </p:spTree>
    <p:extLst>
      <p:ext uri="{BB962C8B-B14F-4D97-AF65-F5344CB8AC3E}">
        <p14:creationId xmlns:p14="http://schemas.microsoft.com/office/powerpoint/2010/main" val="21884006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4E5D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2">
            <a:extLst>
              <a:ext uri="{FF2B5EF4-FFF2-40B4-BE49-F238E27FC236}">
                <a16:creationId xmlns:a16="http://schemas.microsoft.com/office/drawing/2014/main" id="{189073B6-F5B4-50D3-2C77-5E71388983E0}"/>
              </a:ext>
            </a:extLst>
          </p:cNvPr>
          <p:cNvPicPr>
            <a:picLocks noChangeAspect="1"/>
          </p:cNvPicPr>
          <p:nvPr/>
        </p:nvPicPr>
        <p:blipFill>
          <a:blip r:embed="rId2"/>
          <a:stretch>
            <a:fillRect/>
          </a:stretch>
        </p:blipFill>
        <p:spPr>
          <a:xfrm>
            <a:off x="10324502" y="480060"/>
            <a:ext cx="1140904" cy="845572"/>
          </a:xfrm>
          <a:prstGeom prst="rect">
            <a:avLst/>
          </a:prstGeom>
        </p:spPr>
      </p:pic>
      <p:sp>
        <p:nvSpPr>
          <p:cNvPr id="7" name="TextBox 6">
            <a:extLst>
              <a:ext uri="{FF2B5EF4-FFF2-40B4-BE49-F238E27FC236}">
                <a16:creationId xmlns:a16="http://schemas.microsoft.com/office/drawing/2014/main" id="{6A9BD55F-49B7-EEA6-4F81-1D1BBB83CA54}"/>
              </a:ext>
            </a:extLst>
          </p:cNvPr>
          <p:cNvSpPr txBox="1"/>
          <p:nvPr/>
        </p:nvSpPr>
        <p:spPr>
          <a:xfrm>
            <a:off x="726594" y="701448"/>
            <a:ext cx="6664004" cy="369332"/>
          </a:xfrm>
          <a:prstGeom prst="rect">
            <a:avLst/>
          </a:prstGeom>
          <a:noFill/>
        </p:spPr>
        <p:txBody>
          <a:bodyPr wrap="none" rtlCol="0">
            <a:spAutoFit/>
          </a:bodyPr>
          <a:lstStyle/>
          <a:p>
            <a:r>
              <a:rPr lang="en-US" b="0" i="0">
                <a:solidFill>
                  <a:srgbClr val="212121"/>
                </a:solidFill>
                <a:effectLst/>
                <a:highlight>
                  <a:srgbClr val="FFFFFF"/>
                </a:highlight>
                <a:latin typeface="Courier New" panose="02070309020205020404" pitchFamily="49" charset="0"/>
              </a:rPr>
              <a:t>Model 4 Test Accuracy: 0.5166, Test AUC: 0.7448</a:t>
            </a:r>
            <a:endParaRPr lang="en-US"/>
          </a:p>
        </p:txBody>
      </p:sp>
      <p:pic>
        <p:nvPicPr>
          <p:cNvPr id="5" name="Content Placeholder 4">
            <a:extLst>
              <a:ext uri="{FF2B5EF4-FFF2-40B4-BE49-F238E27FC236}">
                <a16:creationId xmlns:a16="http://schemas.microsoft.com/office/drawing/2014/main" id="{6161607B-44E0-84B1-FBAA-2F260F5D5392}"/>
              </a:ext>
            </a:extLst>
          </p:cNvPr>
          <p:cNvPicPr>
            <a:picLocks noGrp="1" noChangeAspect="1"/>
          </p:cNvPicPr>
          <p:nvPr>
            <p:ph idx="1"/>
          </p:nvPr>
        </p:nvPicPr>
        <p:blipFill>
          <a:blip r:embed="rId3"/>
          <a:stretch>
            <a:fillRect/>
          </a:stretch>
        </p:blipFill>
        <p:spPr>
          <a:xfrm>
            <a:off x="812777" y="1400753"/>
            <a:ext cx="10270882" cy="4351338"/>
          </a:xfrm>
        </p:spPr>
      </p:pic>
    </p:spTree>
    <p:extLst>
      <p:ext uri="{BB962C8B-B14F-4D97-AF65-F5344CB8AC3E}">
        <p14:creationId xmlns:p14="http://schemas.microsoft.com/office/powerpoint/2010/main" val="24630153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5">
            <a:extLst>
              <a:ext uri="{FF2B5EF4-FFF2-40B4-BE49-F238E27FC236}">
                <a16:creationId xmlns:a16="http://schemas.microsoft.com/office/drawing/2014/main" id="{245F1142-CA8F-A1FE-2E42-61E986F26B8C}"/>
              </a:ext>
            </a:extLst>
          </p:cNvPr>
          <p:cNvSpPr>
            <a:spLocks noGrp="1"/>
          </p:cNvSpPr>
          <p:nvPr>
            <p:ph type="title"/>
          </p:nvPr>
        </p:nvSpPr>
        <p:spPr>
          <a:xfrm>
            <a:off x="596467" y="0"/>
            <a:ext cx="3419856" cy="1463040"/>
          </a:xfrm>
        </p:spPr>
        <p:txBody>
          <a:bodyPr anchor="ctr">
            <a:normAutofit/>
          </a:bodyPr>
          <a:lstStyle/>
          <a:p>
            <a:r>
              <a:rPr lang="en-US" sz="3000" b="0" i="0">
                <a:effectLst/>
                <a:highlight>
                  <a:srgbClr val="FFFFFF"/>
                </a:highlight>
                <a:latin typeface="LatoWeb"/>
              </a:rPr>
              <a:t>RESULTS: Model 5</a:t>
            </a:r>
            <a:br>
              <a:rPr lang="en-US" sz="3000" b="0" i="0">
                <a:effectLst/>
                <a:highlight>
                  <a:srgbClr val="FFFFFF"/>
                </a:highlight>
                <a:latin typeface="LatoWeb"/>
              </a:rPr>
            </a:br>
            <a:endParaRPr lang="en-US" sz="3000"/>
          </a:p>
        </p:txBody>
      </p:sp>
      <p:sp>
        <p:nvSpPr>
          <p:cNvPr id="15" name="sketch line">
            <a:extLst>
              <a:ext uri="{FF2B5EF4-FFF2-40B4-BE49-F238E27FC236}">
                <a16:creationId xmlns:a16="http://schemas.microsoft.com/office/drawing/2014/main" id="{2E92FA66-67D7-4CB4-94D3-E643A9AD4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225296"/>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Content Placeholder 2">
            <a:extLst>
              <a:ext uri="{FF2B5EF4-FFF2-40B4-BE49-F238E27FC236}">
                <a16:creationId xmlns:a16="http://schemas.microsoft.com/office/drawing/2014/main" id="{6533DDF7-D600-E62D-A917-7B8B444E2A2A}"/>
              </a:ext>
            </a:extLst>
          </p:cNvPr>
          <p:cNvPicPr>
            <a:picLocks noGrp="1" noChangeAspect="1"/>
          </p:cNvPicPr>
          <p:nvPr>
            <p:ph idx="1"/>
          </p:nvPr>
        </p:nvPicPr>
        <p:blipFill>
          <a:blip r:embed="rId2"/>
          <a:stretch>
            <a:fillRect/>
          </a:stretch>
        </p:blipFill>
        <p:spPr>
          <a:xfrm>
            <a:off x="596467" y="738439"/>
            <a:ext cx="2537321" cy="1880515"/>
          </a:xfrm>
          <a:prstGeom prst="rect">
            <a:avLst/>
          </a:prstGeom>
        </p:spPr>
      </p:pic>
      <p:pic>
        <p:nvPicPr>
          <p:cNvPr id="5" name="Picture 4">
            <a:extLst>
              <a:ext uri="{FF2B5EF4-FFF2-40B4-BE49-F238E27FC236}">
                <a16:creationId xmlns:a16="http://schemas.microsoft.com/office/drawing/2014/main" id="{B3BFC9EF-CF31-9219-AFD2-B54C70F19F65}"/>
              </a:ext>
            </a:extLst>
          </p:cNvPr>
          <p:cNvPicPr>
            <a:picLocks noChangeAspect="1"/>
          </p:cNvPicPr>
          <p:nvPr/>
        </p:nvPicPr>
        <p:blipFill>
          <a:blip r:embed="rId3"/>
          <a:stretch>
            <a:fillRect/>
          </a:stretch>
        </p:blipFill>
        <p:spPr>
          <a:xfrm>
            <a:off x="110387" y="3229047"/>
            <a:ext cx="6892618" cy="3018860"/>
          </a:xfrm>
          <a:prstGeom prst="rect">
            <a:avLst/>
          </a:prstGeom>
        </p:spPr>
      </p:pic>
      <p:pic>
        <p:nvPicPr>
          <p:cNvPr id="8" name="Picture 7">
            <a:extLst>
              <a:ext uri="{FF2B5EF4-FFF2-40B4-BE49-F238E27FC236}">
                <a16:creationId xmlns:a16="http://schemas.microsoft.com/office/drawing/2014/main" id="{2B12527C-B2B2-FC5D-ABB6-5E664BC393B1}"/>
              </a:ext>
            </a:extLst>
          </p:cNvPr>
          <p:cNvPicPr>
            <a:picLocks noChangeAspect="1"/>
          </p:cNvPicPr>
          <p:nvPr/>
        </p:nvPicPr>
        <p:blipFill>
          <a:blip r:embed="rId4"/>
          <a:stretch>
            <a:fillRect/>
          </a:stretch>
        </p:blipFill>
        <p:spPr>
          <a:xfrm>
            <a:off x="6919675" y="457200"/>
            <a:ext cx="5161938" cy="6073331"/>
          </a:xfrm>
          <a:prstGeom prst="rect">
            <a:avLst/>
          </a:prstGeom>
        </p:spPr>
      </p:pic>
      <p:sp>
        <p:nvSpPr>
          <p:cNvPr id="9" name="TextBox 8">
            <a:extLst>
              <a:ext uri="{FF2B5EF4-FFF2-40B4-BE49-F238E27FC236}">
                <a16:creationId xmlns:a16="http://schemas.microsoft.com/office/drawing/2014/main" id="{627BA44B-6627-D276-30C4-571C883E4192}"/>
              </a:ext>
            </a:extLst>
          </p:cNvPr>
          <p:cNvSpPr txBox="1"/>
          <p:nvPr/>
        </p:nvSpPr>
        <p:spPr>
          <a:xfrm>
            <a:off x="320712" y="6302511"/>
            <a:ext cx="6664004" cy="369332"/>
          </a:xfrm>
          <a:prstGeom prst="rect">
            <a:avLst/>
          </a:prstGeom>
          <a:noFill/>
        </p:spPr>
        <p:txBody>
          <a:bodyPr wrap="none" rtlCol="0">
            <a:spAutoFit/>
          </a:bodyPr>
          <a:lstStyle/>
          <a:p>
            <a:r>
              <a:rPr lang="en-US" b="0" i="0">
                <a:solidFill>
                  <a:srgbClr val="212121"/>
                </a:solidFill>
                <a:effectLst/>
                <a:highlight>
                  <a:srgbClr val="FFFFFF"/>
                </a:highlight>
                <a:latin typeface="Courier New" panose="02070309020205020404" pitchFamily="49" charset="0"/>
              </a:rPr>
              <a:t>Model 5 Test Accuracy: 0.4951, Test AUC: 0.7767</a:t>
            </a:r>
            <a:endParaRPr lang="en-US"/>
          </a:p>
        </p:txBody>
      </p:sp>
    </p:spTree>
    <p:extLst>
      <p:ext uri="{BB962C8B-B14F-4D97-AF65-F5344CB8AC3E}">
        <p14:creationId xmlns:p14="http://schemas.microsoft.com/office/powerpoint/2010/main" val="37127627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4E5D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2">
            <a:extLst>
              <a:ext uri="{FF2B5EF4-FFF2-40B4-BE49-F238E27FC236}">
                <a16:creationId xmlns:a16="http://schemas.microsoft.com/office/drawing/2014/main" id="{189073B6-F5B4-50D3-2C77-5E71388983E0}"/>
              </a:ext>
            </a:extLst>
          </p:cNvPr>
          <p:cNvPicPr>
            <a:picLocks noChangeAspect="1"/>
          </p:cNvPicPr>
          <p:nvPr/>
        </p:nvPicPr>
        <p:blipFill>
          <a:blip r:embed="rId2"/>
          <a:stretch>
            <a:fillRect/>
          </a:stretch>
        </p:blipFill>
        <p:spPr>
          <a:xfrm>
            <a:off x="10324502" y="480060"/>
            <a:ext cx="1140904" cy="845572"/>
          </a:xfrm>
          <a:prstGeom prst="rect">
            <a:avLst/>
          </a:prstGeom>
        </p:spPr>
      </p:pic>
      <p:sp>
        <p:nvSpPr>
          <p:cNvPr id="7" name="TextBox 6">
            <a:extLst>
              <a:ext uri="{FF2B5EF4-FFF2-40B4-BE49-F238E27FC236}">
                <a16:creationId xmlns:a16="http://schemas.microsoft.com/office/drawing/2014/main" id="{6A9BD55F-49B7-EEA6-4F81-1D1BBB83CA54}"/>
              </a:ext>
            </a:extLst>
          </p:cNvPr>
          <p:cNvSpPr txBox="1"/>
          <p:nvPr/>
        </p:nvSpPr>
        <p:spPr>
          <a:xfrm>
            <a:off x="726594" y="690396"/>
            <a:ext cx="6664004" cy="369332"/>
          </a:xfrm>
          <a:prstGeom prst="rect">
            <a:avLst/>
          </a:prstGeom>
          <a:noFill/>
        </p:spPr>
        <p:txBody>
          <a:bodyPr wrap="none" rtlCol="0">
            <a:spAutoFit/>
          </a:bodyPr>
          <a:lstStyle/>
          <a:p>
            <a:r>
              <a:rPr lang="en-US" b="0" i="0">
                <a:solidFill>
                  <a:srgbClr val="212121"/>
                </a:solidFill>
                <a:effectLst/>
                <a:highlight>
                  <a:srgbClr val="FFFFFF"/>
                </a:highlight>
                <a:latin typeface="Courier New" panose="02070309020205020404" pitchFamily="49" charset="0"/>
              </a:rPr>
              <a:t>Model 5 Test Accuracy: 0.4951, Test AUC: 0.7767</a:t>
            </a:r>
            <a:endParaRPr lang="en-US"/>
          </a:p>
        </p:txBody>
      </p:sp>
      <p:pic>
        <p:nvPicPr>
          <p:cNvPr id="8" name="Content Placeholder 7">
            <a:extLst>
              <a:ext uri="{FF2B5EF4-FFF2-40B4-BE49-F238E27FC236}">
                <a16:creationId xmlns:a16="http://schemas.microsoft.com/office/drawing/2014/main" id="{139D8414-0DC2-8F07-11B0-26D2C0DE060C}"/>
              </a:ext>
            </a:extLst>
          </p:cNvPr>
          <p:cNvPicPr>
            <a:picLocks noGrp="1" noChangeAspect="1"/>
          </p:cNvPicPr>
          <p:nvPr>
            <p:ph idx="1"/>
          </p:nvPr>
        </p:nvPicPr>
        <p:blipFill>
          <a:blip r:embed="rId3"/>
          <a:stretch>
            <a:fillRect/>
          </a:stretch>
        </p:blipFill>
        <p:spPr>
          <a:xfrm>
            <a:off x="849307" y="1446934"/>
            <a:ext cx="10493385" cy="4351338"/>
          </a:xfrm>
        </p:spPr>
      </p:pic>
    </p:spTree>
    <p:extLst>
      <p:ext uri="{BB962C8B-B14F-4D97-AF65-F5344CB8AC3E}">
        <p14:creationId xmlns:p14="http://schemas.microsoft.com/office/powerpoint/2010/main" val="29978360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7301F447-EEF7-48F5-AF73-7566EE7F64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1537E46-98B9-E979-1575-D3827CC08003}"/>
              </a:ext>
            </a:extLst>
          </p:cNvPr>
          <p:cNvSpPr>
            <a:spLocks noGrp="1"/>
          </p:cNvSpPr>
          <p:nvPr>
            <p:ph type="title"/>
          </p:nvPr>
        </p:nvSpPr>
        <p:spPr>
          <a:xfrm>
            <a:off x="841248" y="334644"/>
            <a:ext cx="10509504" cy="1076914"/>
          </a:xfrm>
        </p:spPr>
        <p:txBody>
          <a:bodyPr vert="horz" lIns="91440" tIns="45720" rIns="91440" bIns="45720" rtlCol="0" anchor="ctr">
            <a:normAutofit/>
          </a:bodyPr>
          <a:lstStyle/>
          <a:p>
            <a:pPr marL="742950" indent="-742950">
              <a:buAutoNum type="arabicPeriod"/>
            </a:pPr>
            <a:r>
              <a:rPr lang="en-US" sz="3800"/>
              <a:t>What questions are you trying to answer?</a:t>
            </a:r>
          </a:p>
        </p:txBody>
      </p:sp>
      <p:sp>
        <p:nvSpPr>
          <p:cNvPr id="34" name="Rectangle 33">
            <a:extLst>
              <a:ext uri="{FF2B5EF4-FFF2-40B4-BE49-F238E27FC236}">
                <a16:creationId xmlns:a16="http://schemas.microsoft.com/office/drawing/2014/main" id="{F7117410-A2A4-4085-9ADC-46744551DB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2772" y="0"/>
            <a:ext cx="10506456" cy="19138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5" name="Rectangle 34">
            <a:extLst>
              <a:ext uri="{FF2B5EF4-FFF2-40B4-BE49-F238E27FC236}">
                <a16:creationId xmlns:a16="http://schemas.microsoft.com/office/drawing/2014/main" id="{99F74EB5-E547-4FB4-95F5-BCC788F3C4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1512994"/>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Text Placeholder 2">
            <a:extLst>
              <a:ext uri="{FF2B5EF4-FFF2-40B4-BE49-F238E27FC236}">
                <a16:creationId xmlns:a16="http://schemas.microsoft.com/office/drawing/2014/main" id="{83B9136C-0FB3-2582-7B47-595AA6B57005}"/>
              </a:ext>
            </a:extLst>
          </p:cNvPr>
          <p:cNvSpPr>
            <a:spLocks/>
          </p:cNvSpPr>
          <p:nvPr/>
        </p:nvSpPr>
        <p:spPr>
          <a:xfrm>
            <a:off x="1663847" y="2128510"/>
            <a:ext cx="8442317" cy="4044958"/>
          </a:xfrm>
          <a:prstGeom prst="rect">
            <a:avLst/>
          </a:prstGeom>
        </p:spPr>
        <p:txBody>
          <a:bodyPr vert="horz" lIns="91440" tIns="45720" rIns="91440" bIns="45720" rtlCol="0" anchor="t">
            <a:normAutofit/>
          </a:bodyPr>
          <a:lstStyle/>
          <a:p>
            <a:pPr marL="214313" indent="-214313" defTabSz="685800">
              <a:spcAft>
                <a:spcPts val="600"/>
              </a:spcAft>
              <a:buChar char="•"/>
            </a:pPr>
            <a:endParaRPr lang="en-US" sz="1350" kern="1200">
              <a:solidFill>
                <a:srgbClr val="000000"/>
              </a:solidFill>
              <a:latin typeface="+mn-lt"/>
              <a:ea typeface="+mn-ea"/>
              <a:cs typeface="+mn-cs"/>
            </a:endParaRPr>
          </a:p>
          <a:p>
            <a:pPr marL="214313" indent="-214313" defTabSz="685800">
              <a:spcAft>
                <a:spcPts val="600"/>
              </a:spcAft>
              <a:buChar char="•"/>
            </a:pPr>
            <a:endParaRPr lang="en-US" sz="1350" kern="1200">
              <a:solidFill>
                <a:srgbClr val="000000"/>
              </a:solidFill>
              <a:latin typeface="+mn-lt"/>
              <a:ea typeface="+mn-ea"/>
              <a:cs typeface="+mn-cs"/>
            </a:endParaRPr>
          </a:p>
          <a:p>
            <a:pPr marL="285750" indent="-285750">
              <a:spcAft>
                <a:spcPts val="600"/>
              </a:spcAft>
              <a:buChar char="•"/>
            </a:pPr>
            <a:endParaRPr lang="en-US" sz="1800">
              <a:solidFill>
                <a:srgbClr val="000000"/>
              </a:solidFill>
            </a:endParaRPr>
          </a:p>
        </p:txBody>
      </p:sp>
      <p:sp>
        <p:nvSpPr>
          <p:cNvPr id="6" name="TextBox 5">
            <a:extLst>
              <a:ext uri="{FF2B5EF4-FFF2-40B4-BE49-F238E27FC236}">
                <a16:creationId xmlns:a16="http://schemas.microsoft.com/office/drawing/2014/main" id="{56443BA7-3037-1906-BD86-8CC95EA53875}"/>
              </a:ext>
            </a:extLst>
          </p:cNvPr>
          <p:cNvSpPr txBox="1"/>
          <p:nvPr/>
        </p:nvSpPr>
        <p:spPr>
          <a:xfrm>
            <a:off x="837516" y="1629060"/>
            <a:ext cx="7224942" cy="522809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just" defTabSz="685800">
              <a:lnSpc>
                <a:spcPct val="90000"/>
              </a:lnSpc>
              <a:spcBef>
                <a:spcPts val="1000"/>
              </a:spcBef>
              <a:buFont typeface="Arial,Sans-Serif"/>
              <a:buChar char="•"/>
            </a:pPr>
            <a:r>
              <a:rPr lang="en-US">
                <a:latin typeface="Arial"/>
                <a:cs typeface="Arial"/>
              </a:rPr>
              <a:t>The Discovery of Alzheimer's disease from Magnetic Resonance Imaging </a:t>
            </a:r>
            <a:r>
              <a:rPr lang="en-US" kern="1200">
                <a:latin typeface="Arial"/>
                <a:cs typeface="Arial"/>
              </a:rPr>
              <a:t>(</a:t>
            </a:r>
            <a:r>
              <a:rPr lang="en-US">
                <a:latin typeface="Arial"/>
                <a:cs typeface="Arial"/>
              </a:rPr>
              <a:t>MRI</a:t>
            </a:r>
            <a:r>
              <a:rPr lang="en-US" kern="1200">
                <a:latin typeface="Arial"/>
                <a:cs typeface="Arial"/>
              </a:rPr>
              <a:t>)</a:t>
            </a:r>
            <a:r>
              <a:rPr lang="en-US">
                <a:latin typeface="Arial"/>
                <a:cs typeface="Arial"/>
              </a:rPr>
              <a:t> images collected from patients.</a:t>
            </a:r>
            <a:endParaRPr lang="en-US"/>
          </a:p>
          <a:p>
            <a:pPr algn="just" defTabSz="685800">
              <a:lnSpc>
                <a:spcPct val="90000"/>
              </a:lnSpc>
              <a:spcBef>
                <a:spcPts val="1000"/>
              </a:spcBef>
            </a:pPr>
            <a:endParaRPr lang="en-US">
              <a:latin typeface="Arial"/>
              <a:cs typeface="Arial"/>
            </a:endParaRPr>
          </a:p>
          <a:p>
            <a:pPr marL="285750" indent="-285750" algn="just" defTabSz="685800">
              <a:lnSpc>
                <a:spcPct val="90000"/>
              </a:lnSpc>
              <a:spcBef>
                <a:spcPts val="1000"/>
              </a:spcBef>
              <a:buFont typeface="Arial,Sans-Serif"/>
              <a:buChar char="•"/>
            </a:pPr>
            <a:r>
              <a:rPr lang="en-US" kern="1200">
                <a:latin typeface="Arial"/>
                <a:cs typeface="Arial"/>
              </a:rPr>
              <a:t>Classification</a:t>
            </a:r>
            <a:r>
              <a:rPr lang="en-US">
                <a:latin typeface="Arial"/>
                <a:cs typeface="Arial"/>
              </a:rPr>
              <a:t> of these MRI images into four classes (Non Dementia, Very mild Dementia, Mild Dementia</a:t>
            </a:r>
            <a:r>
              <a:rPr lang="en-US" kern="1200">
                <a:latin typeface="Arial"/>
                <a:cs typeface="Arial"/>
              </a:rPr>
              <a:t>, and </a:t>
            </a:r>
            <a:r>
              <a:rPr lang="en-US">
                <a:latin typeface="Arial"/>
                <a:cs typeface="Arial"/>
              </a:rPr>
              <a:t>Moderate Dementia.</a:t>
            </a:r>
            <a:endParaRPr lang="en-US" kern="1200">
              <a:latin typeface="Arial"/>
              <a:cs typeface="Arial"/>
            </a:endParaRPr>
          </a:p>
          <a:p>
            <a:pPr algn="just" defTabSz="685800">
              <a:lnSpc>
                <a:spcPct val="90000"/>
              </a:lnSpc>
              <a:spcBef>
                <a:spcPts val="1000"/>
              </a:spcBef>
            </a:pPr>
            <a:endParaRPr lang="en-US">
              <a:latin typeface="Arial"/>
              <a:cs typeface="Arial"/>
            </a:endParaRPr>
          </a:p>
          <a:p>
            <a:pPr marL="285750" indent="-285750" algn="just" defTabSz="685800">
              <a:lnSpc>
                <a:spcPct val="90000"/>
              </a:lnSpc>
              <a:spcBef>
                <a:spcPts val="1000"/>
              </a:spcBef>
              <a:buFont typeface="Arial,Sans-Serif"/>
              <a:buChar char="•"/>
            </a:pPr>
            <a:r>
              <a:rPr lang="en-US">
                <a:latin typeface="Arial"/>
                <a:cs typeface="Arial"/>
              </a:rPr>
              <a:t>The main purpose is to help of radiologists, doctors, caregivers </a:t>
            </a:r>
            <a:r>
              <a:rPr lang="en-US" kern="1200">
                <a:latin typeface="Arial"/>
                <a:cs typeface="Arial"/>
              </a:rPr>
              <a:t>to </a:t>
            </a:r>
            <a:r>
              <a:rPr lang="en-US">
                <a:latin typeface="Arial"/>
                <a:cs typeface="Arial"/>
              </a:rPr>
              <a:t>save time, cost, </a:t>
            </a:r>
            <a:r>
              <a:rPr lang="en-US" kern="1200">
                <a:latin typeface="Arial"/>
                <a:cs typeface="Arial"/>
              </a:rPr>
              <a:t>and </a:t>
            </a:r>
            <a:r>
              <a:rPr lang="en-US">
                <a:latin typeface="Arial"/>
                <a:cs typeface="Arial"/>
              </a:rPr>
              <a:t>help the patient suffering from this disease.</a:t>
            </a:r>
          </a:p>
          <a:p>
            <a:pPr algn="just" defTabSz="685800">
              <a:lnSpc>
                <a:spcPct val="90000"/>
              </a:lnSpc>
              <a:spcBef>
                <a:spcPts val="1000"/>
              </a:spcBef>
            </a:pPr>
            <a:endParaRPr lang="en-US">
              <a:latin typeface="Arial"/>
              <a:cs typeface="Arial"/>
            </a:endParaRPr>
          </a:p>
          <a:p>
            <a:pPr marL="285750" indent="-285750" algn="just" defTabSz="685800">
              <a:lnSpc>
                <a:spcPct val="90000"/>
              </a:lnSpc>
              <a:spcBef>
                <a:spcPts val="1000"/>
              </a:spcBef>
              <a:buFont typeface="Arial,Sans-Serif"/>
              <a:buChar char="•"/>
            </a:pPr>
            <a:r>
              <a:rPr lang="en-US">
                <a:latin typeface="Arial"/>
                <a:cs typeface="Arial"/>
              </a:rPr>
              <a:t>Can CNN-based models outperform </a:t>
            </a:r>
            <a:r>
              <a:rPr lang="en-US" kern="1200">
                <a:latin typeface="Arial"/>
                <a:cs typeface="Arial"/>
              </a:rPr>
              <a:t>traditional image processing methods and </a:t>
            </a:r>
            <a:r>
              <a:rPr lang="en-US">
                <a:latin typeface="Arial"/>
                <a:cs typeface="Arial"/>
              </a:rPr>
              <a:t>other classification algorithms in accurately detecting early-stage Alzheimer's disease using brain imaging data?</a:t>
            </a:r>
            <a:endParaRPr lang="en-US" kern="1200">
              <a:latin typeface="Arial"/>
              <a:cs typeface="Arial"/>
            </a:endParaRPr>
          </a:p>
          <a:p>
            <a:pPr algn="just" defTabSz="685800">
              <a:lnSpc>
                <a:spcPct val="90000"/>
              </a:lnSpc>
              <a:spcBef>
                <a:spcPts val="1000"/>
              </a:spcBef>
            </a:pPr>
            <a:endParaRPr lang="en-US">
              <a:latin typeface="Arial"/>
              <a:cs typeface="Arial"/>
            </a:endParaRPr>
          </a:p>
          <a:p>
            <a:pPr marL="285750" indent="-285750" algn="just" defTabSz="685800">
              <a:lnSpc>
                <a:spcPct val="90000"/>
              </a:lnSpc>
              <a:spcAft>
                <a:spcPts val="600"/>
              </a:spcAft>
              <a:buFont typeface="Arial"/>
              <a:buChar char="•"/>
            </a:pPr>
            <a:r>
              <a:rPr lang="en-US">
                <a:latin typeface="Arial"/>
                <a:cs typeface="Arial"/>
              </a:rPr>
              <a:t>What are the optimal hyperparameters for a CNN model </a:t>
            </a:r>
            <a:r>
              <a:rPr lang="en-US" kern="1200">
                <a:latin typeface="Arial"/>
                <a:cs typeface="Arial"/>
              </a:rPr>
              <a:t>to </a:t>
            </a:r>
            <a:r>
              <a:rPr lang="en-US">
                <a:latin typeface="Arial"/>
                <a:cs typeface="Arial"/>
              </a:rPr>
              <a:t>achieve </a:t>
            </a:r>
            <a:r>
              <a:rPr lang="en-US" kern="1200">
                <a:latin typeface="Arial"/>
                <a:cs typeface="Arial"/>
              </a:rPr>
              <a:t>the </a:t>
            </a:r>
            <a:r>
              <a:rPr lang="en-US">
                <a:latin typeface="Arial"/>
                <a:cs typeface="Arial"/>
              </a:rPr>
              <a:t>highest </a:t>
            </a:r>
            <a:r>
              <a:rPr lang="en-US" kern="1200">
                <a:latin typeface="Arial"/>
                <a:cs typeface="Arial"/>
              </a:rPr>
              <a:t>accuracy </a:t>
            </a:r>
            <a:r>
              <a:rPr lang="en-US">
                <a:latin typeface="Arial"/>
                <a:cs typeface="Arial"/>
              </a:rPr>
              <a:t>in classifying Alzheimer's disease patients from healthy people?</a:t>
            </a:r>
          </a:p>
        </p:txBody>
      </p:sp>
      <p:sp>
        <p:nvSpPr>
          <p:cNvPr id="7" name="TextBox 6">
            <a:extLst>
              <a:ext uri="{FF2B5EF4-FFF2-40B4-BE49-F238E27FC236}">
                <a16:creationId xmlns:a16="http://schemas.microsoft.com/office/drawing/2014/main" id="{26B98467-C1F1-D85D-695B-C3C0B921C359}"/>
              </a:ext>
            </a:extLst>
          </p:cNvPr>
          <p:cNvSpPr txBox="1"/>
          <p:nvPr/>
        </p:nvSpPr>
        <p:spPr>
          <a:xfrm>
            <a:off x="8991600" y="2651760"/>
            <a:ext cx="2722879" cy="207140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90000"/>
              </a:lnSpc>
              <a:spcBef>
                <a:spcPts val="1000"/>
              </a:spcBef>
            </a:pPr>
            <a:r>
              <a:rPr lang="en-US" sz="2500" b="1">
                <a:ea typeface="+mn-lt"/>
                <a:cs typeface="+mn-lt"/>
              </a:rPr>
              <a:t>Dataset</a:t>
            </a:r>
            <a:endParaRPr lang="en-US" sz="2500">
              <a:ea typeface="+mn-lt"/>
              <a:cs typeface="+mn-lt"/>
            </a:endParaRPr>
          </a:p>
          <a:p>
            <a:pPr marL="285750" indent="-285750">
              <a:lnSpc>
                <a:spcPct val="90000"/>
              </a:lnSpc>
              <a:spcBef>
                <a:spcPts val="1000"/>
              </a:spcBef>
              <a:buFont typeface="Arial,Sans-Serif"/>
              <a:buChar char="•"/>
            </a:pPr>
            <a:r>
              <a:rPr lang="en-US">
                <a:latin typeface="Arial"/>
                <a:cs typeface="Arial"/>
              </a:rPr>
              <a:t>Dataset is taken from Kaggle.</a:t>
            </a:r>
          </a:p>
          <a:p>
            <a:pPr>
              <a:lnSpc>
                <a:spcPct val="90000"/>
              </a:lnSpc>
              <a:spcBef>
                <a:spcPts val="1000"/>
              </a:spcBef>
            </a:pPr>
            <a:r>
              <a:rPr lang="en-US" b="1">
                <a:ea typeface="+mn-lt"/>
                <a:cs typeface="+mn-lt"/>
              </a:rPr>
              <a:t>Total Images</a:t>
            </a:r>
            <a:r>
              <a:rPr lang="en-US">
                <a:ea typeface="+mn-lt"/>
                <a:cs typeface="+mn-lt"/>
              </a:rPr>
              <a:t>: 6400 files</a:t>
            </a:r>
          </a:p>
          <a:p>
            <a:pPr>
              <a:lnSpc>
                <a:spcPct val="90000"/>
              </a:lnSpc>
              <a:spcBef>
                <a:spcPts val="1000"/>
              </a:spcBef>
            </a:pPr>
            <a:r>
              <a:rPr lang="en-US" b="1">
                <a:ea typeface="+mn-lt"/>
                <a:cs typeface="+mn-lt"/>
              </a:rPr>
              <a:t>Train data</a:t>
            </a:r>
            <a:r>
              <a:rPr lang="en-US">
                <a:ea typeface="+mn-lt"/>
                <a:cs typeface="+mn-lt"/>
              </a:rPr>
              <a:t>: 5121 files</a:t>
            </a:r>
            <a:br>
              <a:rPr lang="en-US">
                <a:ea typeface="+mn-lt"/>
                <a:cs typeface="+mn-lt"/>
              </a:rPr>
            </a:br>
            <a:r>
              <a:rPr lang="en-US" b="1">
                <a:ea typeface="+mn-lt"/>
                <a:cs typeface="+mn-lt"/>
              </a:rPr>
              <a:t>Test data</a:t>
            </a:r>
            <a:r>
              <a:rPr lang="en-US">
                <a:ea typeface="+mn-lt"/>
                <a:cs typeface="+mn-lt"/>
              </a:rPr>
              <a:t>: 1279 files</a:t>
            </a:r>
            <a:endParaRPr lang="en-US"/>
          </a:p>
        </p:txBody>
      </p:sp>
    </p:spTree>
    <p:extLst>
      <p:ext uri="{BB962C8B-B14F-4D97-AF65-F5344CB8AC3E}">
        <p14:creationId xmlns:p14="http://schemas.microsoft.com/office/powerpoint/2010/main" val="17318393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5">
            <a:extLst>
              <a:ext uri="{FF2B5EF4-FFF2-40B4-BE49-F238E27FC236}">
                <a16:creationId xmlns:a16="http://schemas.microsoft.com/office/drawing/2014/main" id="{245F1142-CA8F-A1FE-2E42-61E986F26B8C}"/>
              </a:ext>
            </a:extLst>
          </p:cNvPr>
          <p:cNvSpPr>
            <a:spLocks noGrp="1"/>
          </p:cNvSpPr>
          <p:nvPr>
            <p:ph type="title"/>
          </p:nvPr>
        </p:nvSpPr>
        <p:spPr>
          <a:xfrm>
            <a:off x="596467" y="0"/>
            <a:ext cx="3419856" cy="1463040"/>
          </a:xfrm>
        </p:spPr>
        <p:txBody>
          <a:bodyPr anchor="ctr">
            <a:normAutofit/>
          </a:bodyPr>
          <a:lstStyle/>
          <a:p>
            <a:r>
              <a:rPr lang="en-US" sz="3000" b="0" i="0">
                <a:effectLst/>
                <a:highlight>
                  <a:srgbClr val="FFFFFF"/>
                </a:highlight>
                <a:latin typeface="LatoWeb"/>
              </a:rPr>
              <a:t>RESULTS: Model 6</a:t>
            </a:r>
            <a:br>
              <a:rPr lang="en-US" sz="3000" b="0" i="0">
                <a:effectLst/>
                <a:highlight>
                  <a:srgbClr val="FFFFFF"/>
                </a:highlight>
                <a:latin typeface="LatoWeb"/>
              </a:rPr>
            </a:br>
            <a:endParaRPr lang="en-US" sz="3000"/>
          </a:p>
        </p:txBody>
      </p:sp>
      <p:sp>
        <p:nvSpPr>
          <p:cNvPr id="15" name="sketch line">
            <a:extLst>
              <a:ext uri="{FF2B5EF4-FFF2-40B4-BE49-F238E27FC236}">
                <a16:creationId xmlns:a16="http://schemas.microsoft.com/office/drawing/2014/main" id="{2E92FA66-67D7-4CB4-94D3-E643A9AD4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225296"/>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Content Placeholder 2">
            <a:extLst>
              <a:ext uri="{FF2B5EF4-FFF2-40B4-BE49-F238E27FC236}">
                <a16:creationId xmlns:a16="http://schemas.microsoft.com/office/drawing/2014/main" id="{6533DDF7-D600-E62D-A917-7B8B444E2A2A}"/>
              </a:ext>
            </a:extLst>
          </p:cNvPr>
          <p:cNvPicPr>
            <a:picLocks noGrp="1" noChangeAspect="1"/>
          </p:cNvPicPr>
          <p:nvPr>
            <p:ph idx="1"/>
          </p:nvPr>
        </p:nvPicPr>
        <p:blipFill>
          <a:blip r:embed="rId2"/>
          <a:stretch>
            <a:fillRect/>
          </a:stretch>
        </p:blipFill>
        <p:spPr>
          <a:xfrm>
            <a:off x="596467" y="738439"/>
            <a:ext cx="3292042" cy="2439870"/>
          </a:xfrm>
          <a:prstGeom prst="rect">
            <a:avLst/>
          </a:prstGeom>
        </p:spPr>
      </p:pic>
      <p:pic>
        <p:nvPicPr>
          <p:cNvPr id="5" name="Picture 4">
            <a:extLst>
              <a:ext uri="{FF2B5EF4-FFF2-40B4-BE49-F238E27FC236}">
                <a16:creationId xmlns:a16="http://schemas.microsoft.com/office/drawing/2014/main" id="{A576C2B0-DC2F-EF54-297D-555CFBD9C00C}"/>
              </a:ext>
            </a:extLst>
          </p:cNvPr>
          <p:cNvPicPr>
            <a:picLocks noChangeAspect="1"/>
          </p:cNvPicPr>
          <p:nvPr/>
        </p:nvPicPr>
        <p:blipFill>
          <a:blip r:embed="rId3"/>
          <a:stretch>
            <a:fillRect/>
          </a:stretch>
        </p:blipFill>
        <p:spPr>
          <a:xfrm>
            <a:off x="134649" y="3048077"/>
            <a:ext cx="5854529" cy="3410459"/>
          </a:xfrm>
          <a:prstGeom prst="rect">
            <a:avLst/>
          </a:prstGeom>
        </p:spPr>
      </p:pic>
      <p:pic>
        <p:nvPicPr>
          <p:cNvPr id="8" name="Picture 7">
            <a:extLst>
              <a:ext uri="{FF2B5EF4-FFF2-40B4-BE49-F238E27FC236}">
                <a16:creationId xmlns:a16="http://schemas.microsoft.com/office/drawing/2014/main" id="{5D4C0696-DC58-E76D-2771-0557796B32E2}"/>
              </a:ext>
            </a:extLst>
          </p:cNvPr>
          <p:cNvPicPr>
            <a:picLocks noChangeAspect="1"/>
          </p:cNvPicPr>
          <p:nvPr/>
        </p:nvPicPr>
        <p:blipFill>
          <a:blip r:embed="rId4"/>
          <a:stretch>
            <a:fillRect/>
          </a:stretch>
        </p:blipFill>
        <p:spPr>
          <a:xfrm>
            <a:off x="6307110" y="195466"/>
            <a:ext cx="5836241" cy="6662534"/>
          </a:xfrm>
          <a:prstGeom prst="rect">
            <a:avLst/>
          </a:prstGeom>
        </p:spPr>
      </p:pic>
      <p:sp>
        <p:nvSpPr>
          <p:cNvPr id="9" name="TextBox 8">
            <a:extLst>
              <a:ext uri="{FF2B5EF4-FFF2-40B4-BE49-F238E27FC236}">
                <a16:creationId xmlns:a16="http://schemas.microsoft.com/office/drawing/2014/main" id="{15ED0DA6-0D9A-8E4D-89F0-1492F1534484}"/>
              </a:ext>
            </a:extLst>
          </p:cNvPr>
          <p:cNvSpPr txBox="1"/>
          <p:nvPr/>
        </p:nvSpPr>
        <p:spPr>
          <a:xfrm>
            <a:off x="0" y="6284670"/>
            <a:ext cx="6664004" cy="369332"/>
          </a:xfrm>
          <a:prstGeom prst="rect">
            <a:avLst/>
          </a:prstGeom>
          <a:noFill/>
        </p:spPr>
        <p:txBody>
          <a:bodyPr wrap="none" rtlCol="0">
            <a:spAutoFit/>
          </a:bodyPr>
          <a:lstStyle/>
          <a:p>
            <a:r>
              <a:rPr lang="en-US" b="0" i="0">
                <a:solidFill>
                  <a:srgbClr val="212121"/>
                </a:solidFill>
                <a:effectLst/>
                <a:highlight>
                  <a:srgbClr val="FFFFFF"/>
                </a:highlight>
                <a:latin typeface="Courier New" panose="02070309020205020404" pitchFamily="49" charset="0"/>
              </a:rPr>
              <a:t>Model 6 Test Accuracy: 0.3486, Test AUC: 0.6471</a:t>
            </a:r>
            <a:endParaRPr lang="en-US"/>
          </a:p>
        </p:txBody>
      </p:sp>
    </p:spTree>
    <p:extLst>
      <p:ext uri="{BB962C8B-B14F-4D97-AF65-F5344CB8AC3E}">
        <p14:creationId xmlns:p14="http://schemas.microsoft.com/office/powerpoint/2010/main" val="36964750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4E5D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2">
            <a:extLst>
              <a:ext uri="{FF2B5EF4-FFF2-40B4-BE49-F238E27FC236}">
                <a16:creationId xmlns:a16="http://schemas.microsoft.com/office/drawing/2014/main" id="{189073B6-F5B4-50D3-2C77-5E71388983E0}"/>
              </a:ext>
            </a:extLst>
          </p:cNvPr>
          <p:cNvPicPr>
            <a:picLocks noChangeAspect="1"/>
          </p:cNvPicPr>
          <p:nvPr/>
        </p:nvPicPr>
        <p:blipFill>
          <a:blip r:embed="rId2"/>
          <a:stretch>
            <a:fillRect/>
          </a:stretch>
        </p:blipFill>
        <p:spPr>
          <a:xfrm>
            <a:off x="10324502" y="480060"/>
            <a:ext cx="1140904" cy="845572"/>
          </a:xfrm>
          <a:prstGeom prst="rect">
            <a:avLst/>
          </a:prstGeom>
        </p:spPr>
      </p:pic>
      <p:sp>
        <p:nvSpPr>
          <p:cNvPr id="7" name="TextBox 6">
            <a:extLst>
              <a:ext uri="{FF2B5EF4-FFF2-40B4-BE49-F238E27FC236}">
                <a16:creationId xmlns:a16="http://schemas.microsoft.com/office/drawing/2014/main" id="{6A9BD55F-49B7-EEA6-4F81-1D1BBB83CA54}"/>
              </a:ext>
            </a:extLst>
          </p:cNvPr>
          <p:cNvSpPr txBox="1"/>
          <p:nvPr/>
        </p:nvSpPr>
        <p:spPr>
          <a:xfrm>
            <a:off x="726594" y="701448"/>
            <a:ext cx="6664004" cy="369332"/>
          </a:xfrm>
          <a:prstGeom prst="rect">
            <a:avLst/>
          </a:prstGeom>
          <a:noFill/>
        </p:spPr>
        <p:txBody>
          <a:bodyPr wrap="none" rtlCol="0">
            <a:spAutoFit/>
          </a:bodyPr>
          <a:lstStyle/>
          <a:p>
            <a:r>
              <a:rPr lang="en-US" b="0" i="0">
                <a:solidFill>
                  <a:srgbClr val="212121"/>
                </a:solidFill>
                <a:effectLst/>
                <a:highlight>
                  <a:srgbClr val="FFFFFF"/>
                </a:highlight>
                <a:latin typeface="Courier New" panose="02070309020205020404" pitchFamily="49" charset="0"/>
              </a:rPr>
              <a:t>Model 6 Test Accuracy: 0.3486, Test AUC: 0.6471</a:t>
            </a:r>
            <a:endParaRPr lang="en-US"/>
          </a:p>
        </p:txBody>
      </p:sp>
      <p:pic>
        <p:nvPicPr>
          <p:cNvPr id="10" name="Content Placeholder 9">
            <a:extLst>
              <a:ext uri="{FF2B5EF4-FFF2-40B4-BE49-F238E27FC236}">
                <a16:creationId xmlns:a16="http://schemas.microsoft.com/office/drawing/2014/main" id="{A3FBA91A-CF3E-37FD-3BBC-DF9F99A61373}"/>
              </a:ext>
            </a:extLst>
          </p:cNvPr>
          <p:cNvPicPr>
            <a:picLocks noGrp="1" noChangeAspect="1"/>
          </p:cNvPicPr>
          <p:nvPr>
            <p:ph idx="1"/>
          </p:nvPr>
        </p:nvPicPr>
        <p:blipFill>
          <a:blip r:embed="rId3"/>
          <a:stretch>
            <a:fillRect/>
          </a:stretch>
        </p:blipFill>
        <p:spPr>
          <a:xfrm>
            <a:off x="1003827" y="1547020"/>
            <a:ext cx="10184345" cy="4351338"/>
          </a:xfrm>
        </p:spPr>
      </p:pic>
    </p:spTree>
    <p:extLst>
      <p:ext uri="{BB962C8B-B14F-4D97-AF65-F5344CB8AC3E}">
        <p14:creationId xmlns:p14="http://schemas.microsoft.com/office/powerpoint/2010/main" val="15065940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CED4D40-4B67-4331-AC48-79B82B4A47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B1856ED1-DE2E-074D-F58C-EBAB5AE00269}"/>
              </a:ext>
            </a:extLst>
          </p:cNvPr>
          <p:cNvSpPr>
            <a:spLocks noGrp="1"/>
          </p:cNvSpPr>
          <p:nvPr>
            <p:ph type="title"/>
          </p:nvPr>
        </p:nvSpPr>
        <p:spPr>
          <a:xfrm>
            <a:off x="638881" y="198501"/>
            <a:ext cx="10909640" cy="1249394"/>
          </a:xfrm>
        </p:spPr>
        <p:txBody>
          <a:bodyPr vert="horz" lIns="91440" tIns="45720" rIns="91440" bIns="45720" rtlCol="0" anchor="ctr">
            <a:normAutofit/>
          </a:bodyPr>
          <a:lstStyle/>
          <a:p>
            <a:r>
              <a:rPr lang="en-US" sz="3200" b="0" i="0" kern="1200">
                <a:solidFill>
                  <a:srgbClr val="2D3B45"/>
                </a:solidFill>
                <a:effectLst/>
                <a:highlight>
                  <a:srgbClr val="FFFFFF"/>
                </a:highlight>
                <a:ea typeface="+mj-lt"/>
                <a:cs typeface="+mj-lt"/>
              </a:rPr>
              <a:t>What </a:t>
            </a:r>
            <a:r>
              <a:rPr lang="en-US" sz="3200">
                <a:solidFill>
                  <a:srgbClr val="2D3B45"/>
                </a:solidFill>
                <a:highlight>
                  <a:srgbClr val="FFFFFF"/>
                </a:highlight>
                <a:ea typeface="+mj-lt"/>
                <a:cs typeface="+mj-lt"/>
              </a:rPr>
              <a:t>challenges did you face during the project execution</a:t>
            </a:r>
            <a:r>
              <a:rPr lang="en-US" sz="3200" b="0" i="0" kern="1200">
                <a:solidFill>
                  <a:srgbClr val="2D3B45"/>
                </a:solidFill>
                <a:effectLst/>
                <a:highlight>
                  <a:srgbClr val="FFFFFF"/>
                </a:highlight>
                <a:ea typeface="+mj-lt"/>
                <a:cs typeface="+mj-lt"/>
              </a:rPr>
              <a:t>?</a:t>
            </a:r>
            <a:endParaRPr lang="en-US" sz="3200">
              <a:solidFill>
                <a:srgbClr val="2D3B45"/>
              </a:solidFill>
              <a:highlight>
                <a:srgbClr val="FFFFFF"/>
              </a:highlight>
              <a:ea typeface="+mj-lt"/>
              <a:cs typeface="+mj-lt"/>
            </a:endParaRPr>
          </a:p>
        </p:txBody>
      </p:sp>
      <p:sp>
        <p:nvSpPr>
          <p:cNvPr id="11" name="sketch line">
            <a:extLst>
              <a:ext uri="{FF2B5EF4-FFF2-40B4-BE49-F238E27FC236}">
                <a16:creationId xmlns:a16="http://schemas.microsoft.com/office/drawing/2014/main" id="{670CEDEF-4F34-412E-84EE-329C1E936A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7702" y="1733454"/>
            <a:ext cx="4572000" cy="18288"/>
          </a:xfrm>
          <a:custGeom>
            <a:avLst/>
            <a:gdLst>
              <a:gd name="connsiteX0" fmla="*/ 0 w 4572000"/>
              <a:gd name="connsiteY0" fmla="*/ 0 h 18288"/>
              <a:gd name="connsiteX1" fmla="*/ 515983 w 4572000"/>
              <a:gd name="connsiteY1" fmla="*/ 0 h 18288"/>
              <a:gd name="connsiteX2" fmla="*/ 1031966 w 4572000"/>
              <a:gd name="connsiteY2" fmla="*/ 0 h 18288"/>
              <a:gd name="connsiteX3" fmla="*/ 1639389 w 4572000"/>
              <a:gd name="connsiteY3" fmla="*/ 0 h 18288"/>
              <a:gd name="connsiteX4" fmla="*/ 2383971 w 4572000"/>
              <a:gd name="connsiteY4" fmla="*/ 0 h 18288"/>
              <a:gd name="connsiteX5" fmla="*/ 2945674 w 4572000"/>
              <a:gd name="connsiteY5" fmla="*/ 0 h 18288"/>
              <a:gd name="connsiteX6" fmla="*/ 3507377 w 4572000"/>
              <a:gd name="connsiteY6" fmla="*/ 0 h 18288"/>
              <a:gd name="connsiteX7" fmla="*/ 4572000 w 4572000"/>
              <a:gd name="connsiteY7" fmla="*/ 0 h 18288"/>
              <a:gd name="connsiteX8" fmla="*/ 4572000 w 4572000"/>
              <a:gd name="connsiteY8" fmla="*/ 18288 h 18288"/>
              <a:gd name="connsiteX9" fmla="*/ 3873137 w 4572000"/>
              <a:gd name="connsiteY9" fmla="*/ 18288 h 18288"/>
              <a:gd name="connsiteX10" fmla="*/ 3311434 w 4572000"/>
              <a:gd name="connsiteY10" fmla="*/ 18288 h 18288"/>
              <a:gd name="connsiteX11" fmla="*/ 2749731 w 4572000"/>
              <a:gd name="connsiteY11" fmla="*/ 18288 h 18288"/>
              <a:gd name="connsiteX12" fmla="*/ 2050869 w 4572000"/>
              <a:gd name="connsiteY12" fmla="*/ 18288 h 18288"/>
              <a:gd name="connsiteX13" fmla="*/ 1306286 w 4572000"/>
              <a:gd name="connsiteY13" fmla="*/ 18288 h 18288"/>
              <a:gd name="connsiteX14" fmla="*/ 790303 w 4572000"/>
              <a:gd name="connsiteY14" fmla="*/ 18288 h 18288"/>
              <a:gd name="connsiteX15" fmla="*/ 0 w 4572000"/>
              <a:gd name="connsiteY15" fmla="*/ 18288 h 18288"/>
              <a:gd name="connsiteX16" fmla="*/ 0 w 45720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72000" h="18288" fill="none" extrusionOk="0">
                <a:moveTo>
                  <a:pt x="0" y="0"/>
                </a:moveTo>
                <a:cubicBezTo>
                  <a:pt x="105156" y="-20963"/>
                  <a:pt x="340432" y="822"/>
                  <a:pt x="515983" y="0"/>
                </a:cubicBezTo>
                <a:cubicBezTo>
                  <a:pt x="691534" y="-822"/>
                  <a:pt x="850679" y="16479"/>
                  <a:pt x="1031966" y="0"/>
                </a:cubicBezTo>
                <a:cubicBezTo>
                  <a:pt x="1213253" y="-16479"/>
                  <a:pt x="1443646" y="-18730"/>
                  <a:pt x="1639389" y="0"/>
                </a:cubicBezTo>
                <a:cubicBezTo>
                  <a:pt x="1835132" y="18730"/>
                  <a:pt x="2159975" y="18531"/>
                  <a:pt x="2383971" y="0"/>
                </a:cubicBezTo>
                <a:cubicBezTo>
                  <a:pt x="2607967" y="-18531"/>
                  <a:pt x="2719096" y="-12030"/>
                  <a:pt x="2945674" y="0"/>
                </a:cubicBezTo>
                <a:cubicBezTo>
                  <a:pt x="3172252" y="12030"/>
                  <a:pt x="3269167" y="27666"/>
                  <a:pt x="3507377" y="0"/>
                </a:cubicBezTo>
                <a:cubicBezTo>
                  <a:pt x="3745587" y="-27666"/>
                  <a:pt x="4116741" y="18705"/>
                  <a:pt x="4572000" y="0"/>
                </a:cubicBezTo>
                <a:cubicBezTo>
                  <a:pt x="4572895" y="8974"/>
                  <a:pt x="4571454" y="9359"/>
                  <a:pt x="4572000" y="18288"/>
                </a:cubicBezTo>
                <a:cubicBezTo>
                  <a:pt x="4374698" y="3942"/>
                  <a:pt x="4098874" y="-11042"/>
                  <a:pt x="3873137" y="18288"/>
                </a:cubicBezTo>
                <a:cubicBezTo>
                  <a:pt x="3647400" y="47618"/>
                  <a:pt x="3517055" y="5421"/>
                  <a:pt x="3311434" y="18288"/>
                </a:cubicBezTo>
                <a:cubicBezTo>
                  <a:pt x="3105813" y="31155"/>
                  <a:pt x="3025168" y="17856"/>
                  <a:pt x="2749731" y="18288"/>
                </a:cubicBezTo>
                <a:cubicBezTo>
                  <a:pt x="2474294" y="18720"/>
                  <a:pt x="2291766" y="-14168"/>
                  <a:pt x="2050869" y="18288"/>
                </a:cubicBezTo>
                <a:cubicBezTo>
                  <a:pt x="1809972" y="50744"/>
                  <a:pt x="1540276" y="46798"/>
                  <a:pt x="1306286" y="18288"/>
                </a:cubicBezTo>
                <a:cubicBezTo>
                  <a:pt x="1072296" y="-10222"/>
                  <a:pt x="972445" y="19645"/>
                  <a:pt x="790303" y="18288"/>
                </a:cubicBezTo>
                <a:cubicBezTo>
                  <a:pt x="608161" y="16931"/>
                  <a:pt x="200981" y="8241"/>
                  <a:pt x="0" y="18288"/>
                </a:cubicBezTo>
                <a:cubicBezTo>
                  <a:pt x="-229" y="14222"/>
                  <a:pt x="509" y="5816"/>
                  <a:pt x="0" y="0"/>
                </a:cubicBezTo>
                <a:close/>
              </a:path>
              <a:path w="4572000" h="18288" stroke="0" extrusionOk="0">
                <a:moveTo>
                  <a:pt x="0" y="0"/>
                </a:moveTo>
                <a:cubicBezTo>
                  <a:pt x="143285" y="-9565"/>
                  <a:pt x="327959" y="-11498"/>
                  <a:pt x="561703" y="0"/>
                </a:cubicBezTo>
                <a:cubicBezTo>
                  <a:pt x="795447" y="11498"/>
                  <a:pt x="838260" y="18255"/>
                  <a:pt x="1077686" y="0"/>
                </a:cubicBezTo>
                <a:cubicBezTo>
                  <a:pt x="1317112" y="-18255"/>
                  <a:pt x="1437472" y="23514"/>
                  <a:pt x="1639389" y="0"/>
                </a:cubicBezTo>
                <a:cubicBezTo>
                  <a:pt x="1841306" y="-23514"/>
                  <a:pt x="2037142" y="-12551"/>
                  <a:pt x="2292531" y="0"/>
                </a:cubicBezTo>
                <a:cubicBezTo>
                  <a:pt x="2547920" y="12551"/>
                  <a:pt x="2810436" y="-20352"/>
                  <a:pt x="2991394" y="0"/>
                </a:cubicBezTo>
                <a:cubicBezTo>
                  <a:pt x="3172352" y="20352"/>
                  <a:pt x="3530025" y="-13347"/>
                  <a:pt x="3735977" y="0"/>
                </a:cubicBezTo>
                <a:cubicBezTo>
                  <a:pt x="3941929" y="13347"/>
                  <a:pt x="4161497" y="34086"/>
                  <a:pt x="4572000" y="0"/>
                </a:cubicBezTo>
                <a:cubicBezTo>
                  <a:pt x="4571545" y="6162"/>
                  <a:pt x="4571903" y="11775"/>
                  <a:pt x="4572000" y="18288"/>
                </a:cubicBezTo>
                <a:cubicBezTo>
                  <a:pt x="4228040" y="36490"/>
                  <a:pt x="4199736" y="42557"/>
                  <a:pt x="3873137" y="18288"/>
                </a:cubicBezTo>
                <a:cubicBezTo>
                  <a:pt x="3546538" y="-5981"/>
                  <a:pt x="3472124" y="16809"/>
                  <a:pt x="3128554" y="18288"/>
                </a:cubicBezTo>
                <a:cubicBezTo>
                  <a:pt x="2784984" y="19767"/>
                  <a:pt x="2735896" y="-17781"/>
                  <a:pt x="2383971" y="18288"/>
                </a:cubicBezTo>
                <a:cubicBezTo>
                  <a:pt x="2032046" y="54357"/>
                  <a:pt x="2019324" y="2920"/>
                  <a:pt x="1867989" y="18288"/>
                </a:cubicBezTo>
                <a:cubicBezTo>
                  <a:pt x="1716654" y="33656"/>
                  <a:pt x="1418675" y="32575"/>
                  <a:pt x="1169126" y="18288"/>
                </a:cubicBezTo>
                <a:cubicBezTo>
                  <a:pt x="919577" y="4001"/>
                  <a:pt x="798537" y="16165"/>
                  <a:pt x="561703" y="18288"/>
                </a:cubicBezTo>
                <a:cubicBezTo>
                  <a:pt x="324869" y="20411"/>
                  <a:pt x="221395" y="-912"/>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AAC34680-D21E-0568-58F0-A9F089E7372C}"/>
              </a:ext>
            </a:extLst>
          </p:cNvPr>
          <p:cNvSpPr txBox="1"/>
          <p:nvPr/>
        </p:nvSpPr>
        <p:spPr>
          <a:xfrm>
            <a:off x="881380" y="1447164"/>
            <a:ext cx="10424160" cy="507831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AutoNum type="arabicPeriod"/>
            </a:pPr>
            <a:r>
              <a:rPr lang="en-US">
                <a:solidFill>
                  <a:srgbClr val="212121"/>
                </a:solidFill>
                <a:highlight>
                  <a:srgbClr val="FFFFFF"/>
                </a:highlight>
                <a:latin typeface="Courier New"/>
                <a:ea typeface="+mn-lt"/>
                <a:cs typeface="Courier New"/>
              </a:rPr>
              <a:t>Uneven distribution of data between different classes in both training and testing data. </a:t>
            </a:r>
            <a:r>
              <a:rPr lang="en-US">
                <a:solidFill>
                  <a:srgbClr val="212121"/>
                </a:solidFill>
                <a:highlight>
                  <a:srgbClr val="FFFF00"/>
                </a:highlight>
                <a:latin typeface="Courier New"/>
                <a:ea typeface="+mn-lt"/>
                <a:cs typeface="Courier New"/>
              </a:rPr>
              <a:t>Up sampling can be done to match the count for all classes.</a:t>
            </a:r>
            <a:endParaRPr lang="en-US">
              <a:solidFill>
                <a:srgbClr val="212121"/>
              </a:solidFill>
              <a:highlight>
                <a:srgbClr val="FFFF00"/>
              </a:highlight>
              <a:latin typeface="Courier New"/>
              <a:cs typeface="Courier New"/>
            </a:endParaRPr>
          </a:p>
          <a:p>
            <a:pPr marL="342900" indent="-342900">
              <a:buAutoNum type="arabicPeriod"/>
            </a:pPr>
            <a:endParaRPr lang="en-US">
              <a:latin typeface="Courier New"/>
              <a:cs typeface="Courier New"/>
            </a:endParaRPr>
          </a:p>
          <a:p>
            <a:pPr marL="342900" indent="-342900">
              <a:buAutoNum type="arabicPeriod"/>
            </a:pPr>
            <a:r>
              <a:rPr lang="en-US">
                <a:solidFill>
                  <a:srgbClr val="212121"/>
                </a:solidFill>
                <a:highlight>
                  <a:srgbClr val="FFFFFF"/>
                </a:highlight>
                <a:latin typeface="Courier New"/>
                <a:ea typeface="+mn-lt"/>
                <a:cs typeface="Courier New"/>
              </a:rPr>
              <a:t>GPU availability in Google </a:t>
            </a:r>
            <a:r>
              <a:rPr lang="en-US" err="1">
                <a:solidFill>
                  <a:srgbClr val="212121"/>
                </a:solidFill>
                <a:highlight>
                  <a:srgbClr val="FFFFFF"/>
                </a:highlight>
                <a:latin typeface="Courier New"/>
                <a:ea typeface="+mn-lt"/>
                <a:cs typeface="Courier New"/>
              </a:rPr>
              <a:t>Colab</a:t>
            </a:r>
            <a:r>
              <a:rPr lang="en-US">
                <a:solidFill>
                  <a:srgbClr val="212121"/>
                </a:solidFill>
                <a:highlight>
                  <a:srgbClr val="FFFFFF"/>
                </a:highlight>
                <a:latin typeface="Courier New"/>
                <a:ea typeface="+mn-lt"/>
                <a:cs typeface="Courier New"/>
              </a:rPr>
              <a:t>. Several hours of runtime using </a:t>
            </a:r>
            <a:r>
              <a:rPr lang="en-US" err="1">
                <a:solidFill>
                  <a:srgbClr val="212121"/>
                </a:solidFill>
                <a:highlight>
                  <a:srgbClr val="FFFFFF"/>
                </a:highlight>
                <a:latin typeface="Courier New"/>
                <a:ea typeface="+mn-lt"/>
                <a:cs typeface="Courier New"/>
              </a:rPr>
              <a:t>CPU.Used</a:t>
            </a:r>
            <a:r>
              <a:rPr lang="en-US">
                <a:solidFill>
                  <a:srgbClr val="212121"/>
                </a:solidFill>
                <a:highlight>
                  <a:srgbClr val="FFFFFF"/>
                </a:highlight>
                <a:latin typeface="Courier New"/>
                <a:ea typeface="+mn-lt"/>
                <a:cs typeface="Courier New"/>
              </a:rPr>
              <a:t> </a:t>
            </a:r>
            <a:r>
              <a:rPr lang="en-US" err="1">
                <a:solidFill>
                  <a:srgbClr val="212121"/>
                </a:solidFill>
                <a:highlight>
                  <a:srgbClr val="FFFFFF"/>
                </a:highlight>
                <a:latin typeface="Courier New"/>
                <a:ea typeface="+mn-lt"/>
                <a:cs typeface="Courier New"/>
              </a:rPr>
              <a:t>Colab</a:t>
            </a:r>
            <a:r>
              <a:rPr lang="en-US">
                <a:solidFill>
                  <a:srgbClr val="212121"/>
                </a:solidFill>
                <a:highlight>
                  <a:srgbClr val="FFFFFF"/>
                </a:highlight>
                <a:latin typeface="Courier New"/>
                <a:ea typeface="+mn-lt"/>
                <a:cs typeface="Courier New"/>
              </a:rPr>
              <a:t> Pro for executing models(</a:t>
            </a:r>
            <a:r>
              <a:rPr lang="en-US">
                <a:solidFill>
                  <a:srgbClr val="212121"/>
                </a:solidFill>
                <a:highlight>
                  <a:srgbClr val="FFFF00"/>
                </a:highlight>
                <a:latin typeface="Courier New"/>
                <a:ea typeface="+mn-lt"/>
                <a:cs typeface="Courier New"/>
              </a:rPr>
              <a:t>Running on GPU: NVIDIA A100-SXM4-40GB</a:t>
            </a:r>
            <a:r>
              <a:rPr lang="en-US">
                <a:solidFill>
                  <a:srgbClr val="212121"/>
                </a:solidFill>
                <a:highlight>
                  <a:srgbClr val="FFFFFF"/>
                </a:highlight>
                <a:latin typeface="Courier New"/>
                <a:ea typeface="+mn-lt"/>
                <a:cs typeface="Courier New"/>
              </a:rPr>
              <a:t>)</a:t>
            </a:r>
            <a:endParaRPr lang="en-US">
              <a:solidFill>
                <a:srgbClr val="212121"/>
              </a:solidFill>
              <a:highlight>
                <a:srgbClr val="FFFFFF"/>
              </a:highlight>
              <a:latin typeface="Courier New"/>
              <a:cs typeface="Courier New"/>
            </a:endParaRPr>
          </a:p>
          <a:p>
            <a:pPr marL="342900" indent="-342900">
              <a:buAutoNum type="arabicPeriod"/>
            </a:pPr>
            <a:endParaRPr lang="en-US">
              <a:latin typeface="Courier New"/>
              <a:cs typeface="Courier New"/>
            </a:endParaRPr>
          </a:p>
          <a:p>
            <a:pPr marL="342900" indent="-342900">
              <a:buAutoNum type="arabicPeriod"/>
            </a:pPr>
            <a:r>
              <a:rPr lang="en-US">
                <a:solidFill>
                  <a:srgbClr val="212121"/>
                </a:solidFill>
                <a:highlight>
                  <a:srgbClr val="FFFFFF"/>
                </a:highlight>
                <a:latin typeface="Courier New"/>
                <a:ea typeface="+mn-lt"/>
                <a:cs typeface="Courier New"/>
              </a:rPr>
              <a:t>/</a:t>
            </a:r>
            <a:r>
              <a:rPr lang="en-US" err="1">
                <a:solidFill>
                  <a:srgbClr val="212121"/>
                </a:solidFill>
                <a:highlight>
                  <a:srgbClr val="FFFFFF"/>
                </a:highlight>
                <a:latin typeface="Courier New"/>
                <a:ea typeface="+mn-lt"/>
                <a:cs typeface="Courier New"/>
              </a:rPr>
              <a:t>usr</a:t>
            </a:r>
            <a:r>
              <a:rPr lang="en-US">
                <a:solidFill>
                  <a:srgbClr val="212121"/>
                </a:solidFill>
                <a:highlight>
                  <a:srgbClr val="FFFFFF"/>
                </a:highlight>
                <a:latin typeface="Courier New"/>
                <a:ea typeface="+mn-lt"/>
                <a:cs typeface="Courier New"/>
              </a:rPr>
              <a:t>/local/lib/python3.10/</a:t>
            </a:r>
            <a:r>
              <a:rPr lang="en-US" err="1">
                <a:solidFill>
                  <a:srgbClr val="212121"/>
                </a:solidFill>
                <a:highlight>
                  <a:srgbClr val="FFFFFF"/>
                </a:highlight>
                <a:latin typeface="Courier New"/>
                <a:ea typeface="+mn-lt"/>
                <a:cs typeface="Courier New"/>
              </a:rPr>
              <a:t>dist</a:t>
            </a:r>
            <a:r>
              <a:rPr lang="en-US">
                <a:solidFill>
                  <a:srgbClr val="212121"/>
                </a:solidFill>
                <a:highlight>
                  <a:srgbClr val="FFFFFF"/>
                </a:highlight>
                <a:latin typeface="Courier New"/>
                <a:ea typeface="+mn-lt"/>
                <a:cs typeface="Courier New"/>
              </a:rPr>
              <a:t>-packages/</a:t>
            </a:r>
            <a:r>
              <a:rPr lang="en-US" err="1">
                <a:solidFill>
                  <a:srgbClr val="212121"/>
                </a:solidFill>
                <a:highlight>
                  <a:srgbClr val="FFFFFF"/>
                </a:highlight>
                <a:latin typeface="Courier New"/>
                <a:ea typeface="+mn-lt"/>
                <a:cs typeface="Courier New"/>
              </a:rPr>
              <a:t>sklearn</a:t>
            </a:r>
            <a:r>
              <a:rPr lang="en-US">
                <a:solidFill>
                  <a:srgbClr val="212121"/>
                </a:solidFill>
                <a:highlight>
                  <a:srgbClr val="FFFFFF"/>
                </a:highlight>
                <a:latin typeface="Courier New"/>
                <a:ea typeface="+mn-lt"/>
                <a:cs typeface="Courier New"/>
              </a:rPr>
              <a:t>/metrics/_classification.py:1471: </a:t>
            </a:r>
            <a:r>
              <a:rPr lang="en-US" err="1">
                <a:solidFill>
                  <a:srgbClr val="212121"/>
                </a:solidFill>
                <a:highlight>
                  <a:srgbClr val="FFFFFF"/>
                </a:highlight>
                <a:latin typeface="Courier New"/>
                <a:ea typeface="+mn-lt"/>
                <a:cs typeface="Courier New"/>
              </a:rPr>
              <a:t>UndefinedMetricWarning</a:t>
            </a:r>
            <a:r>
              <a:rPr lang="en-US">
                <a:solidFill>
                  <a:srgbClr val="212121"/>
                </a:solidFill>
                <a:highlight>
                  <a:srgbClr val="FFFFFF"/>
                </a:highlight>
                <a:latin typeface="Courier New"/>
                <a:ea typeface="+mn-lt"/>
                <a:cs typeface="Courier New"/>
              </a:rPr>
              <a:t>: Precision and F-score are ill-defined and being set to 0.0 in labels with no predicted samples. </a:t>
            </a:r>
            <a:r>
              <a:rPr lang="en-US">
                <a:solidFill>
                  <a:srgbClr val="212121"/>
                </a:solidFill>
                <a:highlight>
                  <a:srgbClr val="FFFF00"/>
                </a:highlight>
                <a:latin typeface="Courier New"/>
                <a:ea typeface="+mn-lt"/>
                <a:cs typeface="Courier New"/>
              </a:rPr>
              <a:t>Use `</a:t>
            </a:r>
            <a:r>
              <a:rPr lang="en-US" err="1">
                <a:solidFill>
                  <a:srgbClr val="212121"/>
                </a:solidFill>
                <a:highlight>
                  <a:srgbClr val="FFFF00"/>
                </a:highlight>
                <a:latin typeface="Courier New"/>
                <a:ea typeface="+mn-lt"/>
                <a:cs typeface="Courier New"/>
              </a:rPr>
              <a:t>zero_division</a:t>
            </a:r>
            <a:r>
              <a:rPr lang="en-US">
                <a:solidFill>
                  <a:srgbClr val="212121"/>
                </a:solidFill>
                <a:highlight>
                  <a:srgbClr val="FFFF00"/>
                </a:highlight>
                <a:latin typeface="Courier New"/>
                <a:ea typeface="+mn-lt"/>
                <a:cs typeface="Courier New"/>
              </a:rPr>
              <a:t>` parameter to control this behavior. </a:t>
            </a:r>
            <a:r>
              <a:rPr lang="en-US">
                <a:solidFill>
                  <a:srgbClr val="212121"/>
                </a:solidFill>
                <a:highlight>
                  <a:srgbClr val="FFFFFF"/>
                </a:highlight>
                <a:latin typeface="Courier New"/>
                <a:ea typeface="+mn-lt"/>
                <a:cs typeface="Courier New"/>
              </a:rPr>
              <a:t>_</a:t>
            </a:r>
            <a:r>
              <a:rPr lang="en-US" err="1">
                <a:solidFill>
                  <a:srgbClr val="212121"/>
                </a:solidFill>
                <a:highlight>
                  <a:srgbClr val="FFFFFF"/>
                </a:highlight>
                <a:latin typeface="Courier New"/>
                <a:ea typeface="+mn-lt"/>
                <a:cs typeface="Courier New"/>
              </a:rPr>
              <a:t>warn_prf</a:t>
            </a:r>
            <a:r>
              <a:rPr lang="en-US">
                <a:solidFill>
                  <a:srgbClr val="212121"/>
                </a:solidFill>
                <a:highlight>
                  <a:srgbClr val="FFFFFF"/>
                </a:highlight>
                <a:latin typeface="Courier New"/>
                <a:ea typeface="+mn-lt"/>
                <a:cs typeface="Courier New"/>
              </a:rPr>
              <a:t>(average, modifier, </a:t>
            </a:r>
            <a:r>
              <a:rPr lang="en-US" err="1">
                <a:solidFill>
                  <a:srgbClr val="212121"/>
                </a:solidFill>
                <a:highlight>
                  <a:srgbClr val="FFFFFF"/>
                </a:highlight>
                <a:latin typeface="Courier New"/>
                <a:ea typeface="+mn-lt"/>
                <a:cs typeface="Courier New"/>
              </a:rPr>
              <a:t>msg_start</a:t>
            </a:r>
            <a:r>
              <a:rPr lang="en-US">
                <a:solidFill>
                  <a:srgbClr val="212121"/>
                </a:solidFill>
                <a:highlight>
                  <a:srgbClr val="FFFFFF"/>
                </a:highlight>
                <a:latin typeface="Courier New"/>
                <a:ea typeface="+mn-lt"/>
                <a:cs typeface="Courier New"/>
              </a:rPr>
              <a:t>, </a:t>
            </a:r>
            <a:r>
              <a:rPr lang="en-US" err="1">
                <a:solidFill>
                  <a:srgbClr val="212121"/>
                </a:solidFill>
                <a:highlight>
                  <a:srgbClr val="FFFFFF"/>
                </a:highlight>
                <a:latin typeface="Courier New"/>
                <a:ea typeface="+mn-lt"/>
                <a:cs typeface="Courier New"/>
              </a:rPr>
              <a:t>len</a:t>
            </a:r>
            <a:r>
              <a:rPr lang="en-US">
                <a:solidFill>
                  <a:srgbClr val="212121"/>
                </a:solidFill>
                <a:highlight>
                  <a:srgbClr val="FFFFFF"/>
                </a:highlight>
                <a:latin typeface="Courier New"/>
                <a:ea typeface="+mn-lt"/>
                <a:cs typeface="Courier New"/>
              </a:rPr>
              <a:t>(result))</a:t>
            </a:r>
            <a:endParaRPr lang="en-US">
              <a:latin typeface="Courier New"/>
              <a:ea typeface="+mn-lt"/>
              <a:cs typeface="Courier New"/>
            </a:endParaRPr>
          </a:p>
          <a:p>
            <a:pPr marL="342900" indent="-342900">
              <a:buAutoNum type="arabicPeriod"/>
            </a:pPr>
            <a:endParaRPr lang="en-US">
              <a:solidFill>
                <a:srgbClr val="212121"/>
              </a:solidFill>
              <a:highlight>
                <a:srgbClr val="FFFFFF"/>
              </a:highlight>
              <a:latin typeface="Courier New"/>
              <a:cs typeface="Courier New"/>
            </a:endParaRPr>
          </a:p>
          <a:p>
            <a:pPr marL="342900" indent="-342900">
              <a:buAutoNum type="arabicPeriod"/>
            </a:pPr>
            <a:r>
              <a:rPr lang="en-US">
                <a:solidFill>
                  <a:srgbClr val="212121"/>
                </a:solidFill>
                <a:highlight>
                  <a:srgbClr val="FFFFFF"/>
                </a:highlight>
                <a:latin typeface="Courier New"/>
                <a:cs typeface="Courier New"/>
              </a:rPr>
              <a:t>GitHub to share </a:t>
            </a:r>
            <a:r>
              <a:rPr lang="en-US" err="1">
                <a:solidFill>
                  <a:srgbClr val="212121"/>
                </a:solidFill>
                <a:highlight>
                  <a:srgbClr val="FFFFFF"/>
                </a:highlight>
                <a:latin typeface="Courier New"/>
                <a:cs typeface="Courier New"/>
              </a:rPr>
              <a:t>colab</a:t>
            </a:r>
            <a:r>
              <a:rPr lang="en-US">
                <a:solidFill>
                  <a:srgbClr val="212121"/>
                </a:solidFill>
                <a:highlight>
                  <a:srgbClr val="FFFFFF"/>
                </a:highlight>
                <a:latin typeface="Courier New"/>
                <a:cs typeface="Courier New"/>
              </a:rPr>
              <a:t> notebook and PPTs on README. </a:t>
            </a:r>
            <a:r>
              <a:rPr lang="en-US">
                <a:solidFill>
                  <a:srgbClr val="212121"/>
                </a:solidFill>
                <a:highlight>
                  <a:srgbClr val="FFFF00"/>
                </a:highlight>
                <a:latin typeface="Courier New"/>
                <a:cs typeface="Courier New"/>
              </a:rPr>
              <a:t>Building a dynamic model</a:t>
            </a:r>
            <a:r>
              <a:rPr lang="en-US">
                <a:solidFill>
                  <a:srgbClr val="212121"/>
                </a:solidFill>
                <a:highlight>
                  <a:srgbClr val="FFFFFF"/>
                </a:highlight>
                <a:latin typeface="Courier New"/>
                <a:cs typeface="Courier New"/>
              </a:rPr>
              <a:t> (used HW5) as reference.</a:t>
            </a:r>
          </a:p>
          <a:p>
            <a:pPr marL="285750" indent="-285750">
              <a:buAutoNum type="arabicPeriod"/>
            </a:pPr>
            <a:endParaRPr lang="en-US">
              <a:latin typeface="Courier New"/>
              <a:cs typeface="Courier New"/>
            </a:endParaRPr>
          </a:p>
        </p:txBody>
      </p:sp>
    </p:spTree>
    <p:extLst>
      <p:ext uri="{BB962C8B-B14F-4D97-AF65-F5344CB8AC3E}">
        <p14:creationId xmlns:p14="http://schemas.microsoft.com/office/powerpoint/2010/main" val="25046009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CED4D40-4B67-4331-AC48-79B82B4A47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B1856ED1-DE2E-074D-F58C-EBAB5AE00269}"/>
              </a:ext>
            </a:extLst>
          </p:cNvPr>
          <p:cNvSpPr>
            <a:spLocks noGrp="1"/>
          </p:cNvSpPr>
          <p:nvPr>
            <p:ph type="title"/>
          </p:nvPr>
        </p:nvSpPr>
        <p:spPr>
          <a:xfrm>
            <a:off x="638881" y="417576"/>
            <a:ext cx="10909640" cy="1249394"/>
          </a:xfrm>
        </p:spPr>
        <p:txBody>
          <a:bodyPr vert="horz" lIns="91440" tIns="45720" rIns="91440" bIns="45720" rtlCol="0" anchor="ctr">
            <a:normAutofit/>
          </a:bodyPr>
          <a:lstStyle/>
          <a:p>
            <a:pPr algn="ctr"/>
            <a:r>
              <a:rPr lang="en-US" sz="4100" b="0" i="0" kern="1200">
                <a:solidFill>
                  <a:schemeClr val="tx1"/>
                </a:solidFill>
                <a:effectLst/>
                <a:highlight>
                  <a:srgbClr val="FFFFFF"/>
                </a:highlight>
                <a:latin typeface="+mj-lt"/>
                <a:ea typeface="+mj-ea"/>
                <a:cs typeface="+mj-cs"/>
              </a:rPr>
              <a:t>What </a:t>
            </a:r>
            <a:r>
              <a:rPr lang="en-US" sz="4100" kern="1200">
                <a:solidFill>
                  <a:schemeClr val="tx1"/>
                </a:solidFill>
                <a:highlight>
                  <a:srgbClr val="FFFFFF"/>
                </a:highlight>
                <a:latin typeface="+mj-lt"/>
                <a:ea typeface="+mj-ea"/>
                <a:cs typeface="+mj-cs"/>
              </a:rPr>
              <a:t>are your significant or interesting findings</a:t>
            </a:r>
            <a:r>
              <a:rPr lang="en-US" sz="4100" b="0" i="0" kern="1200">
                <a:solidFill>
                  <a:schemeClr val="tx1"/>
                </a:solidFill>
                <a:effectLst/>
                <a:highlight>
                  <a:srgbClr val="FFFFFF"/>
                </a:highlight>
                <a:latin typeface="+mj-lt"/>
                <a:ea typeface="+mj-ea"/>
                <a:cs typeface="+mj-cs"/>
              </a:rPr>
              <a:t>?</a:t>
            </a:r>
          </a:p>
        </p:txBody>
      </p:sp>
      <p:sp>
        <p:nvSpPr>
          <p:cNvPr id="11" name="sketch line">
            <a:extLst>
              <a:ext uri="{FF2B5EF4-FFF2-40B4-BE49-F238E27FC236}">
                <a16:creationId xmlns:a16="http://schemas.microsoft.com/office/drawing/2014/main" id="{670CEDEF-4F34-412E-84EE-329C1E936A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7702" y="1733454"/>
            <a:ext cx="4572000" cy="18288"/>
          </a:xfrm>
          <a:custGeom>
            <a:avLst/>
            <a:gdLst>
              <a:gd name="connsiteX0" fmla="*/ 0 w 4572000"/>
              <a:gd name="connsiteY0" fmla="*/ 0 h 18288"/>
              <a:gd name="connsiteX1" fmla="*/ 515983 w 4572000"/>
              <a:gd name="connsiteY1" fmla="*/ 0 h 18288"/>
              <a:gd name="connsiteX2" fmla="*/ 1031966 w 4572000"/>
              <a:gd name="connsiteY2" fmla="*/ 0 h 18288"/>
              <a:gd name="connsiteX3" fmla="*/ 1639389 w 4572000"/>
              <a:gd name="connsiteY3" fmla="*/ 0 h 18288"/>
              <a:gd name="connsiteX4" fmla="*/ 2383971 w 4572000"/>
              <a:gd name="connsiteY4" fmla="*/ 0 h 18288"/>
              <a:gd name="connsiteX5" fmla="*/ 2945674 w 4572000"/>
              <a:gd name="connsiteY5" fmla="*/ 0 h 18288"/>
              <a:gd name="connsiteX6" fmla="*/ 3507377 w 4572000"/>
              <a:gd name="connsiteY6" fmla="*/ 0 h 18288"/>
              <a:gd name="connsiteX7" fmla="*/ 4572000 w 4572000"/>
              <a:gd name="connsiteY7" fmla="*/ 0 h 18288"/>
              <a:gd name="connsiteX8" fmla="*/ 4572000 w 4572000"/>
              <a:gd name="connsiteY8" fmla="*/ 18288 h 18288"/>
              <a:gd name="connsiteX9" fmla="*/ 3873137 w 4572000"/>
              <a:gd name="connsiteY9" fmla="*/ 18288 h 18288"/>
              <a:gd name="connsiteX10" fmla="*/ 3311434 w 4572000"/>
              <a:gd name="connsiteY10" fmla="*/ 18288 h 18288"/>
              <a:gd name="connsiteX11" fmla="*/ 2749731 w 4572000"/>
              <a:gd name="connsiteY11" fmla="*/ 18288 h 18288"/>
              <a:gd name="connsiteX12" fmla="*/ 2050869 w 4572000"/>
              <a:gd name="connsiteY12" fmla="*/ 18288 h 18288"/>
              <a:gd name="connsiteX13" fmla="*/ 1306286 w 4572000"/>
              <a:gd name="connsiteY13" fmla="*/ 18288 h 18288"/>
              <a:gd name="connsiteX14" fmla="*/ 790303 w 4572000"/>
              <a:gd name="connsiteY14" fmla="*/ 18288 h 18288"/>
              <a:gd name="connsiteX15" fmla="*/ 0 w 4572000"/>
              <a:gd name="connsiteY15" fmla="*/ 18288 h 18288"/>
              <a:gd name="connsiteX16" fmla="*/ 0 w 45720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72000" h="18288" fill="none" extrusionOk="0">
                <a:moveTo>
                  <a:pt x="0" y="0"/>
                </a:moveTo>
                <a:cubicBezTo>
                  <a:pt x="105156" y="-20963"/>
                  <a:pt x="340432" y="822"/>
                  <a:pt x="515983" y="0"/>
                </a:cubicBezTo>
                <a:cubicBezTo>
                  <a:pt x="691534" y="-822"/>
                  <a:pt x="850679" y="16479"/>
                  <a:pt x="1031966" y="0"/>
                </a:cubicBezTo>
                <a:cubicBezTo>
                  <a:pt x="1213253" y="-16479"/>
                  <a:pt x="1443646" y="-18730"/>
                  <a:pt x="1639389" y="0"/>
                </a:cubicBezTo>
                <a:cubicBezTo>
                  <a:pt x="1835132" y="18730"/>
                  <a:pt x="2159975" y="18531"/>
                  <a:pt x="2383971" y="0"/>
                </a:cubicBezTo>
                <a:cubicBezTo>
                  <a:pt x="2607967" y="-18531"/>
                  <a:pt x="2719096" y="-12030"/>
                  <a:pt x="2945674" y="0"/>
                </a:cubicBezTo>
                <a:cubicBezTo>
                  <a:pt x="3172252" y="12030"/>
                  <a:pt x="3269167" y="27666"/>
                  <a:pt x="3507377" y="0"/>
                </a:cubicBezTo>
                <a:cubicBezTo>
                  <a:pt x="3745587" y="-27666"/>
                  <a:pt x="4116741" y="18705"/>
                  <a:pt x="4572000" y="0"/>
                </a:cubicBezTo>
                <a:cubicBezTo>
                  <a:pt x="4572895" y="8974"/>
                  <a:pt x="4571454" y="9359"/>
                  <a:pt x="4572000" y="18288"/>
                </a:cubicBezTo>
                <a:cubicBezTo>
                  <a:pt x="4374698" y="3942"/>
                  <a:pt x="4098874" y="-11042"/>
                  <a:pt x="3873137" y="18288"/>
                </a:cubicBezTo>
                <a:cubicBezTo>
                  <a:pt x="3647400" y="47618"/>
                  <a:pt x="3517055" y="5421"/>
                  <a:pt x="3311434" y="18288"/>
                </a:cubicBezTo>
                <a:cubicBezTo>
                  <a:pt x="3105813" y="31155"/>
                  <a:pt x="3025168" y="17856"/>
                  <a:pt x="2749731" y="18288"/>
                </a:cubicBezTo>
                <a:cubicBezTo>
                  <a:pt x="2474294" y="18720"/>
                  <a:pt x="2291766" y="-14168"/>
                  <a:pt x="2050869" y="18288"/>
                </a:cubicBezTo>
                <a:cubicBezTo>
                  <a:pt x="1809972" y="50744"/>
                  <a:pt x="1540276" y="46798"/>
                  <a:pt x="1306286" y="18288"/>
                </a:cubicBezTo>
                <a:cubicBezTo>
                  <a:pt x="1072296" y="-10222"/>
                  <a:pt x="972445" y="19645"/>
                  <a:pt x="790303" y="18288"/>
                </a:cubicBezTo>
                <a:cubicBezTo>
                  <a:pt x="608161" y="16931"/>
                  <a:pt x="200981" y="8241"/>
                  <a:pt x="0" y="18288"/>
                </a:cubicBezTo>
                <a:cubicBezTo>
                  <a:pt x="-229" y="14222"/>
                  <a:pt x="509" y="5816"/>
                  <a:pt x="0" y="0"/>
                </a:cubicBezTo>
                <a:close/>
              </a:path>
              <a:path w="4572000" h="18288" stroke="0" extrusionOk="0">
                <a:moveTo>
                  <a:pt x="0" y="0"/>
                </a:moveTo>
                <a:cubicBezTo>
                  <a:pt x="143285" y="-9565"/>
                  <a:pt x="327959" y="-11498"/>
                  <a:pt x="561703" y="0"/>
                </a:cubicBezTo>
                <a:cubicBezTo>
                  <a:pt x="795447" y="11498"/>
                  <a:pt x="838260" y="18255"/>
                  <a:pt x="1077686" y="0"/>
                </a:cubicBezTo>
                <a:cubicBezTo>
                  <a:pt x="1317112" y="-18255"/>
                  <a:pt x="1437472" y="23514"/>
                  <a:pt x="1639389" y="0"/>
                </a:cubicBezTo>
                <a:cubicBezTo>
                  <a:pt x="1841306" y="-23514"/>
                  <a:pt x="2037142" y="-12551"/>
                  <a:pt x="2292531" y="0"/>
                </a:cubicBezTo>
                <a:cubicBezTo>
                  <a:pt x="2547920" y="12551"/>
                  <a:pt x="2810436" y="-20352"/>
                  <a:pt x="2991394" y="0"/>
                </a:cubicBezTo>
                <a:cubicBezTo>
                  <a:pt x="3172352" y="20352"/>
                  <a:pt x="3530025" y="-13347"/>
                  <a:pt x="3735977" y="0"/>
                </a:cubicBezTo>
                <a:cubicBezTo>
                  <a:pt x="3941929" y="13347"/>
                  <a:pt x="4161497" y="34086"/>
                  <a:pt x="4572000" y="0"/>
                </a:cubicBezTo>
                <a:cubicBezTo>
                  <a:pt x="4571545" y="6162"/>
                  <a:pt x="4571903" y="11775"/>
                  <a:pt x="4572000" y="18288"/>
                </a:cubicBezTo>
                <a:cubicBezTo>
                  <a:pt x="4228040" y="36490"/>
                  <a:pt x="4199736" y="42557"/>
                  <a:pt x="3873137" y="18288"/>
                </a:cubicBezTo>
                <a:cubicBezTo>
                  <a:pt x="3546538" y="-5981"/>
                  <a:pt x="3472124" y="16809"/>
                  <a:pt x="3128554" y="18288"/>
                </a:cubicBezTo>
                <a:cubicBezTo>
                  <a:pt x="2784984" y="19767"/>
                  <a:pt x="2735896" y="-17781"/>
                  <a:pt x="2383971" y="18288"/>
                </a:cubicBezTo>
                <a:cubicBezTo>
                  <a:pt x="2032046" y="54357"/>
                  <a:pt x="2019324" y="2920"/>
                  <a:pt x="1867989" y="18288"/>
                </a:cubicBezTo>
                <a:cubicBezTo>
                  <a:pt x="1716654" y="33656"/>
                  <a:pt x="1418675" y="32575"/>
                  <a:pt x="1169126" y="18288"/>
                </a:cubicBezTo>
                <a:cubicBezTo>
                  <a:pt x="919577" y="4001"/>
                  <a:pt x="798537" y="16165"/>
                  <a:pt x="561703" y="18288"/>
                </a:cubicBezTo>
                <a:cubicBezTo>
                  <a:pt x="324869" y="20411"/>
                  <a:pt x="221395" y="-912"/>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AAC34680-D21E-0568-58F0-A9F089E7372C}"/>
              </a:ext>
            </a:extLst>
          </p:cNvPr>
          <p:cNvSpPr txBox="1"/>
          <p:nvPr/>
        </p:nvSpPr>
        <p:spPr>
          <a:xfrm>
            <a:off x="995680" y="1971039"/>
            <a:ext cx="10424160" cy="458587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Arial"/>
              <a:buChar char="•"/>
            </a:pPr>
            <a:r>
              <a:rPr lang="en-US" sz="2000" b="1">
                <a:ea typeface="+mn-lt"/>
                <a:cs typeface="+mn-lt"/>
              </a:rPr>
              <a:t>Best Model Performance</a:t>
            </a:r>
            <a:endParaRPr lang="en-US" sz="2000">
              <a:ea typeface="+mn-lt"/>
              <a:cs typeface="+mn-lt"/>
            </a:endParaRPr>
          </a:p>
          <a:p>
            <a:pPr marL="800100" lvl="1" indent="-342900">
              <a:buFont typeface="Courier New"/>
              <a:buChar char="o"/>
            </a:pPr>
            <a:r>
              <a:rPr lang="en-US" sz="1400" b="1">
                <a:ea typeface="+mn-lt"/>
                <a:cs typeface="+mn-lt"/>
              </a:rPr>
              <a:t>Model 1</a:t>
            </a:r>
            <a:endParaRPr lang="en-US" sz="1400"/>
          </a:p>
          <a:p>
            <a:pPr marL="1200150" lvl="2" indent="-285750">
              <a:buFont typeface="Wingdings"/>
              <a:buChar char="§"/>
            </a:pPr>
            <a:r>
              <a:rPr lang="en-US" sz="1400">
                <a:ea typeface="+mn-lt"/>
                <a:cs typeface="+mn-lt"/>
              </a:rPr>
              <a:t>Test Accuracy ~96%</a:t>
            </a:r>
            <a:endParaRPr lang="en-US" sz="1400"/>
          </a:p>
          <a:p>
            <a:pPr marL="1200150" lvl="2" indent="-285750">
              <a:buFont typeface="Wingdings"/>
              <a:buChar char="§"/>
            </a:pPr>
            <a:r>
              <a:rPr lang="en-US" sz="1400">
                <a:ea typeface="+mn-lt"/>
                <a:cs typeface="+mn-lt"/>
              </a:rPr>
              <a:t>Balanced architecture, gradually increasing filters and well configured dense layers.</a:t>
            </a:r>
            <a:endParaRPr lang="en-US" sz="1400"/>
          </a:p>
          <a:p>
            <a:pPr marL="342900" indent="-342900">
              <a:buFont typeface="Arial"/>
              <a:buChar char="•"/>
            </a:pPr>
            <a:r>
              <a:rPr lang="en-US" sz="2000" b="1">
                <a:ea typeface="+mn-lt"/>
                <a:cs typeface="+mn-lt"/>
              </a:rPr>
              <a:t>Model Comparison</a:t>
            </a:r>
            <a:endParaRPr lang="en-US" sz="2000"/>
          </a:p>
          <a:p>
            <a:pPr marL="800100" lvl="1" indent="-342900">
              <a:buFont typeface="Courier New"/>
              <a:buChar char="o"/>
            </a:pPr>
            <a:r>
              <a:rPr lang="en-US" sz="1400" b="1">
                <a:ea typeface="+mn-lt"/>
                <a:cs typeface="+mn-lt"/>
              </a:rPr>
              <a:t>Model 2</a:t>
            </a:r>
            <a:endParaRPr lang="en-US" sz="1400"/>
          </a:p>
          <a:p>
            <a:pPr marL="1200150" lvl="2" indent="-285750">
              <a:buFont typeface="Wingdings"/>
              <a:buChar char="§"/>
            </a:pPr>
            <a:r>
              <a:rPr lang="en-US" sz="1400">
                <a:ea typeface="+mn-lt"/>
                <a:cs typeface="+mn-lt"/>
              </a:rPr>
              <a:t>Test Accuracy ~50%</a:t>
            </a:r>
            <a:endParaRPr lang="en-US" sz="1400"/>
          </a:p>
          <a:p>
            <a:pPr marL="1200150" lvl="2" indent="-285750">
              <a:buFont typeface="Wingdings"/>
              <a:buChar char="§"/>
            </a:pPr>
            <a:r>
              <a:rPr lang="en-US" sz="1400">
                <a:ea typeface="+mn-lt"/>
                <a:cs typeface="+mn-lt"/>
              </a:rPr>
              <a:t>Additional convolutional block and more complexity</a:t>
            </a:r>
            <a:endParaRPr lang="en-US" sz="1400"/>
          </a:p>
          <a:p>
            <a:pPr marL="800100" lvl="1" indent="-342900">
              <a:buFont typeface="Courier New"/>
              <a:buChar char="o"/>
            </a:pPr>
            <a:r>
              <a:rPr lang="en-US" sz="1400" b="1">
                <a:ea typeface="+mn-lt"/>
                <a:cs typeface="+mn-lt"/>
              </a:rPr>
              <a:t>Model 3</a:t>
            </a:r>
            <a:endParaRPr lang="en-US" sz="1400"/>
          </a:p>
          <a:p>
            <a:pPr marL="1200150" lvl="2" indent="-285750">
              <a:buFont typeface="Wingdings"/>
              <a:buChar char="§"/>
            </a:pPr>
            <a:r>
              <a:rPr lang="en-US" sz="1400">
                <a:ea typeface="+mn-lt"/>
                <a:cs typeface="+mn-lt"/>
              </a:rPr>
              <a:t>Test Accuracy ~1%</a:t>
            </a:r>
            <a:endParaRPr lang="en-US" sz="1400"/>
          </a:p>
          <a:p>
            <a:pPr marL="1200150" lvl="2" indent="-285750">
              <a:buFont typeface="Wingdings"/>
              <a:buChar char="§"/>
            </a:pPr>
            <a:r>
              <a:rPr lang="en-US" sz="1400">
                <a:ea typeface="+mn-lt"/>
                <a:cs typeface="+mn-lt"/>
              </a:rPr>
              <a:t>ELU activation ,and max pooling has been removed (importance of pooling and activation function)</a:t>
            </a:r>
            <a:endParaRPr lang="en-US" sz="1400"/>
          </a:p>
          <a:p>
            <a:pPr marL="800100" lvl="1" indent="-342900">
              <a:buFont typeface="Courier New"/>
              <a:buChar char="o"/>
            </a:pPr>
            <a:r>
              <a:rPr lang="en-US" sz="1400" b="1">
                <a:ea typeface="+mn-lt"/>
                <a:cs typeface="+mn-lt"/>
              </a:rPr>
              <a:t>Model 4</a:t>
            </a:r>
            <a:endParaRPr lang="en-US" sz="1400"/>
          </a:p>
          <a:p>
            <a:pPr marL="1200150" lvl="2" indent="-285750">
              <a:buFont typeface="Wingdings"/>
              <a:buChar char="§"/>
            </a:pPr>
            <a:r>
              <a:rPr lang="en-US" sz="1400">
                <a:ea typeface="+mn-lt"/>
                <a:cs typeface="+mn-lt"/>
              </a:rPr>
              <a:t>Test Accuracy ~52%</a:t>
            </a:r>
            <a:endParaRPr lang="en-US" sz="1400"/>
          </a:p>
          <a:p>
            <a:pPr marL="1200150" lvl="2" indent="-285750">
              <a:buFont typeface="Wingdings"/>
              <a:buChar char="§"/>
            </a:pPr>
            <a:r>
              <a:rPr lang="en-US" sz="1400">
                <a:ea typeface="+mn-lt"/>
                <a:cs typeface="+mn-lt"/>
              </a:rPr>
              <a:t>Varying kernel sizes with moderate performance</a:t>
            </a:r>
            <a:endParaRPr lang="en-US" sz="1400"/>
          </a:p>
          <a:p>
            <a:pPr marL="800100" lvl="1" indent="-342900">
              <a:buFont typeface="Courier New"/>
              <a:buChar char="o"/>
            </a:pPr>
            <a:r>
              <a:rPr lang="en-US" sz="1400" b="1">
                <a:ea typeface="+mn-lt"/>
                <a:cs typeface="+mn-lt"/>
              </a:rPr>
              <a:t>Model 5</a:t>
            </a:r>
            <a:endParaRPr lang="en-US" sz="1400"/>
          </a:p>
          <a:p>
            <a:pPr marL="1200150" lvl="2" indent="-285750">
              <a:buFont typeface="Wingdings"/>
              <a:buChar char="§"/>
            </a:pPr>
            <a:r>
              <a:rPr lang="en-US" sz="1400">
                <a:ea typeface="+mn-lt"/>
                <a:cs typeface="+mn-lt"/>
              </a:rPr>
              <a:t>Test Accuracy ~50%</a:t>
            </a:r>
            <a:endParaRPr lang="en-US" sz="1400"/>
          </a:p>
          <a:p>
            <a:pPr marL="1200150" lvl="2" indent="-285750">
              <a:buFont typeface="Wingdings"/>
              <a:buChar char="§"/>
            </a:pPr>
            <a:r>
              <a:rPr lang="en-US" sz="1400">
                <a:ea typeface="+mn-lt"/>
                <a:cs typeface="+mn-lt"/>
              </a:rPr>
              <a:t>Sigmoid activation function, and larger dense layers (lost accuracy due to complexity)</a:t>
            </a:r>
            <a:endParaRPr lang="en-US" sz="1400"/>
          </a:p>
          <a:p>
            <a:pPr marL="800100" lvl="1" indent="-342900">
              <a:buFont typeface="Courier New"/>
              <a:buChar char="o"/>
            </a:pPr>
            <a:r>
              <a:rPr lang="en-US" sz="1400" b="1">
                <a:ea typeface="+mn-lt"/>
                <a:cs typeface="+mn-lt"/>
              </a:rPr>
              <a:t>Model 6</a:t>
            </a:r>
            <a:endParaRPr lang="en-US" sz="1400"/>
          </a:p>
          <a:p>
            <a:pPr marL="1200150" lvl="2" indent="-285750">
              <a:buFont typeface="Wingdings"/>
              <a:buChar char="§"/>
            </a:pPr>
            <a:r>
              <a:rPr lang="en-US" sz="1400">
                <a:ea typeface="+mn-lt"/>
                <a:cs typeface="+mn-lt"/>
              </a:rPr>
              <a:t>Test Accuracy ~35%</a:t>
            </a:r>
            <a:endParaRPr lang="en-US" sz="1400"/>
          </a:p>
          <a:p>
            <a:pPr marL="1200150" lvl="2" indent="-285750">
              <a:buFont typeface="Wingdings"/>
              <a:buChar char="§"/>
            </a:pPr>
            <a:r>
              <a:rPr lang="en-US" sz="1400">
                <a:ea typeface="+mn-lt"/>
                <a:cs typeface="+mn-lt"/>
              </a:rPr>
              <a:t>Deepest model with the largest filters, and dense layers (losing more accuracy due to more complexity)</a:t>
            </a:r>
            <a:endParaRPr lang="en-US" sz="1400"/>
          </a:p>
        </p:txBody>
      </p:sp>
    </p:spTree>
    <p:extLst>
      <p:ext uri="{BB962C8B-B14F-4D97-AF65-F5344CB8AC3E}">
        <p14:creationId xmlns:p14="http://schemas.microsoft.com/office/powerpoint/2010/main" val="35318514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CED4D40-4B67-4331-AC48-79B82B4A47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B1856ED1-DE2E-074D-F58C-EBAB5AE00269}"/>
              </a:ext>
            </a:extLst>
          </p:cNvPr>
          <p:cNvSpPr>
            <a:spLocks noGrp="1"/>
          </p:cNvSpPr>
          <p:nvPr>
            <p:ph type="title"/>
          </p:nvPr>
        </p:nvSpPr>
        <p:spPr>
          <a:xfrm>
            <a:off x="638881" y="417576"/>
            <a:ext cx="10909640" cy="1249394"/>
          </a:xfrm>
        </p:spPr>
        <p:txBody>
          <a:bodyPr vert="horz" lIns="91440" tIns="45720" rIns="91440" bIns="45720" rtlCol="0" anchor="ctr">
            <a:normAutofit/>
          </a:bodyPr>
          <a:lstStyle/>
          <a:p>
            <a:pPr algn="ctr"/>
            <a:r>
              <a:rPr lang="en-US" sz="4100" b="0" i="0" kern="1200">
                <a:effectLst/>
                <a:highlight>
                  <a:srgbClr val="FFFFFF"/>
                </a:highlight>
                <a:latin typeface="+mj-lt"/>
                <a:ea typeface="+mj-ea"/>
                <a:cs typeface="+mj-cs"/>
              </a:rPr>
              <a:t>What </a:t>
            </a:r>
            <a:r>
              <a:rPr lang="en-US" sz="4100">
                <a:highlight>
                  <a:srgbClr val="FFFFFF"/>
                </a:highlight>
              </a:rPr>
              <a:t>did you learn from your project?</a:t>
            </a:r>
            <a:endParaRPr lang="en-US" sz="4100" b="0" i="0" kern="1200">
              <a:solidFill>
                <a:schemeClr val="tx1"/>
              </a:solidFill>
              <a:effectLst/>
              <a:highlight>
                <a:srgbClr val="FFFFFF"/>
              </a:highlight>
              <a:latin typeface="+mj-lt"/>
              <a:ea typeface="+mj-ea"/>
              <a:cs typeface="+mj-cs"/>
            </a:endParaRPr>
          </a:p>
        </p:txBody>
      </p:sp>
      <p:sp>
        <p:nvSpPr>
          <p:cNvPr id="11" name="sketch line">
            <a:extLst>
              <a:ext uri="{FF2B5EF4-FFF2-40B4-BE49-F238E27FC236}">
                <a16:creationId xmlns:a16="http://schemas.microsoft.com/office/drawing/2014/main" id="{670CEDEF-4F34-412E-84EE-329C1E936A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7702" y="1733454"/>
            <a:ext cx="4572000" cy="18288"/>
          </a:xfrm>
          <a:custGeom>
            <a:avLst/>
            <a:gdLst>
              <a:gd name="connsiteX0" fmla="*/ 0 w 4572000"/>
              <a:gd name="connsiteY0" fmla="*/ 0 h 18288"/>
              <a:gd name="connsiteX1" fmla="*/ 515983 w 4572000"/>
              <a:gd name="connsiteY1" fmla="*/ 0 h 18288"/>
              <a:gd name="connsiteX2" fmla="*/ 1031966 w 4572000"/>
              <a:gd name="connsiteY2" fmla="*/ 0 h 18288"/>
              <a:gd name="connsiteX3" fmla="*/ 1639389 w 4572000"/>
              <a:gd name="connsiteY3" fmla="*/ 0 h 18288"/>
              <a:gd name="connsiteX4" fmla="*/ 2383971 w 4572000"/>
              <a:gd name="connsiteY4" fmla="*/ 0 h 18288"/>
              <a:gd name="connsiteX5" fmla="*/ 2945674 w 4572000"/>
              <a:gd name="connsiteY5" fmla="*/ 0 h 18288"/>
              <a:gd name="connsiteX6" fmla="*/ 3507377 w 4572000"/>
              <a:gd name="connsiteY6" fmla="*/ 0 h 18288"/>
              <a:gd name="connsiteX7" fmla="*/ 4572000 w 4572000"/>
              <a:gd name="connsiteY7" fmla="*/ 0 h 18288"/>
              <a:gd name="connsiteX8" fmla="*/ 4572000 w 4572000"/>
              <a:gd name="connsiteY8" fmla="*/ 18288 h 18288"/>
              <a:gd name="connsiteX9" fmla="*/ 3873137 w 4572000"/>
              <a:gd name="connsiteY9" fmla="*/ 18288 h 18288"/>
              <a:gd name="connsiteX10" fmla="*/ 3311434 w 4572000"/>
              <a:gd name="connsiteY10" fmla="*/ 18288 h 18288"/>
              <a:gd name="connsiteX11" fmla="*/ 2749731 w 4572000"/>
              <a:gd name="connsiteY11" fmla="*/ 18288 h 18288"/>
              <a:gd name="connsiteX12" fmla="*/ 2050869 w 4572000"/>
              <a:gd name="connsiteY12" fmla="*/ 18288 h 18288"/>
              <a:gd name="connsiteX13" fmla="*/ 1306286 w 4572000"/>
              <a:gd name="connsiteY13" fmla="*/ 18288 h 18288"/>
              <a:gd name="connsiteX14" fmla="*/ 790303 w 4572000"/>
              <a:gd name="connsiteY14" fmla="*/ 18288 h 18288"/>
              <a:gd name="connsiteX15" fmla="*/ 0 w 4572000"/>
              <a:gd name="connsiteY15" fmla="*/ 18288 h 18288"/>
              <a:gd name="connsiteX16" fmla="*/ 0 w 45720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72000" h="18288" fill="none" extrusionOk="0">
                <a:moveTo>
                  <a:pt x="0" y="0"/>
                </a:moveTo>
                <a:cubicBezTo>
                  <a:pt x="105156" y="-20963"/>
                  <a:pt x="340432" y="822"/>
                  <a:pt x="515983" y="0"/>
                </a:cubicBezTo>
                <a:cubicBezTo>
                  <a:pt x="691534" y="-822"/>
                  <a:pt x="850679" y="16479"/>
                  <a:pt x="1031966" y="0"/>
                </a:cubicBezTo>
                <a:cubicBezTo>
                  <a:pt x="1213253" y="-16479"/>
                  <a:pt x="1443646" y="-18730"/>
                  <a:pt x="1639389" y="0"/>
                </a:cubicBezTo>
                <a:cubicBezTo>
                  <a:pt x="1835132" y="18730"/>
                  <a:pt x="2159975" y="18531"/>
                  <a:pt x="2383971" y="0"/>
                </a:cubicBezTo>
                <a:cubicBezTo>
                  <a:pt x="2607967" y="-18531"/>
                  <a:pt x="2719096" y="-12030"/>
                  <a:pt x="2945674" y="0"/>
                </a:cubicBezTo>
                <a:cubicBezTo>
                  <a:pt x="3172252" y="12030"/>
                  <a:pt x="3269167" y="27666"/>
                  <a:pt x="3507377" y="0"/>
                </a:cubicBezTo>
                <a:cubicBezTo>
                  <a:pt x="3745587" y="-27666"/>
                  <a:pt x="4116741" y="18705"/>
                  <a:pt x="4572000" y="0"/>
                </a:cubicBezTo>
                <a:cubicBezTo>
                  <a:pt x="4572895" y="8974"/>
                  <a:pt x="4571454" y="9359"/>
                  <a:pt x="4572000" y="18288"/>
                </a:cubicBezTo>
                <a:cubicBezTo>
                  <a:pt x="4374698" y="3942"/>
                  <a:pt x="4098874" y="-11042"/>
                  <a:pt x="3873137" y="18288"/>
                </a:cubicBezTo>
                <a:cubicBezTo>
                  <a:pt x="3647400" y="47618"/>
                  <a:pt x="3517055" y="5421"/>
                  <a:pt x="3311434" y="18288"/>
                </a:cubicBezTo>
                <a:cubicBezTo>
                  <a:pt x="3105813" y="31155"/>
                  <a:pt x="3025168" y="17856"/>
                  <a:pt x="2749731" y="18288"/>
                </a:cubicBezTo>
                <a:cubicBezTo>
                  <a:pt x="2474294" y="18720"/>
                  <a:pt x="2291766" y="-14168"/>
                  <a:pt x="2050869" y="18288"/>
                </a:cubicBezTo>
                <a:cubicBezTo>
                  <a:pt x="1809972" y="50744"/>
                  <a:pt x="1540276" y="46798"/>
                  <a:pt x="1306286" y="18288"/>
                </a:cubicBezTo>
                <a:cubicBezTo>
                  <a:pt x="1072296" y="-10222"/>
                  <a:pt x="972445" y="19645"/>
                  <a:pt x="790303" y="18288"/>
                </a:cubicBezTo>
                <a:cubicBezTo>
                  <a:pt x="608161" y="16931"/>
                  <a:pt x="200981" y="8241"/>
                  <a:pt x="0" y="18288"/>
                </a:cubicBezTo>
                <a:cubicBezTo>
                  <a:pt x="-229" y="14222"/>
                  <a:pt x="509" y="5816"/>
                  <a:pt x="0" y="0"/>
                </a:cubicBezTo>
                <a:close/>
              </a:path>
              <a:path w="4572000" h="18288" stroke="0" extrusionOk="0">
                <a:moveTo>
                  <a:pt x="0" y="0"/>
                </a:moveTo>
                <a:cubicBezTo>
                  <a:pt x="143285" y="-9565"/>
                  <a:pt x="327959" y="-11498"/>
                  <a:pt x="561703" y="0"/>
                </a:cubicBezTo>
                <a:cubicBezTo>
                  <a:pt x="795447" y="11498"/>
                  <a:pt x="838260" y="18255"/>
                  <a:pt x="1077686" y="0"/>
                </a:cubicBezTo>
                <a:cubicBezTo>
                  <a:pt x="1317112" y="-18255"/>
                  <a:pt x="1437472" y="23514"/>
                  <a:pt x="1639389" y="0"/>
                </a:cubicBezTo>
                <a:cubicBezTo>
                  <a:pt x="1841306" y="-23514"/>
                  <a:pt x="2037142" y="-12551"/>
                  <a:pt x="2292531" y="0"/>
                </a:cubicBezTo>
                <a:cubicBezTo>
                  <a:pt x="2547920" y="12551"/>
                  <a:pt x="2810436" y="-20352"/>
                  <a:pt x="2991394" y="0"/>
                </a:cubicBezTo>
                <a:cubicBezTo>
                  <a:pt x="3172352" y="20352"/>
                  <a:pt x="3530025" y="-13347"/>
                  <a:pt x="3735977" y="0"/>
                </a:cubicBezTo>
                <a:cubicBezTo>
                  <a:pt x="3941929" y="13347"/>
                  <a:pt x="4161497" y="34086"/>
                  <a:pt x="4572000" y="0"/>
                </a:cubicBezTo>
                <a:cubicBezTo>
                  <a:pt x="4571545" y="6162"/>
                  <a:pt x="4571903" y="11775"/>
                  <a:pt x="4572000" y="18288"/>
                </a:cubicBezTo>
                <a:cubicBezTo>
                  <a:pt x="4228040" y="36490"/>
                  <a:pt x="4199736" y="42557"/>
                  <a:pt x="3873137" y="18288"/>
                </a:cubicBezTo>
                <a:cubicBezTo>
                  <a:pt x="3546538" y="-5981"/>
                  <a:pt x="3472124" y="16809"/>
                  <a:pt x="3128554" y="18288"/>
                </a:cubicBezTo>
                <a:cubicBezTo>
                  <a:pt x="2784984" y="19767"/>
                  <a:pt x="2735896" y="-17781"/>
                  <a:pt x="2383971" y="18288"/>
                </a:cubicBezTo>
                <a:cubicBezTo>
                  <a:pt x="2032046" y="54357"/>
                  <a:pt x="2019324" y="2920"/>
                  <a:pt x="1867989" y="18288"/>
                </a:cubicBezTo>
                <a:cubicBezTo>
                  <a:pt x="1716654" y="33656"/>
                  <a:pt x="1418675" y="32575"/>
                  <a:pt x="1169126" y="18288"/>
                </a:cubicBezTo>
                <a:cubicBezTo>
                  <a:pt x="919577" y="4001"/>
                  <a:pt x="798537" y="16165"/>
                  <a:pt x="561703" y="18288"/>
                </a:cubicBezTo>
                <a:cubicBezTo>
                  <a:pt x="324869" y="20411"/>
                  <a:pt x="221395" y="-912"/>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AAC34680-D21E-0568-58F0-A9F089E7372C}"/>
              </a:ext>
            </a:extLst>
          </p:cNvPr>
          <p:cNvSpPr txBox="1"/>
          <p:nvPr/>
        </p:nvSpPr>
        <p:spPr>
          <a:xfrm>
            <a:off x="995680" y="1971039"/>
            <a:ext cx="10556240" cy="33547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buFont typeface="Arial"/>
              <a:buChar char="•"/>
            </a:pPr>
            <a:r>
              <a:rPr lang="en-US" sz="2800" b="1">
                <a:ea typeface="+mn-lt"/>
                <a:cs typeface="+mn-lt"/>
              </a:rPr>
              <a:t>Architecture Tuning</a:t>
            </a:r>
            <a:endParaRPr lang="en-US" sz="2000" b="1"/>
          </a:p>
          <a:p>
            <a:pPr marL="800100" lvl="1" indent="-342900">
              <a:buFont typeface="Courier New"/>
              <a:buChar char="o"/>
            </a:pPr>
            <a:r>
              <a:rPr lang="en-US" sz="2000">
                <a:ea typeface="+mn-lt"/>
                <a:cs typeface="+mn-lt"/>
              </a:rPr>
              <a:t>Balanced convolutional blocks and filter size</a:t>
            </a:r>
            <a:endParaRPr lang="en-US" sz="2000"/>
          </a:p>
          <a:p>
            <a:pPr marL="800100" lvl="1" indent="-342900">
              <a:buFont typeface="Courier New"/>
              <a:buChar char="o"/>
            </a:pPr>
            <a:r>
              <a:rPr lang="en-US" sz="2000">
                <a:ea typeface="+mn-lt"/>
                <a:cs typeface="+mn-lt"/>
              </a:rPr>
              <a:t>Effects of activation functions and pooling strategies</a:t>
            </a:r>
            <a:endParaRPr lang="en-US" sz="2000"/>
          </a:p>
          <a:p>
            <a:pPr marL="457200" indent="-457200">
              <a:buFont typeface="Arial"/>
              <a:buChar char="•"/>
            </a:pPr>
            <a:r>
              <a:rPr lang="en-US" sz="2800" b="1">
                <a:ea typeface="+mn-lt"/>
                <a:cs typeface="+mn-lt"/>
              </a:rPr>
              <a:t>Data Processing</a:t>
            </a:r>
            <a:endParaRPr lang="en-US" b="1"/>
          </a:p>
          <a:p>
            <a:pPr marL="800100" lvl="1" indent="-342900">
              <a:buFont typeface="Courier New"/>
              <a:buChar char="o"/>
            </a:pPr>
            <a:r>
              <a:rPr lang="en-US" sz="2000">
                <a:ea typeface="+mn-lt"/>
                <a:cs typeface="+mn-lt"/>
              </a:rPr>
              <a:t>Data augmentation and preprocessing</a:t>
            </a:r>
            <a:endParaRPr lang="en-US" sz="2000"/>
          </a:p>
          <a:p>
            <a:pPr marL="800100" lvl="1" indent="-342900">
              <a:buFont typeface="Courier New"/>
              <a:buChar char="o"/>
            </a:pPr>
            <a:r>
              <a:rPr lang="en-US" sz="2000">
                <a:ea typeface="+mn-lt"/>
                <a:cs typeface="+mn-lt"/>
              </a:rPr>
              <a:t>Balanced datasets and their contribution to generalization </a:t>
            </a:r>
            <a:endParaRPr lang="en-US" sz="2000"/>
          </a:p>
          <a:p>
            <a:pPr marL="457200" indent="-457200">
              <a:buFont typeface="Arial"/>
              <a:buChar char="•"/>
            </a:pPr>
            <a:r>
              <a:rPr lang="en-US" sz="2800" b="1">
                <a:ea typeface="+mn-lt"/>
                <a:cs typeface="+mn-lt"/>
              </a:rPr>
              <a:t>Practical Challenges</a:t>
            </a:r>
            <a:endParaRPr lang="en-US" b="1"/>
          </a:p>
          <a:p>
            <a:pPr marL="800100" lvl="1" indent="-342900">
              <a:buFont typeface="Courier New"/>
              <a:buChar char="o"/>
            </a:pPr>
            <a:r>
              <a:rPr lang="en-US" sz="2000">
                <a:ea typeface="+mn-lt"/>
                <a:cs typeface="+mn-lt"/>
              </a:rPr>
              <a:t>Managing GPU constrains and long training times</a:t>
            </a:r>
            <a:endParaRPr lang="en-US" sz="2000"/>
          </a:p>
          <a:p>
            <a:pPr marL="800100" lvl="1" indent="-342900">
              <a:buFont typeface="Courier New"/>
              <a:buChar char="o"/>
            </a:pPr>
            <a:r>
              <a:rPr lang="en-US" sz="2000">
                <a:ea typeface="+mn-lt"/>
                <a:cs typeface="+mn-lt"/>
              </a:rPr>
              <a:t>Handling undefined metrics in classification reports</a:t>
            </a:r>
            <a:endParaRPr lang="en-US" sz="2000"/>
          </a:p>
        </p:txBody>
      </p:sp>
    </p:spTree>
    <p:extLst>
      <p:ext uri="{BB962C8B-B14F-4D97-AF65-F5344CB8AC3E}">
        <p14:creationId xmlns:p14="http://schemas.microsoft.com/office/powerpoint/2010/main" val="874389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CED4D40-4B67-4331-AC48-79B82B4A47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B1856ED1-DE2E-074D-F58C-EBAB5AE00269}"/>
              </a:ext>
            </a:extLst>
          </p:cNvPr>
          <p:cNvSpPr>
            <a:spLocks noGrp="1"/>
          </p:cNvSpPr>
          <p:nvPr>
            <p:ph type="title"/>
          </p:nvPr>
        </p:nvSpPr>
        <p:spPr>
          <a:xfrm>
            <a:off x="638881" y="417576"/>
            <a:ext cx="10909640" cy="1249394"/>
          </a:xfrm>
        </p:spPr>
        <p:txBody>
          <a:bodyPr vert="horz" lIns="91440" tIns="45720" rIns="91440" bIns="45720" rtlCol="0" anchor="ctr">
            <a:normAutofit/>
          </a:bodyPr>
          <a:lstStyle/>
          <a:p>
            <a:pPr algn="ctr"/>
            <a:r>
              <a:rPr lang="en-US" sz="4100">
                <a:highlight>
                  <a:srgbClr val="FFFFFF"/>
                </a:highlight>
              </a:rPr>
              <a:t>Future Work</a:t>
            </a:r>
            <a:endParaRPr lang="en-US">
              <a:ea typeface="+mj-ea"/>
              <a:cs typeface="+mj-cs"/>
            </a:endParaRPr>
          </a:p>
        </p:txBody>
      </p:sp>
      <p:sp>
        <p:nvSpPr>
          <p:cNvPr id="11" name="sketch line">
            <a:extLst>
              <a:ext uri="{FF2B5EF4-FFF2-40B4-BE49-F238E27FC236}">
                <a16:creationId xmlns:a16="http://schemas.microsoft.com/office/drawing/2014/main" id="{670CEDEF-4F34-412E-84EE-329C1E936A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7702" y="1733454"/>
            <a:ext cx="4572000" cy="18288"/>
          </a:xfrm>
          <a:custGeom>
            <a:avLst/>
            <a:gdLst>
              <a:gd name="connsiteX0" fmla="*/ 0 w 4572000"/>
              <a:gd name="connsiteY0" fmla="*/ 0 h 18288"/>
              <a:gd name="connsiteX1" fmla="*/ 515983 w 4572000"/>
              <a:gd name="connsiteY1" fmla="*/ 0 h 18288"/>
              <a:gd name="connsiteX2" fmla="*/ 1031966 w 4572000"/>
              <a:gd name="connsiteY2" fmla="*/ 0 h 18288"/>
              <a:gd name="connsiteX3" fmla="*/ 1639389 w 4572000"/>
              <a:gd name="connsiteY3" fmla="*/ 0 h 18288"/>
              <a:gd name="connsiteX4" fmla="*/ 2383971 w 4572000"/>
              <a:gd name="connsiteY4" fmla="*/ 0 h 18288"/>
              <a:gd name="connsiteX5" fmla="*/ 2945674 w 4572000"/>
              <a:gd name="connsiteY5" fmla="*/ 0 h 18288"/>
              <a:gd name="connsiteX6" fmla="*/ 3507377 w 4572000"/>
              <a:gd name="connsiteY6" fmla="*/ 0 h 18288"/>
              <a:gd name="connsiteX7" fmla="*/ 4572000 w 4572000"/>
              <a:gd name="connsiteY7" fmla="*/ 0 h 18288"/>
              <a:gd name="connsiteX8" fmla="*/ 4572000 w 4572000"/>
              <a:gd name="connsiteY8" fmla="*/ 18288 h 18288"/>
              <a:gd name="connsiteX9" fmla="*/ 3873137 w 4572000"/>
              <a:gd name="connsiteY9" fmla="*/ 18288 h 18288"/>
              <a:gd name="connsiteX10" fmla="*/ 3311434 w 4572000"/>
              <a:gd name="connsiteY10" fmla="*/ 18288 h 18288"/>
              <a:gd name="connsiteX11" fmla="*/ 2749731 w 4572000"/>
              <a:gd name="connsiteY11" fmla="*/ 18288 h 18288"/>
              <a:gd name="connsiteX12" fmla="*/ 2050869 w 4572000"/>
              <a:gd name="connsiteY12" fmla="*/ 18288 h 18288"/>
              <a:gd name="connsiteX13" fmla="*/ 1306286 w 4572000"/>
              <a:gd name="connsiteY13" fmla="*/ 18288 h 18288"/>
              <a:gd name="connsiteX14" fmla="*/ 790303 w 4572000"/>
              <a:gd name="connsiteY14" fmla="*/ 18288 h 18288"/>
              <a:gd name="connsiteX15" fmla="*/ 0 w 4572000"/>
              <a:gd name="connsiteY15" fmla="*/ 18288 h 18288"/>
              <a:gd name="connsiteX16" fmla="*/ 0 w 45720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72000" h="18288" fill="none" extrusionOk="0">
                <a:moveTo>
                  <a:pt x="0" y="0"/>
                </a:moveTo>
                <a:cubicBezTo>
                  <a:pt x="105156" y="-20963"/>
                  <a:pt x="340432" y="822"/>
                  <a:pt x="515983" y="0"/>
                </a:cubicBezTo>
                <a:cubicBezTo>
                  <a:pt x="691534" y="-822"/>
                  <a:pt x="850679" y="16479"/>
                  <a:pt x="1031966" y="0"/>
                </a:cubicBezTo>
                <a:cubicBezTo>
                  <a:pt x="1213253" y="-16479"/>
                  <a:pt x="1443646" y="-18730"/>
                  <a:pt x="1639389" y="0"/>
                </a:cubicBezTo>
                <a:cubicBezTo>
                  <a:pt x="1835132" y="18730"/>
                  <a:pt x="2159975" y="18531"/>
                  <a:pt x="2383971" y="0"/>
                </a:cubicBezTo>
                <a:cubicBezTo>
                  <a:pt x="2607967" y="-18531"/>
                  <a:pt x="2719096" y="-12030"/>
                  <a:pt x="2945674" y="0"/>
                </a:cubicBezTo>
                <a:cubicBezTo>
                  <a:pt x="3172252" y="12030"/>
                  <a:pt x="3269167" y="27666"/>
                  <a:pt x="3507377" y="0"/>
                </a:cubicBezTo>
                <a:cubicBezTo>
                  <a:pt x="3745587" y="-27666"/>
                  <a:pt x="4116741" y="18705"/>
                  <a:pt x="4572000" y="0"/>
                </a:cubicBezTo>
                <a:cubicBezTo>
                  <a:pt x="4572895" y="8974"/>
                  <a:pt x="4571454" y="9359"/>
                  <a:pt x="4572000" y="18288"/>
                </a:cubicBezTo>
                <a:cubicBezTo>
                  <a:pt x="4374698" y="3942"/>
                  <a:pt x="4098874" y="-11042"/>
                  <a:pt x="3873137" y="18288"/>
                </a:cubicBezTo>
                <a:cubicBezTo>
                  <a:pt x="3647400" y="47618"/>
                  <a:pt x="3517055" y="5421"/>
                  <a:pt x="3311434" y="18288"/>
                </a:cubicBezTo>
                <a:cubicBezTo>
                  <a:pt x="3105813" y="31155"/>
                  <a:pt x="3025168" y="17856"/>
                  <a:pt x="2749731" y="18288"/>
                </a:cubicBezTo>
                <a:cubicBezTo>
                  <a:pt x="2474294" y="18720"/>
                  <a:pt x="2291766" y="-14168"/>
                  <a:pt x="2050869" y="18288"/>
                </a:cubicBezTo>
                <a:cubicBezTo>
                  <a:pt x="1809972" y="50744"/>
                  <a:pt x="1540276" y="46798"/>
                  <a:pt x="1306286" y="18288"/>
                </a:cubicBezTo>
                <a:cubicBezTo>
                  <a:pt x="1072296" y="-10222"/>
                  <a:pt x="972445" y="19645"/>
                  <a:pt x="790303" y="18288"/>
                </a:cubicBezTo>
                <a:cubicBezTo>
                  <a:pt x="608161" y="16931"/>
                  <a:pt x="200981" y="8241"/>
                  <a:pt x="0" y="18288"/>
                </a:cubicBezTo>
                <a:cubicBezTo>
                  <a:pt x="-229" y="14222"/>
                  <a:pt x="509" y="5816"/>
                  <a:pt x="0" y="0"/>
                </a:cubicBezTo>
                <a:close/>
              </a:path>
              <a:path w="4572000" h="18288" stroke="0" extrusionOk="0">
                <a:moveTo>
                  <a:pt x="0" y="0"/>
                </a:moveTo>
                <a:cubicBezTo>
                  <a:pt x="143285" y="-9565"/>
                  <a:pt x="327959" y="-11498"/>
                  <a:pt x="561703" y="0"/>
                </a:cubicBezTo>
                <a:cubicBezTo>
                  <a:pt x="795447" y="11498"/>
                  <a:pt x="838260" y="18255"/>
                  <a:pt x="1077686" y="0"/>
                </a:cubicBezTo>
                <a:cubicBezTo>
                  <a:pt x="1317112" y="-18255"/>
                  <a:pt x="1437472" y="23514"/>
                  <a:pt x="1639389" y="0"/>
                </a:cubicBezTo>
                <a:cubicBezTo>
                  <a:pt x="1841306" y="-23514"/>
                  <a:pt x="2037142" y="-12551"/>
                  <a:pt x="2292531" y="0"/>
                </a:cubicBezTo>
                <a:cubicBezTo>
                  <a:pt x="2547920" y="12551"/>
                  <a:pt x="2810436" y="-20352"/>
                  <a:pt x="2991394" y="0"/>
                </a:cubicBezTo>
                <a:cubicBezTo>
                  <a:pt x="3172352" y="20352"/>
                  <a:pt x="3530025" y="-13347"/>
                  <a:pt x="3735977" y="0"/>
                </a:cubicBezTo>
                <a:cubicBezTo>
                  <a:pt x="3941929" y="13347"/>
                  <a:pt x="4161497" y="34086"/>
                  <a:pt x="4572000" y="0"/>
                </a:cubicBezTo>
                <a:cubicBezTo>
                  <a:pt x="4571545" y="6162"/>
                  <a:pt x="4571903" y="11775"/>
                  <a:pt x="4572000" y="18288"/>
                </a:cubicBezTo>
                <a:cubicBezTo>
                  <a:pt x="4228040" y="36490"/>
                  <a:pt x="4199736" y="42557"/>
                  <a:pt x="3873137" y="18288"/>
                </a:cubicBezTo>
                <a:cubicBezTo>
                  <a:pt x="3546538" y="-5981"/>
                  <a:pt x="3472124" y="16809"/>
                  <a:pt x="3128554" y="18288"/>
                </a:cubicBezTo>
                <a:cubicBezTo>
                  <a:pt x="2784984" y="19767"/>
                  <a:pt x="2735896" y="-17781"/>
                  <a:pt x="2383971" y="18288"/>
                </a:cubicBezTo>
                <a:cubicBezTo>
                  <a:pt x="2032046" y="54357"/>
                  <a:pt x="2019324" y="2920"/>
                  <a:pt x="1867989" y="18288"/>
                </a:cubicBezTo>
                <a:cubicBezTo>
                  <a:pt x="1716654" y="33656"/>
                  <a:pt x="1418675" y="32575"/>
                  <a:pt x="1169126" y="18288"/>
                </a:cubicBezTo>
                <a:cubicBezTo>
                  <a:pt x="919577" y="4001"/>
                  <a:pt x="798537" y="16165"/>
                  <a:pt x="561703" y="18288"/>
                </a:cubicBezTo>
                <a:cubicBezTo>
                  <a:pt x="324869" y="20411"/>
                  <a:pt x="221395" y="-912"/>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AAC34680-D21E-0568-58F0-A9F089E7372C}"/>
              </a:ext>
            </a:extLst>
          </p:cNvPr>
          <p:cNvSpPr txBox="1"/>
          <p:nvPr/>
        </p:nvSpPr>
        <p:spPr>
          <a:xfrm>
            <a:off x="995680" y="1971039"/>
            <a:ext cx="10556240" cy="280076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buFont typeface="Arial"/>
              <a:buChar char="•"/>
            </a:pPr>
            <a:r>
              <a:rPr lang="en-US" sz="2800" b="1">
                <a:ea typeface="+mn-lt"/>
                <a:cs typeface="+mn-lt"/>
              </a:rPr>
              <a:t>Model Refinement</a:t>
            </a:r>
            <a:endParaRPr lang="en-US" sz="2000" b="1">
              <a:ea typeface="+mn-lt"/>
              <a:cs typeface="+mn-lt"/>
            </a:endParaRPr>
          </a:p>
          <a:p>
            <a:pPr marL="800100" lvl="1" indent="-342900">
              <a:buFont typeface="Courier New"/>
              <a:buChar char="o"/>
            </a:pPr>
            <a:r>
              <a:rPr lang="en-US" sz="2000">
                <a:ea typeface="+mn-lt"/>
                <a:cs typeface="+mn-lt"/>
              </a:rPr>
              <a:t>Experimenting with different optimizers </a:t>
            </a:r>
          </a:p>
          <a:p>
            <a:pPr marL="800100" lvl="1" indent="-342900">
              <a:buFont typeface="Courier New"/>
              <a:buChar char="o"/>
            </a:pPr>
            <a:r>
              <a:rPr lang="en-US" sz="2000">
                <a:ea typeface="+mn-lt"/>
                <a:cs typeface="+mn-lt"/>
              </a:rPr>
              <a:t>Exploring advanced regularization techniques</a:t>
            </a:r>
          </a:p>
          <a:p>
            <a:pPr marL="800100" lvl="1" indent="-342900">
              <a:buFont typeface="Courier New"/>
              <a:buChar char="o"/>
            </a:pPr>
            <a:r>
              <a:rPr lang="en-US" sz="2000">
                <a:ea typeface="+mn-lt"/>
                <a:cs typeface="+mn-lt"/>
              </a:rPr>
              <a:t>Potential for ensemble methods</a:t>
            </a:r>
          </a:p>
          <a:p>
            <a:pPr marL="457200" indent="-457200">
              <a:buFont typeface="Arial"/>
              <a:buChar char="•"/>
            </a:pPr>
            <a:r>
              <a:rPr lang="en-US" sz="2800" b="1">
                <a:ea typeface="+mn-lt"/>
                <a:cs typeface="+mn-lt"/>
              </a:rPr>
              <a:t>Scalability</a:t>
            </a:r>
            <a:endParaRPr lang="en-US" b="1">
              <a:ea typeface="+mn-lt"/>
              <a:cs typeface="+mn-lt"/>
            </a:endParaRPr>
          </a:p>
          <a:p>
            <a:pPr marL="800100" lvl="1" indent="-342900">
              <a:buFont typeface="Courier New"/>
              <a:buChar char="o"/>
            </a:pPr>
            <a:r>
              <a:rPr lang="en-US" sz="2000">
                <a:ea typeface="+mn-lt"/>
                <a:cs typeface="+mn-lt"/>
              </a:rPr>
              <a:t>Extending to larger datasets or more complex tasks</a:t>
            </a:r>
            <a:endParaRPr lang="en-US" sz="2000"/>
          </a:p>
          <a:p>
            <a:pPr marL="800100" lvl="1" indent="-342900">
              <a:buFont typeface="Courier New"/>
              <a:buChar char="o"/>
            </a:pPr>
            <a:r>
              <a:rPr lang="en-US" sz="2000">
                <a:ea typeface="+mn-lt"/>
                <a:cs typeface="+mn-lt"/>
              </a:rPr>
              <a:t>Deployment in real-world settings</a:t>
            </a:r>
            <a:endParaRPr lang="en-US" sz="2000"/>
          </a:p>
          <a:p>
            <a:pPr marL="800100" lvl="1" indent="-342900">
              <a:buFont typeface="Courier New"/>
              <a:buChar char="o"/>
            </a:pPr>
            <a:r>
              <a:rPr lang="en-US" sz="2000">
                <a:ea typeface="+mn-lt"/>
                <a:cs typeface="+mn-lt"/>
              </a:rPr>
              <a:t>Optimizing inference time and large-scale data handling</a:t>
            </a:r>
            <a:endParaRPr lang="en-US" sz="2000"/>
          </a:p>
        </p:txBody>
      </p:sp>
    </p:spTree>
    <p:extLst>
      <p:ext uri="{BB962C8B-B14F-4D97-AF65-F5344CB8AC3E}">
        <p14:creationId xmlns:p14="http://schemas.microsoft.com/office/powerpoint/2010/main" val="39376461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7301F447-EEF7-48F5-AF73-7566EE7F64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1537E46-98B9-E979-1575-D3827CC08003}"/>
              </a:ext>
            </a:extLst>
          </p:cNvPr>
          <p:cNvSpPr>
            <a:spLocks noGrp="1"/>
          </p:cNvSpPr>
          <p:nvPr>
            <p:ph type="title"/>
          </p:nvPr>
        </p:nvSpPr>
        <p:spPr>
          <a:xfrm>
            <a:off x="841248" y="334644"/>
            <a:ext cx="10509504" cy="1076914"/>
          </a:xfrm>
        </p:spPr>
        <p:txBody>
          <a:bodyPr vert="horz" lIns="91440" tIns="45720" rIns="91440" bIns="45720" rtlCol="0" anchor="ctr">
            <a:normAutofit/>
          </a:bodyPr>
          <a:lstStyle/>
          <a:p>
            <a:r>
              <a:rPr lang="en-US" sz="3800">
                <a:ea typeface="+mj-lt"/>
                <a:cs typeface="+mj-lt"/>
              </a:rPr>
              <a:t>2. Why are these interesting/important?</a:t>
            </a:r>
          </a:p>
        </p:txBody>
      </p:sp>
      <p:sp>
        <p:nvSpPr>
          <p:cNvPr id="34" name="Rectangle 33">
            <a:extLst>
              <a:ext uri="{FF2B5EF4-FFF2-40B4-BE49-F238E27FC236}">
                <a16:creationId xmlns:a16="http://schemas.microsoft.com/office/drawing/2014/main" id="{F7117410-A2A4-4085-9ADC-46744551DB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2772" y="0"/>
            <a:ext cx="10506456" cy="19138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5" name="Rectangle 34">
            <a:extLst>
              <a:ext uri="{FF2B5EF4-FFF2-40B4-BE49-F238E27FC236}">
                <a16:creationId xmlns:a16="http://schemas.microsoft.com/office/drawing/2014/main" id="{99F74EB5-E547-4FB4-95F5-BCC788F3C4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1512994"/>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Text Placeholder 2">
            <a:extLst>
              <a:ext uri="{FF2B5EF4-FFF2-40B4-BE49-F238E27FC236}">
                <a16:creationId xmlns:a16="http://schemas.microsoft.com/office/drawing/2014/main" id="{83B9136C-0FB3-2582-7B47-595AA6B57005}"/>
              </a:ext>
            </a:extLst>
          </p:cNvPr>
          <p:cNvSpPr>
            <a:spLocks/>
          </p:cNvSpPr>
          <p:nvPr/>
        </p:nvSpPr>
        <p:spPr>
          <a:xfrm>
            <a:off x="1663847" y="2128510"/>
            <a:ext cx="8442317" cy="4044958"/>
          </a:xfrm>
          <a:prstGeom prst="rect">
            <a:avLst/>
          </a:prstGeom>
        </p:spPr>
        <p:txBody>
          <a:bodyPr vert="horz" lIns="91440" tIns="45720" rIns="91440" bIns="45720" rtlCol="0" anchor="t">
            <a:normAutofit/>
          </a:bodyPr>
          <a:lstStyle/>
          <a:p>
            <a:pPr marL="214313" indent="-214313" defTabSz="685800">
              <a:spcAft>
                <a:spcPts val="600"/>
              </a:spcAft>
              <a:buChar char="•"/>
            </a:pPr>
            <a:endParaRPr lang="en-US" sz="1350" kern="1200">
              <a:solidFill>
                <a:srgbClr val="000000"/>
              </a:solidFill>
              <a:latin typeface="+mn-lt"/>
              <a:ea typeface="+mn-ea"/>
              <a:cs typeface="+mn-cs"/>
            </a:endParaRPr>
          </a:p>
          <a:p>
            <a:pPr marL="214313" indent="-214313" defTabSz="685800">
              <a:spcAft>
                <a:spcPts val="600"/>
              </a:spcAft>
              <a:buChar char="•"/>
            </a:pPr>
            <a:endParaRPr lang="en-US" sz="1350" kern="1200">
              <a:solidFill>
                <a:srgbClr val="000000"/>
              </a:solidFill>
              <a:latin typeface="+mn-lt"/>
              <a:ea typeface="+mn-ea"/>
              <a:cs typeface="+mn-cs"/>
            </a:endParaRPr>
          </a:p>
          <a:p>
            <a:pPr marL="285750" indent="-285750">
              <a:spcAft>
                <a:spcPts val="600"/>
              </a:spcAft>
              <a:buChar char="•"/>
            </a:pPr>
            <a:endParaRPr lang="en-US" sz="1800">
              <a:solidFill>
                <a:srgbClr val="000000"/>
              </a:solidFill>
            </a:endParaRPr>
          </a:p>
        </p:txBody>
      </p:sp>
      <p:sp>
        <p:nvSpPr>
          <p:cNvPr id="6" name="TextBox 5">
            <a:extLst>
              <a:ext uri="{FF2B5EF4-FFF2-40B4-BE49-F238E27FC236}">
                <a16:creationId xmlns:a16="http://schemas.microsoft.com/office/drawing/2014/main" id="{56443BA7-3037-1906-BD86-8CC95EA53875}"/>
              </a:ext>
            </a:extLst>
          </p:cNvPr>
          <p:cNvSpPr txBox="1"/>
          <p:nvPr/>
        </p:nvSpPr>
        <p:spPr>
          <a:xfrm>
            <a:off x="837516" y="1629060"/>
            <a:ext cx="10496462" cy="573285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just" defTabSz="685800">
              <a:buFont typeface="Arial"/>
              <a:buChar char="•"/>
            </a:pPr>
            <a:r>
              <a:rPr lang="en-US">
                <a:ea typeface="+mn-lt"/>
                <a:cs typeface="+mn-lt"/>
              </a:rPr>
              <a:t>It is highly relevant due to the increasing prevalence of Alzheimer's disease and the urgent need for early and accurate diagnosis. By exploring the potential of CNNs in this domain, Our method contribute to the following:</a:t>
            </a:r>
            <a:endParaRPr lang="en-US"/>
          </a:p>
          <a:p>
            <a:pPr marL="285750" indent="-285750" algn="just" defTabSz="685800">
              <a:buFont typeface="Arial"/>
              <a:buChar char="•"/>
            </a:pPr>
            <a:endParaRPr lang="en-US">
              <a:ea typeface="+mn-lt"/>
              <a:cs typeface="+mn-lt"/>
            </a:endParaRPr>
          </a:p>
          <a:p>
            <a:pPr marL="285750" indent="-285750" algn="just" defTabSz="685800">
              <a:buFont typeface="Arial,Sans-Serif"/>
              <a:buChar char="•"/>
            </a:pPr>
            <a:r>
              <a:rPr lang="en-US">
                <a:latin typeface="Arial"/>
                <a:cs typeface="Arial"/>
              </a:rPr>
              <a:t>Following the report from the Alzheimer’s Association, nearly</a:t>
            </a:r>
            <a:r>
              <a:rPr lang="en-US" kern="1200">
                <a:latin typeface="Arial"/>
                <a:cs typeface="Arial"/>
              </a:rPr>
              <a:t>, </a:t>
            </a:r>
            <a:r>
              <a:rPr lang="en-US">
                <a:latin typeface="Arial"/>
                <a:cs typeface="Arial"/>
              </a:rPr>
              <a:t>58 lakh American people are currently living with this disease </a:t>
            </a:r>
            <a:r>
              <a:rPr lang="en-US" kern="1200">
                <a:latin typeface="Arial"/>
                <a:cs typeface="Arial"/>
              </a:rPr>
              <a:t>and </a:t>
            </a:r>
            <a:r>
              <a:rPr lang="en-US">
                <a:latin typeface="Arial"/>
                <a:cs typeface="Arial"/>
              </a:rPr>
              <a:t>by </a:t>
            </a:r>
            <a:r>
              <a:rPr lang="en-US" b="1">
                <a:latin typeface="Arial"/>
                <a:cs typeface="Arial"/>
              </a:rPr>
              <a:t>2050</a:t>
            </a:r>
            <a:r>
              <a:rPr lang="en-US">
                <a:latin typeface="Arial"/>
                <a:cs typeface="Arial"/>
              </a:rPr>
              <a:t> this range is supposed to rise to close to </a:t>
            </a:r>
            <a:r>
              <a:rPr lang="en-US" b="1">
                <a:latin typeface="Arial"/>
                <a:cs typeface="Arial"/>
              </a:rPr>
              <a:t>14 million</a:t>
            </a:r>
            <a:r>
              <a:rPr lang="en-US">
                <a:latin typeface="Arial"/>
                <a:cs typeface="Arial"/>
              </a:rPr>
              <a:t>.</a:t>
            </a:r>
            <a:endParaRPr lang="en-US" kern="1200">
              <a:latin typeface="Arial"/>
              <a:cs typeface="Arial"/>
            </a:endParaRPr>
          </a:p>
          <a:p>
            <a:pPr algn="just" defTabSz="685800"/>
            <a:endParaRPr lang="en-US">
              <a:latin typeface="Arial"/>
              <a:cs typeface="Arial"/>
            </a:endParaRPr>
          </a:p>
          <a:p>
            <a:pPr marL="285750" indent="-285750" algn="just" defTabSz="685800">
              <a:buFont typeface="Arial,Sans-Serif"/>
              <a:buChar char="•"/>
            </a:pPr>
            <a:r>
              <a:rPr lang="en-US" b="1">
                <a:latin typeface="Arial"/>
                <a:cs typeface="Arial"/>
              </a:rPr>
              <a:t>Advancement of Alzheimer's research:</a:t>
            </a:r>
            <a:r>
              <a:rPr lang="en-US">
                <a:latin typeface="Arial"/>
                <a:cs typeface="Arial"/>
              </a:rPr>
              <a:t> Identifying effective image analysis techniques can accelerate the development of diagnostic tools.</a:t>
            </a:r>
          </a:p>
          <a:p>
            <a:pPr algn="just" defTabSz="685800"/>
            <a:endParaRPr lang="en-US">
              <a:latin typeface="Arial"/>
              <a:cs typeface="Arial"/>
            </a:endParaRPr>
          </a:p>
          <a:p>
            <a:pPr marL="285750" indent="-285750" algn="just" defTabSz="685800">
              <a:buFont typeface="Arial,Sans-Serif"/>
              <a:buChar char="•"/>
            </a:pPr>
            <a:r>
              <a:rPr lang="en-US" b="1">
                <a:latin typeface="Arial"/>
                <a:cs typeface="Arial"/>
              </a:rPr>
              <a:t>Improved patient outcomes:</a:t>
            </a:r>
            <a:r>
              <a:rPr lang="en-US">
                <a:latin typeface="Arial"/>
                <a:cs typeface="Arial"/>
              </a:rPr>
              <a:t> Early detection enables timely interventions and potentially slows disease progression.</a:t>
            </a:r>
          </a:p>
          <a:p>
            <a:pPr algn="just" defTabSz="685800"/>
            <a:endParaRPr lang="en-US">
              <a:latin typeface="Arial"/>
              <a:cs typeface="Arial"/>
            </a:endParaRPr>
          </a:p>
          <a:p>
            <a:pPr marL="285750" indent="-285750" algn="just" defTabSz="685800">
              <a:buFont typeface="Arial,Sans-Serif"/>
              <a:buChar char="•"/>
            </a:pPr>
            <a:r>
              <a:rPr lang="en-US" b="1">
                <a:latin typeface="Arial"/>
                <a:cs typeface="Arial"/>
              </a:rPr>
              <a:t>Reduced healthcare costs:</a:t>
            </a:r>
            <a:r>
              <a:rPr lang="en-US">
                <a:latin typeface="Arial"/>
                <a:cs typeface="Arial"/>
              </a:rPr>
              <a:t> Accurate diagnosis can optimize resource allocation and prevent unnecessary treatments.</a:t>
            </a:r>
          </a:p>
          <a:p>
            <a:pPr algn="just" defTabSz="685800"/>
            <a:endParaRPr lang="en-US">
              <a:latin typeface="Arial"/>
              <a:cs typeface="Arial"/>
            </a:endParaRPr>
          </a:p>
          <a:p>
            <a:pPr marL="285750" indent="-285750" algn="just" defTabSz="685800">
              <a:buFont typeface="Arial,Sans-Serif"/>
              <a:buChar char="•"/>
            </a:pPr>
            <a:r>
              <a:rPr lang="en-US" b="1">
                <a:latin typeface="Arial"/>
                <a:cs typeface="Arial"/>
              </a:rPr>
              <a:t>Technological innovation:</a:t>
            </a:r>
            <a:r>
              <a:rPr lang="en-US">
                <a:latin typeface="Arial"/>
                <a:cs typeface="Arial"/>
              </a:rPr>
              <a:t> Our work contributes to the broader field of medical </a:t>
            </a:r>
            <a:r>
              <a:rPr lang="en-US" kern="1200">
                <a:latin typeface="Arial"/>
                <a:cs typeface="Arial"/>
              </a:rPr>
              <a:t>image </a:t>
            </a:r>
            <a:r>
              <a:rPr lang="en-US">
                <a:latin typeface="Arial"/>
                <a:cs typeface="Arial"/>
              </a:rPr>
              <a:t>analysis </a:t>
            </a:r>
            <a:r>
              <a:rPr lang="en-US" kern="1200">
                <a:latin typeface="Arial"/>
                <a:cs typeface="Arial"/>
              </a:rPr>
              <a:t>and </a:t>
            </a:r>
            <a:r>
              <a:rPr lang="en-US">
                <a:latin typeface="Arial"/>
                <a:cs typeface="Arial"/>
              </a:rPr>
              <a:t>deep learning applications.</a:t>
            </a:r>
            <a:endParaRPr lang="en-US" kern="1200">
              <a:latin typeface="Arial"/>
              <a:cs typeface="Arial"/>
            </a:endParaRPr>
          </a:p>
          <a:p>
            <a:pPr marL="285750" indent="-285750" algn="just" defTabSz="685800">
              <a:buFont typeface="Arial"/>
              <a:buChar char="•"/>
            </a:pPr>
            <a:endParaRPr lang="en-US">
              <a:ea typeface="+mn-lt"/>
              <a:cs typeface="+mn-lt"/>
            </a:endParaRPr>
          </a:p>
          <a:p>
            <a:pPr marL="285750" indent="-285750" algn="just" defTabSz="685800">
              <a:lnSpc>
                <a:spcPct val="90000"/>
              </a:lnSpc>
              <a:spcBef>
                <a:spcPts val="1000"/>
              </a:spcBef>
              <a:buFont typeface="Arial,Sans-Serif"/>
              <a:buChar char="•"/>
            </a:pPr>
            <a:endParaRPr lang="en-US">
              <a:latin typeface="Arial"/>
              <a:cs typeface="Arial"/>
            </a:endParaRPr>
          </a:p>
        </p:txBody>
      </p:sp>
    </p:spTree>
    <p:extLst>
      <p:ext uri="{BB962C8B-B14F-4D97-AF65-F5344CB8AC3E}">
        <p14:creationId xmlns:p14="http://schemas.microsoft.com/office/powerpoint/2010/main" val="27124084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7301F447-EEF7-48F5-AF73-7566EE7F64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1537E46-98B9-E979-1575-D3827CC08003}"/>
              </a:ext>
            </a:extLst>
          </p:cNvPr>
          <p:cNvSpPr>
            <a:spLocks noGrp="1"/>
          </p:cNvSpPr>
          <p:nvPr>
            <p:ph type="title"/>
          </p:nvPr>
        </p:nvSpPr>
        <p:spPr>
          <a:xfrm>
            <a:off x="841248" y="334644"/>
            <a:ext cx="10509504" cy="1076914"/>
          </a:xfrm>
        </p:spPr>
        <p:txBody>
          <a:bodyPr vert="horz" lIns="91440" tIns="45720" rIns="91440" bIns="45720" rtlCol="0" anchor="ctr">
            <a:normAutofit/>
          </a:bodyPr>
          <a:lstStyle/>
          <a:p>
            <a:r>
              <a:rPr lang="en-US" sz="4000"/>
              <a:t>3. Previous</a:t>
            </a:r>
            <a:r>
              <a:rPr lang="en-US" sz="4000" kern="1200">
                <a:latin typeface="+mj-lt"/>
                <a:ea typeface="+mj-ea"/>
                <a:cs typeface="+mj-cs"/>
              </a:rPr>
              <a:t> works on Alzheimer's Detection</a:t>
            </a:r>
          </a:p>
        </p:txBody>
      </p:sp>
      <p:sp>
        <p:nvSpPr>
          <p:cNvPr id="34" name="Rectangle 33">
            <a:extLst>
              <a:ext uri="{FF2B5EF4-FFF2-40B4-BE49-F238E27FC236}">
                <a16:creationId xmlns:a16="http://schemas.microsoft.com/office/drawing/2014/main" id="{F7117410-A2A4-4085-9ADC-46744551DB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2772" y="0"/>
            <a:ext cx="10506456" cy="19138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5" name="Rectangle 34">
            <a:extLst>
              <a:ext uri="{FF2B5EF4-FFF2-40B4-BE49-F238E27FC236}">
                <a16:creationId xmlns:a16="http://schemas.microsoft.com/office/drawing/2014/main" id="{99F74EB5-E547-4FB4-95F5-BCC788F3C4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1512994"/>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Text Placeholder 2">
            <a:extLst>
              <a:ext uri="{FF2B5EF4-FFF2-40B4-BE49-F238E27FC236}">
                <a16:creationId xmlns:a16="http://schemas.microsoft.com/office/drawing/2014/main" id="{83B9136C-0FB3-2582-7B47-595AA6B57005}"/>
              </a:ext>
            </a:extLst>
          </p:cNvPr>
          <p:cNvSpPr>
            <a:spLocks/>
          </p:cNvSpPr>
          <p:nvPr/>
        </p:nvSpPr>
        <p:spPr>
          <a:xfrm>
            <a:off x="1663847" y="2128510"/>
            <a:ext cx="8442317" cy="4044958"/>
          </a:xfrm>
          <a:prstGeom prst="rect">
            <a:avLst/>
          </a:prstGeom>
        </p:spPr>
        <p:txBody>
          <a:bodyPr vert="horz" lIns="91440" tIns="45720" rIns="91440" bIns="45720" rtlCol="0" anchor="t">
            <a:normAutofit/>
          </a:bodyPr>
          <a:lstStyle/>
          <a:p>
            <a:pPr marL="214313" indent="-214313" defTabSz="685800">
              <a:spcAft>
                <a:spcPts val="600"/>
              </a:spcAft>
              <a:buChar char="•"/>
            </a:pPr>
            <a:endParaRPr lang="en-US" sz="1350" kern="1200">
              <a:solidFill>
                <a:srgbClr val="000000"/>
              </a:solidFill>
              <a:latin typeface="+mn-lt"/>
              <a:ea typeface="+mn-ea"/>
              <a:cs typeface="+mn-cs"/>
            </a:endParaRPr>
          </a:p>
          <a:p>
            <a:pPr marL="214313" indent="-214313" defTabSz="685800">
              <a:spcAft>
                <a:spcPts val="600"/>
              </a:spcAft>
              <a:buChar char="•"/>
            </a:pPr>
            <a:endParaRPr lang="en-US" sz="1350" kern="1200">
              <a:solidFill>
                <a:srgbClr val="000000"/>
              </a:solidFill>
              <a:latin typeface="+mn-lt"/>
              <a:ea typeface="+mn-ea"/>
              <a:cs typeface="+mn-cs"/>
            </a:endParaRPr>
          </a:p>
          <a:p>
            <a:pPr marL="285750" indent="-285750">
              <a:spcAft>
                <a:spcPts val="600"/>
              </a:spcAft>
              <a:buChar char="•"/>
            </a:pPr>
            <a:endParaRPr lang="en-US" sz="1800">
              <a:solidFill>
                <a:srgbClr val="000000"/>
              </a:solidFill>
            </a:endParaRPr>
          </a:p>
        </p:txBody>
      </p:sp>
      <p:sp>
        <p:nvSpPr>
          <p:cNvPr id="6" name="TextBox 5">
            <a:extLst>
              <a:ext uri="{FF2B5EF4-FFF2-40B4-BE49-F238E27FC236}">
                <a16:creationId xmlns:a16="http://schemas.microsoft.com/office/drawing/2014/main" id="{56443BA7-3037-1906-BD86-8CC95EA53875}"/>
              </a:ext>
            </a:extLst>
          </p:cNvPr>
          <p:cNvSpPr txBox="1"/>
          <p:nvPr/>
        </p:nvSpPr>
        <p:spPr>
          <a:xfrm>
            <a:off x="847676" y="1608740"/>
            <a:ext cx="6137822" cy="508600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13995" indent="-213995" algn="just" defTabSz="685800">
              <a:spcAft>
                <a:spcPts val="600"/>
              </a:spcAft>
              <a:buFont typeface="Arial"/>
              <a:buChar char="•"/>
            </a:pPr>
            <a:r>
              <a:rPr lang="en-US" sz="1350" b="1" kern="1200">
                <a:latin typeface="Times New Roman"/>
                <a:ea typeface="+mn-ea"/>
                <a:cs typeface="Times New Roman"/>
              </a:rPr>
              <a:t>Earlier Methods</a:t>
            </a:r>
            <a:endParaRPr lang="en-US" sz="1350" b="1" kern="1200">
              <a:latin typeface="+mn-lt"/>
            </a:endParaRPr>
          </a:p>
          <a:p>
            <a:pPr marL="556895" lvl="1" indent="-213995" algn="just" defTabSz="685800">
              <a:spcAft>
                <a:spcPts val="600"/>
              </a:spcAft>
              <a:buFont typeface="Courier New"/>
              <a:buChar char="o"/>
            </a:pPr>
            <a:r>
              <a:rPr lang="en-US" sz="1350" kern="1200">
                <a:latin typeface="Times New Roman"/>
                <a:ea typeface="+mn-ea"/>
                <a:cs typeface="Times New Roman"/>
              </a:rPr>
              <a:t>Stacked Autoencoder</a:t>
            </a:r>
            <a:endParaRPr lang="en-US" sz="1350" kern="1200">
              <a:latin typeface="+mn-lt"/>
            </a:endParaRPr>
          </a:p>
          <a:p>
            <a:pPr marL="556895" lvl="1" indent="-213995" algn="just" defTabSz="685800">
              <a:spcAft>
                <a:spcPts val="600"/>
              </a:spcAft>
              <a:buFont typeface="Courier New"/>
              <a:buChar char="o"/>
            </a:pPr>
            <a:r>
              <a:rPr lang="en-US" sz="1350" kern="1200">
                <a:latin typeface="Times New Roman"/>
                <a:ea typeface="+mn-ea"/>
                <a:cs typeface="Times New Roman"/>
              </a:rPr>
              <a:t>Deep Polynomial Networks (SDPNs)</a:t>
            </a:r>
            <a:endParaRPr lang="en-US" sz="1350" kern="1200">
              <a:latin typeface="+mn-lt"/>
            </a:endParaRPr>
          </a:p>
          <a:p>
            <a:pPr marL="213995" indent="-213995" algn="just" defTabSz="685800">
              <a:spcAft>
                <a:spcPts val="600"/>
              </a:spcAft>
              <a:buFont typeface="Arial"/>
              <a:buChar char="•"/>
            </a:pPr>
            <a:r>
              <a:rPr lang="en-US" sz="1350" kern="1200">
                <a:latin typeface="Times New Roman"/>
                <a:ea typeface="+mn-ea"/>
                <a:cs typeface="Times New Roman"/>
              </a:rPr>
              <a:t>Lui et al. proposed 2 methods using zero masking and SAE for feature learning &amp; Classification, and other method using  multiphase feature approach combined with SAE for classification. Both the methods were able to achieve only around 50% – 60%.</a:t>
            </a:r>
            <a:endParaRPr lang="en-US" sz="1350" kern="1200">
              <a:latin typeface="+mn-lt"/>
            </a:endParaRPr>
          </a:p>
          <a:p>
            <a:pPr marL="213995" indent="-213995" algn="just" defTabSz="685800">
              <a:spcAft>
                <a:spcPts val="600"/>
              </a:spcAft>
              <a:buFont typeface="Arial"/>
              <a:buChar char="•"/>
            </a:pPr>
            <a:r>
              <a:rPr lang="en-US" sz="1350" kern="1200">
                <a:latin typeface="Times New Roman"/>
                <a:ea typeface="+mn-ea"/>
                <a:cs typeface="Times New Roman"/>
              </a:rPr>
              <a:t>Shi et al. employed SDPNs for classification. Separate SPDNs were used for MRI and PET data and their outputs were fused to final SDPN layer and achieved a 57% accuracy which is higher than traditional image processing techniques.</a:t>
            </a:r>
            <a:endParaRPr lang="en-US" sz="1350" kern="1200">
              <a:latin typeface="+mn-lt"/>
            </a:endParaRPr>
          </a:p>
          <a:p>
            <a:pPr marL="213995" indent="-213995" algn="just" defTabSz="685800">
              <a:spcAft>
                <a:spcPts val="600"/>
              </a:spcAft>
              <a:buFont typeface="Arial"/>
              <a:buChar char="•"/>
            </a:pPr>
            <a:r>
              <a:rPr lang="en-US" sz="1350" b="1" kern="1200">
                <a:latin typeface="Times New Roman"/>
                <a:ea typeface="+mn-ea"/>
                <a:cs typeface="Times New Roman"/>
              </a:rPr>
              <a:t>Advancements in methods</a:t>
            </a:r>
            <a:endParaRPr lang="en-US" sz="1350" b="1" kern="1200">
              <a:latin typeface="+mn-lt"/>
            </a:endParaRPr>
          </a:p>
          <a:p>
            <a:pPr marL="556895" lvl="1" indent="-213995" algn="just" defTabSz="685800">
              <a:spcAft>
                <a:spcPts val="600"/>
              </a:spcAft>
              <a:buFont typeface="Courier New"/>
              <a:buChar char="o"/>
            </a:pPr>
            <a:r>
              <a:rPr lang="en-US" sz="1350" kern="1200">
                <a:latin typeface="Times New Roman"/>
                <a:ea typeface="+mn-ea"/>
                <a:cs typeface="Times New Roman"/>
              </a:rPr>
              <a:t>Convolutional Neural Networks</a:t>
            </a:r>
            <a:endParaRPr lang="en-US" sz="1350" kern="1200">
              <a:latin typeface="+mn-lt"/>
            </a:endParaRPr>
          </a:p>
          <a:p>
            <a:pPr marL="213995" indent="-213995" algn="just" defTabSz="685800">
              <a:spcAft>
                <a:spcPts val="600"/>
              </a:spcAft>
              <a:buFont typeface="Arial"/>
              <a:buChar char="•"/>
            </a:pPr>
            <a:r>
              <a:rPr lang="en-US" sz="1350" kern="1200">
                <a:latin typeface="Times New Roman"/>
                <a:ea typeface="+mn-ea"/>
                <a:cs typeface="Times New Roman"/>
              </a:rPr>
              <a:t>A significant improvement in classification accuracy has achieved by Gupta et al, where they used SAE and convolution techniques to learn features and obtained an accuracy of 85%.</a:t>
            </a:r>
            <a:endParaRPr lang="en-US" sz="1350" kern="1200">
              <a:latin typeface="+mn-lt"/>
            </a:endParaRPr>
          </a:p>
          <a:p>
            <a:pPr marL="213995" indent="-213995" algn="just" defTabSz="685800">
              <a:spcAft>
                <a:spcPts val="600"/>
              </a:spcAft>
              <a:buFont typeface="Arial"/>
              <a:buChar char="•"/>
            </a:pPr>
            <a:r>
              <a:rPr lang="en-US" sz="1350" kern="1200">
                <a:latin typeface="Times New Roman"/>
                <a:ea typeface="+mn-ea"/>
                <a:cs typeface="Times New Roman"/>
              </a:rPr>
              <a:t>Similar to the above method, Payan et al. performed 3D convolution with MRI data and feature maps were fed to FC layers obtained an accuracy of </a:t>
            </a:r>
            <a:r>
              <a:rPr lang="en-US" sz="1350" b="1" kern="1200">
                <a:latin typeface="Times New Roman"/>
                <a:ea typeface="+mn-ea"/>
                <a:cs typeface="Times New Roman"/>
              </a:rPr>
              <a:t>89.5%</a:t>
            </a:r>
            <a:r>
              <a:rPr lang="en-US" sz="1350" kern="1200">
                <a:latin typeface="Times New Roman"/>
                <a:ea typeface="+mn-ea"/>
                <a:cs typeface="Times New Roman"/>
              </a:rPr>
              <a:t> classification accuracy.</a:t>
            </a:r>
            <a:endParaRPr lang="en-US" sz="1350" kern="1200">
              <a:latin typeface="+mn-lt"/>
            </a:endParaRPr>
          </a:p>
          <a:p>
            <a:pPr algn="just" defTabSz="685800">
              <a:spcAft>
                <a:spcPts val="600"/>
              </a:spcAft>
            </a:pPr>
            <a:endParaRPr lang="en-US" sz="1350" kern="1200">
              <a:solidFill>
                <a:schemeClr val="tx1"/>
              </a:solidFill>
              <a:latin typeface="+mn-lt"/>
            </a:endParaRPr>
          </a:p>
          <a:p>
            <a:pPr algn="just">
              <a:spcAft>
                <a:spcPts val="600"/>
              </a:spcAft>
            </a:pPr>
            <a:endParaRPr lang="en-US"/>
          </a:p>
        </p:txBody>
      </p:sp>
      <p:graphicFrame>
        <p:nvGraphicFramePr>
          <p:cNvPr id="5" name="Table 4">
            <a:extLst>
              <a:ext uri="{FF2B5EF4-FFF2-40B4-BE49-F238E27FC236}">
                <a16:creationId xmlns:a16="http://schemas.microsoft.com/office/drawing/2014/main" id="{25452A15-06AB-F20E-8185-03134B8C9D8C}"/>
              </a:ext>
            </a:extLst>
          </p:cNvPr>
          <p:cNvGraphicFramePr>
            <a:graphicFrameLocks noGrp="1"/>
          </p:cNvGraphicFramePr>
          <p:nvPr>
            <p:extLst>
              <p:ext uri="{D42A27DB-BD31-4B8C-83A1-F6EECF244321}">
                <p14:modId xmlns:p14="http://schemas.microsoft.com/office/powerpoint/2010/main" val="707262167"/>
              </p:ext>
            </p:extLst>
          </p:nvPr>
        </p:nvGraphicFramePr>
        <p:xfrm>
          <a:off x="7576255" y="1737360"/>
          <a:ext cx="3992830" cy="4026091"/>
        </p:xfrm>
        <a:graphic>
          <a:graphicData uri="http://schemas.openxmlformats.org/drawingml/2006/table">
            <a:tbl>
              <a:tblPr bandRow="1">
                <a:tableStyleId>{5C22544A-7EE6-4342-B048-85BDC9FD1C3A}</a:tableStyleId>
              </a:tblPr>
              <a:tblGrid>
                <a:gridCol w="1330944">
                  <a:extLst>
                    <a:ext uri="{9D8B030D-6E8A-4147-A177-3AD203B41FA5}">
                      <a16:colId xmlns:a16="http://schemas.microsoft.com/office/drawing/2014/main" val="1753512370"/>
                    </a:ext>
                  </a:extLst>
                </a:gridCol>
                <a:gridCol w="1503813">
                  <a:extLst>
                    <a:ext uri="{9D8B030D-6E8A-4147-A177-3AD203B41FA5}">
                      <a16:colId xmlns:a16="http://schemas.microsoft.com/office/drawing/2014/main" val="1531757000"/>
                    </a:ext>
                  </a:extLst>
                </a:gridCol>
                <a:gridCol w="1158073">
                  <a:extLst>
                    <a:ext uri="{9D8B030D-6E8A-4147-A177-3AD203B41FA5}">
                      <a16:colId xmlns:a16="http://schemas.microsoft.com/office/drawing/2014/main" val="3965159787"/>
                    </a:ext>
                  </a:extLst>
                </a:gridCol>
              </a:tblGrid>
              <a:tr h="636853">
                <a:tc>
                  <a:txBody>
                    <a:bodyPr/>
                    <a:lstStyle/>
                    <a:p>
                      <a:pPr marL="0" algn="l" rtl="0" fontAlgn="t" latinLnBrk="0">
                        <a:spcBef>
                          <a:spcPts val="0"/>
                        </a:spcBef>
                        <a:spcAft>
                          <a:spcPts val="0"/>
                        </a:spcAft>
                      </a:pPr>
                      <a:r>
                        <a:rPr lang="en-US" sz="1800" b="1" i="0" u="none" strike="noStrike">
                          <a:solidFill>
                            <a:srgbClr val="FFFFFF"/>
                          </a:solidFill>
                          <a:effectLst/>
                          <a:latin typeface="Aptos"/>
                        </a:rPr>
                        <a:t>Approach</a:t>
                      </a:r>
                      <a:endParaRPr lang="en-US" sz="1800" b="0" i="0" u="none" strike="noStrike">
                        <a:effectLst/>
                        <a:latin typeface="Aptos"/>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156082"/>
                    </a:solidFill>
                  </a:tcPr>
                </a:tc>
                <a:tc>
                  <a:txBody>
                    <a:bodyPr/>
                    <a:lstStyle/>
                    <a:p>
                      <a:pPr marL="0" algn="l" rtl="0" fontAlgn="t" latinLnBrk="0">
                        <a:spcBef>
                          <a:spcPts val="0"/>
                        </a:spcBef>
                        <a:spcAft>
                          <a:spcPts val="0"/>
                        </a:spcAft>
                      </a:pPr>
                      <a:r>
                        <a:rPr lang="en-US" sz="1800" b="1" i="0" u="none" strike="noStrike">
                          <a:solidFill>
                            <a:srgbClr val="FFFFFF"/>
                          </a:solidFill>
                          <a:effectLst/>
                          <a:latin typeface="Aptos"/>
                        </a:rPr>
                        <a:t>Technique</a:t>
                      </a:r>
                      <a:endParaRPr lang="en-US" sz="1800" b="0" i="0" u="none" strike="noStrike">
                        <a:effectLst/>
                        <a:latin typeface="Aptos"/>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156082"/>
                    </a:solidFill>
                  </a:tcPr>
                </a:tc>
                <a:tc>
                  <a:txBody>
                    <a:bodyPr/>
                    <a:lstStyle/>
                    <a:p>
                      <a:pPr marL="0" algn="l" rtl="0" fontAlgn="t" latinLnBrk="0">
                        <a:spcBef>
                          <a:spcPts val="0"/>
                        </a:spcBef>
                        <a:spcAft>
                          <a:spcPts val="0"/>
                        </a:spcAft>
                      </a:pPr>
                      <a:r>
                        <a:rPr lang="en-US" sz="1800" b="1" i="0" u="none" strike="noStrike">
                          <a:solidFill>
                            <a:srgbClr val="FFFFFF"/>
                          </a:solidFill>
                          <a:effectLst/>
                          <a:latin typeface="Aptos" panose="020B0004020202020204" pitchFamily="34" charset="0"/>
                        </a:rPr>
                        <a:t>Accuracy (%)</a:t>
                      </a:r>
                      <a:endParaRPr lang="en-US" sz="1800" b="0" i="0" u="none" strike="noStrike">
                        <a:effectLst/>
                        <a:latin typeface="Arial" panose="020B0604020202020204" pitchFamily="34" charset="0"/>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156082"/>
                    </a:solidFill>
                  </a:tcPr>
                </a:tc>
                <a:extLst>
                  <a:ext uri="{0D108BD9-81ED-4DB2-BD59-A6C34878D82A}">
                    <a16:rowId xmlns:a16="http://schemas.microsoft.com/office/drawing/2014/main" val="2345838636"/>
                  </a:ext>
                </a:extLst>
              </a:tr>
              <a:tr h="636853">
                <a:tc>
                  <a:txBody>
                    <a:bodyPr/>
                    <a:lstStyle/>
                    <a:p>
                      <a:pPr marL="0" algn="l" rtl="0" fontAlgn="t" latinLnBrk="0">
                        <a:spcBef>
                          <a:spcPts val="0"/>
                        </a:spcBef>
                        <a:spcAft>
                          <a:spcPts val="0"/>
                        </a:spcAft>
                      </a:pPr>
                      <a:r>
                        <a:rPr lang="en-US" sz="1800" b="0" i="0" u="none" strike="noStrike">
                          <a:solidFill>
                            <a:srgbClr val="000000"/>
                          </a:solidFill>
                          <a:effectLst/>
                          <a:latin typeface="Aptos"/>
                        </a:rPr>
                        <a:t>Lui et al.</a:t>
                      </a:r>
                      <a:endParaRPr lang="en-US" sz="1800" b="0" i="0" u="none" strike="noStrike">
                        <a:effectLst/>
                        <a:latin typeface="Aptos"/>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CD2D8"/>
                    </a:solidFill>
                  </a:tcPr>
                </a:tc>
                <a:tc>
                  <a:txBody>
                    <a:bodyPr/>
                    <a:lstStyle/>
                    <a:p>
                      <a:pPr marL="0" algn="l" rtl="0" fontAlgn="t" latinLnBrk="0">
                        <a:spcBef>
                          <a:spcPts val="0"/>
                        </a:spcBef>
                        <a:spcAft>
                          <a:spcPts val="0"/>
                        </a:spcAft>
                      </a:pPr>
                      <a:r>
                        <a:rPr lang="en-US" sz="1800" b="0" i="0" u="none" strike="noStrike">
                          <a:solidFill>
                            <a:srgbClr val="000000"/>
                          </a:solidFill>
                          <a:effectLst/>
                          <a:latin typeface="Aptos"/>
                        </a:rPr>
                        <a:t>SAE + </a:t>
                      </a:r>
                      <a:r>
                        <a:rPr lang="en-US" sz="1800" b="0" i="0" u="none" strike="noStrike" err="1">
                          <a:solidFill>
                            <a:srgbClr val="000000"/>
                          </a:solidFill>
                          <a:effectLst/>
                          <a:latin typeface="Aptos"/>
                        </a:rPr>
                        <a:t>Zeromask</a:t>
                      </a:r>
                      <a:endParaRPr lang="en-US" sz="1800" b="0" i="0" u="none" strike="noStrike" err="1">
                        <a:effectLst/>
                        <a:latin typeface="Aptos"/>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CD2D8"/>
                    </a:solidFill>
                  </a:tcPr>
                </a:tc>
                <a:tc>
                  <a:txBody>
                    <a:bodyPr/>
                    <a:lstStyle/>
                    <a:p>
                      <a:pPr marL="0" algn="l" rtl="0" fontAlgn="t" latinLnBrk="0">
                        <a:spcBef>
                          <a:spcPts val="0"/>
                        </a:spcBef>
                        <a:spcAft>
                          <a:spcPts val="0"/>
                        </a:spcAft>
                      </a:pPr>
                      <a:r>
                        <a:rPr lang="en-US" sz="1800" b="0" i="0" u="none" strike="noStrike">
                          <a:solidFill>
                            <a:srgbClr val="000000"/>
                          </a:solidFill>
                          <a:effectLst/>
                          <a:latin typeface="Aptos"/>
                        </a:rPr>
                        <a:t>53.8</a:t>
                      </a:r>
                      <a:endParaRPr lang="en-US" sz="1800" b="0" i="0" u="none" strike="noStrike">
                        <a:effectLst/>
                        <a:latin typeface="Aptos"/>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CD2D8"/>
                    </a:solidFill>
                  </a:tcPr>
                </a:tc>
                <a:extLst>
                  <a:ext uri="{0D108BD9-81ED-4DB2-BD59-A6C34878D82A}">
                    <a16:rowId xmlns:a16="http://schemas.microsoft.com/office/drawing/2014/main" val="3464590084"/>
                  </a:ext>
                </a:extLst>
              </a:tr>
              <a:tr h="636853">
                <a:tc>
                  <a:txBody>
                    <a:bodyPr/>
                    <a:lstStyle/>
                    <a:p>
                      <a:pPr marL="0" algn="l" rtl="0" fontAlgn="t" latinLnBrk="0">
                        <a:spcBef>
                          <a:spcPts val="0"/>
                        </a:spcBef>
                        <a:spcAft>
                          <a:spcPts val="0"/>
                        </a:spcAft>
                      </a:pPr>
                      <a:r>
                        <a:rPr lang="en-US" sz="1800" b="0" i="0" u="none" strike="noStrike">
                          <a:solidFill>
                            <a:srgbClr val="000000"/>
                          </a:solidFill>
                          <a:effectLst/>
                          <a:latin typeface="Aptos" panose="020B0004020202020204" pitchFamily="34" charset="0"/>
                        </a:rPr>
                        <a:t>Jun Shi et al</a:t>
                      </a:r>
                      <a:endParaRPr lang="en-US" sz="1800" b="0" i="0" u="none" strike="noStrike">
                        <a:effectLst/>
                        <a:latin typeface="Arial" panose="020B0604020202020204" pitchFamily="34" charset="0"/>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AED"/>
                    </a:solidFill>
                  </a:tcPr>
                </a:tc>
                <a:tc>
                  <a:txBody>
                    <a:bodyPr/>
                    <a:lstStyle/>
                    <a:p>
                      <a:pPr marL="0" algn="l" rtl="0" fontAlgn="t" latinLnBrk="0">
                        <a:spcBef>
                          <a:spcPts val="0"/>
                        </a:spcBef>
                        <a:spcAft>
                          <a:spcPts val="0"/>
                        </a:spcAft>
                      </a:pPr>
                      <a:r>
                        <a:rPr lang="en-US" sz="1800" b="0" i="0" u="none" strike="noStrike">
                          <a:solidFill>
                            <a:srgbClr val="000000"/>
                          </a:solidFill>
                          <a:effectLst/>
                          <a:latin typeface="Aptos"/>
                        </a:rPr>
                        <a:t>SDPN</a:t>
                      </a:r>
                      <a:endParaRPr lang="en-US" sz="1800" b="0" i="0" u="none" strike="noStrike">
                        <a:effectLst/>
                        <a:latin typeface="Aptos"/>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AED"/>
                    </a:solidFill>
                  </a:tcPr>
                </a:tc>
                <a:tc>
                  <a:txBody>
                    <a:bodyPr/>
                    <a:lstStyle/>
                    <a:p>
                      <a:pPr marL="0" algn="l" rtl="0" fontAlgn="t" latinLnBrk="0">
                        <a:spcBef>
                          <a:spcPts val="0"/>
                        </a:spcBef>
                        <a:spcAft>
                          <a:spcPts val="0"/>
                        </a:spcAft>
                      </a:pPr>
                      <a:r>
                        <a:rPr lang="en-US" sz="1800" b="0" i="0" u="none" strike="noStrike">
                          <a:solidFill>
                            <a:srgbClr val="000000"/>
                          </a:solidFill>
                          <a:effectLst/>
                          <a:latin typeface="Aptos"/>
                        </a:rPr>
                        <a:t>57</a:t>
                      </a:r>
                      <a:endParaRPr lang="en-US" sz="1800" b="0" i="0" u="none" strike="noStrike">
                        <a:effectLst/>
                        <a:latin typeface="Aptos"/>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AED"/>
                    </a:solidFill>
                  </a:tcPr>
                </a:tc>
                <a:extLst>
                  <a:ext uri="{0D108BD9-81ED-4DB2-BD59-A6C34878D82A}">
                    <a16:rowId xmlns:a16="http://schemas.microsoft.com/office/drawing/2014/main" val="4156059595"/>
                  </a:ext>
                </a:extLst>
              </a:tr>
              <a:tr h="555981">
                <a:tc>
                  <a:txBody>
                    <a:bodyPr/>
                    <a:lstStyle/>
                    <a:p>
                      <a:pPr marL="0" algn="l" rtl="0" fontAlgn="t" latinLnBrk="0">
                        <a:spcBef>
                          <a:spcPts val="0"/>
                        </a:spcBef>
                        <a:spcAft>
                          <a:spcPts val="0"/>
                        </a:spcAft>
                      </a:pPr>
                      <a:r>
                        <a:rPr lang="en-US" sz="1800" b="0" i="0" u="none" strike="noStrike">
                          <a:solidFill>
                            <a:srgbClr val="000000"/>
                          </a:solidFill>
                          <a:effectLst/>
                          <a:latin typeface="Aptos"/>
                        </a:rPr>
                        <a:t>Lui et al.</a:t>
                      </a:r>
                      <a:endParaRPr lang="en-US" sz="1800" b="0" i="0" u="none" strike="noStrike">
                        <a:effectLst/>
                        <a:latin typeface="Aptos"/>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CD2D8"/>
                    </a:solidFill>
                  </a:tcPr>
                </a:tc>
                <a:tc>
                  <a:txBody>
                    <a:bodyPr/>
                    <a:lstStyle/>
                    <a:p>
                      <a:pPr marL="0" algn="l" rtl="0" fontAlgn="t" latinLnBrk="0">
                        <a:spcBef>
                          <a:spcPts val="0"/>
                        </a:spcBef>
                        <a:spcAft>
                          <a:spcPts val="0"/>
                        </a:spcAft>
                      </a:pPr>
                      <a:r>
                        <a:rPr lang="en-US" sz="1800" b="0" i="0" u="none" strike="noStrike">
                          <a:solidFill>
                            <a:srgbClr val="000000"/>
                          </a:solidFill>
                          <a:effectLst/>
                          <a:latin typeface="Aptos"/>
                        </a:rPr>
                        <a:t>MPFR</a:t>
                      </a:r>
                      <a:endParaRPr lang="en-US" sz="1800" b="0" i="0" u="none" strike="noStrike">
                        <a:effectLst/>
                        <a:latin typeface="Aptos"/>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CD2D8"/>
                    </a:solidFill>
                  </a:tcPr>
                </a:tc>
                <a:tc>
                  <a:txBody>
                    <a:bodyPr/>
                    <a:lstStyle/>
                    <a:p>
                      <a:pPr marL="0" algn="l" rtl="0" fontAlgn="t" latinLnBrk="0">
                        <a:spcBef>
                          <a:spcPts val="0"/>
                        </a:spcBef>
                        <a:spcAft>
                          <a:spcPts val="0"/>
                        </a:spcAft>
                      </a:pPr>
                      <a:r>
                        <a:rPr lang="en-US" sz="1800" b="0" i="0" u="none" strike="noStrike">
                          <a:solidFill>
                            <a:srgbClr val="000000"/>
                          </a:solidFill>
                          <a:effectLst/>
                          <a:latin typeface="Aptos"/>
                        </a:rPr>
                        <a:t>59.19</a:t>
                      </a:r>
                      <a:endParaRPr lang="en-US" sz="1800" b="0" i="0" u="none" strike="noStrike">
                        <a:effectLst/>
                        <a:latin typeface="Aptos"/>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CD2D8"/>
                    </a:solidFill>
                  </a:tcPr>
                </a:tc>
                <a:extLst>
                  <a:ext uri="{0D108BD9-81ED-4DB2-BD59-A6C34878D82A}">
                    <a16:rowId xmlns:a16="http://schemas.microsoft.com/office/drawing/2014/main" val="538702369"/>
                  </a:ext>
                </a:extLst>
              </a:tr>
              <a:tr h="909790">
                <a:tc>
                  <a:txBody>
                    <a:bodyPr/>
                    <a:lstStyle/>
                    <a:p>
                      <a:pPr marL="0" algn="l" rtl="0" fontAlgn="t" latinLnBrk="0">
                        <a:spcBef>
                          <a:spcPts val="0"/>
                        </a:spcBef>
                        <a:spcAft>
                          <a:spcPts val="0"/>
                        </a:spcAft>
                      </a:pPr>
                      <a:r>
                        <a:rPr lang="en-US" sz="1800" b="0" i="0" u="none" strike="noStrike">
                          <a:solidFill>
                            <a:srgbClr val="000000"/>
                          </a:solidFill>
                          <a:effectLst/>
                          <a:latin typeface="Aptos" panose="020B0004020202020204" pitchFamily="34" charset="0"/>
                        </a:rPr>
                        <a:t>Gupta et al.</a:t>
                      </a:r>
                      <a:endParaRPr lang="en-US" sz="1800" b="0" i="0" u="none" strike="noStrike">
                        <a:effectLst/>
                        <a:latin typeface="Arial" panose="020B0604020202020204" pitchFamily="34" charset="0"/>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AED"/>
                    </a:solidFill>
                  </a:tcPr>
                </a:tc>
                <a:tc>
                  <a:txBody>
                    <a:bodyPr/>
                    <a:lstStyle/>
                    <a:p>
                      <a:pPr marL="0" algn="l" rtl="0" fontAlgn="t" latinLnBrk="0">
                        <a:spcBef>
                          <a:spcPts val="0"/>
                        </a:spcBef>
                        <a:spcAft>
                          <a:spcPts val="0"/>
                        </a:spcAft>
                      </a:pPr>
                      <a:r>
                        <a:rPr lang="en-US" sz="1800" b="0" i="0" u="none" strike="noStrike">
                          <a:solidFill>
                            <a:srgbClr val="000000"/>
                          </a:solidFill>
                          <a:effectLst/>
                          <a:latin typeface="Aptos" panose="020B0004020202020204" pitchFamily="34" charset="0"/>
                        </a:rPr>
                        <a:t>SAE + Convolution</a:t>
                      </a:r>
                      <a:endParaRPr lang="en-US" sz="1800" b="0" i="0" u="none" strike="noStrike">
                        <a:effectLst/>
                        <a:latin typeface="Arial" panose="020B0604020202020204" pitchFamily="34" charset="0"/>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AED"/>
                    </a:solidFill>
                  </a:tcPr>
                </a:tc>
                <a:tc>
                  <a:txBody>
                    <a:bodyPr/>
                    <a:lstStyle/>
                    <a:p>
                      <a:pPr marL="0" algn="l" rtl="0" fontAlgn="t" latinLnBrk="0">
                        <a:spcBef>
                          <a:spcPts val="0"/>
                        </a:spcBef>
                        <a:spcAft>
                          <a:spcPts val="0"/>
                        </a:spcAft>
                      </a:pPr>
                      <a:r>
                        <a:rPr lang="en-US" sz="1800" b="0" i="0" u="none" strike="noStrike">
                          <a:solidFill>
                            <a:srgbClr val="000000"/>
                          </a:solidFill>
                          <a:effectLst/>
                          <a:latin typeface="Aptos"/>
                        </a:rPr>
                        <a:t>85</a:t>
                      </a:r>
                      <a:endParaRPr lang="en-US" sz="1800" b="0" i="0" u="none" strike="noStrike">
                        <a:effectLst/>
                        <a:latin typeface="Aptos"/>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AED"/>
                    </a:solidFill>
                  </a:tcPr>
                </a:tc>
                <a:extLst>
                  <a:ext uri="{0D108BD9-81ED-4DB2-BD59-A6C34878D82A}">
                    <a16:rowId xmlns:a16="http://schemas.microsoft.com/office/drawing/2014/main" val="3684283926"/>
                  </a:ext>
                </a:extLst>
              </a:tr>
              <a:tr h="636853">
                <a:tc>
                  <a:txBody>
                    <a:bodyPr/>
                    <a:lstStyle/>
                    <a:p>
                      <a:pPr marL="0" algn="l" rtl="0" fontAlgn="t" latinLnBrk="0">
                        <a:spcBef>
                          <a:spcPts val="0"/>
                        </a:spcBef>
                        <a:spcAft>
                          <a:spcPts val="0"/>
                        </a:spcAft>
                      </a:pPr>
                      <a:r>
                        <a:rPr lang="en-US" sz="1800" b="0" i="0" u="none" strike="noStrike">
                          <a:solidFill>
                            <a:srgbClr val="000000"/>
                          </a:solidFill>
                          <a:effectLst/>
                          <a:latin typeface="Aptos" panose="020B0004020202020204" pitchFamily="34" charset="0"/>
                        </a:rPr>
                        <a:t>Payan et al.</a:t>
                      </a:r>
                      <a:endParaRPr lang="en-US" sz="1800" b="0" i="0" u="none" strike="noStrike">
                        <a:effectLst/>
                        <a:latin typeface="Arial" panose="020B0604020202020204" pitchFamily="34" charset="0"/>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CD2D8"/>
                    </a:solidFill>
                  </a:tcPr>
                </a:tc>
                <a:tc>
                  <a:txBody>
                    <a:bodyPr/>
                    <a:lstStyle/>
                    <a:p>
                      <a:pPr marL="0" algn="l" rtl="0" fontAlgn="t" latinLnBrk="0">
                        <a:spcBef>
                          <a:spcPts val="0"/>
                        </a:spcBef>
                        <a:spcAft>
                          <a:spcPts val="0"/>
                        </a:spcAft>
                      </a:pPr>
                      <a:r>
                        <a:rPr lang="en-US" sz="1800" b="0" i="0" u="none" strike="noStrike">
                          <a:solidFill>
                            <a:srgbClr val="000000"/>
                          </a:solidFill>
                          <a:effectLst/>
                          <a:latin typeface="Aptos"/>
                        </a:rPr>
                        <a:t>SAE + 3D CNN</a:t>
                      </a:r>
                      <a:endParaRPr lang="en-US" sz="1800" b="0" i="0" u="none" strike="noStrike">
                        <a:effectLst/>
                        <a:latin typeface="Aptos"/>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CD2D8"/>
                    </a:solidFill>
                  </a:tcPr>
                </a:tc>
                <a:tc>
                  <a:txBody>
                    <a:bodyPr/>
                    <a:lstStyle/>
                    <a:p>
                      <a:pPr marL="0" algn="l" rtl="0" fontAlgn="t" latinLnBrk="0">
                        <a:spcBef>
                          <a:spcPts val="0"/>
                        </a:spcBef>
                        <a:spcAft>
                          <a:spcPts val="0"/>
                        </a:spcAft>
                      </a:pPr>
                      <a:r>
                        <a:rPr lang="en-US" sz="1800" b="0" i="0" u="none" strike="noStrike">
                          <a:solidFill>
                            <a:srgbClr val="000000"/>
                          </a:solidFill>
                          <a:effectLst/>
                          <a:latin typeface="Aptos"/>
                        </a:rPr>
                        <a:t>89.4</a:t>
                      </a:r>
                      <a:endParaRPr lang="en-US" sz="1800" b="0" i="0" u="none" strike="noStrike">
                        <a:effectLst/>
                        <a:latin typeface="Aptos"/>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CD2D8"/>
                    </a:solidFill>
                  </a:tcPr>
                </a:tc>
                <a:extLst>
                  <a:ext uri="{0D108BD9-81ED-4DB2-BD59-A6C34878D82A}">
                    <a16:rowId xmlns:a16="http://schemas.microsoft.com/office/drawing/2014/main" val="640489952"/>
                  </a:ext>
                </a:extLst>
              </a:tr>
            </a:tbl>
          </a:graphicData>
        </a:graphic>
      </p:graphicFrame>
    </p:spTree>
    <p:extLst>
      <p:ext uri="{BB962C8B-B14F-4D97-AF65-F5344CB8AC3E}">
        <p14:creationId xmlns:p14="http://schemas.microsoft.com/office/powerpoint/2010/main" val="6140862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7301F447-EEF7-48F5-AF73-7566EE7F64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1537E46-98B9-E979-1575-D3827CC08003}"/>
              </a:ext>
            </a:extLst>
          </p:cNvPr>
          <p:cNvSpPr>
            <a:spLocks noGrp="1"/>
          </p:cNvSpPr>
          <p:nvPr>
            <p:ph type="title"/>
          </p:nvPr>
        </p:nvSpPr>
        <p:spPr>
          <a:xfrm>
            <a:off x="841248" y="334644"/>
            <a:ext cx="10509504" cy="1076914"/>
          </a:xfrm>
        </p:spPr>
        <p:txBody>
          <a:bodyPr vert="horz" lIns="91440" tIns="45720" rIns="91440" bIns="45720" rtlCol="0" anchor="ctr">
            <a:normAutofit fontScale="90000"/>
          </a:bodyPr>
          <a:lstStyle/>
          <a:p>
            <a:r>
              <a:rPr lang="en-US" sz="4000"/>
              <a:t>3. Previous</a:t>
            </a:r>
            <a:r>
              <a:rPr lang="en-US" sz="4000" kern="1200">
                <a:latin typeface="+mj-lt"/>
                <a:ea typeface="+mj-ea"/>
                <a:cs typeface="+mj-cs"/>
              </a:rPr>
              <a:t> works on Alzheimer's Detection</a:t>
            </a:r>
            <a:r>
              <a:rPr lang="en-US" sz="4000">
                <a:ea typeface="+mj-lt"/>
                <a:cs typeface="+mj-lt"/>
              </a:rPr>
              <a:t> </a:t>
            </a:r>
            <a:r>
              <a:rPr lang="en-US" sz="3800">
                <a:highlight>
                  <a:srgbClr val="FFFFFF"/>
                </a:highlight>
                <a:ea typeface="+mj-lt"/>
                <a:cs typeface="+mj-lt"/>
              </a:rPr>
              <a:t>(continued...)</a:t>
            </a:r>
            <a:endParaRPr lang="en-US" sz="3800">
              <a:ea typeface="+mj-lt"/>
              <a:cs typeface="+mj-lt"/>
            </a:endParaRPr>
          </a:p>
        </p:txBody>
      </p:sp>
      <p:sp>
        <p:nvSpPr>
          <p:cNvPr id="34" name="Rectangle 33">
            <a:extLst>
              <a:ext uri="{FF2B5EF4-FFF2-40B4-BE49-F238E27FC236}">
                <a16:creationId xmlns:a16="http://schemas.microsoft.com/office/drawing/2014/main" id="{F7117410-A2A4-4085-9ADC-46744551DB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2772" y="0"/>
            <a:ext cx="10506456" cy="19138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5" name="Rectangle 34">
            <a:extLst>
              <a:ext uri="{FF2B5EF4-FFF2-40B4-BE49-F238E27FC236}">
                <a16:creationId xmlns:a16="http://schemas.microsoft.com/office/drawing/2014/main" id="{99F74EB5-E547-4FB4-95F5-BCC788F3C4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1512994"/>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Text Placeholder 2">
            <a:extLst>
              <a:ext uri="{FF2B5EF4-FFF2-40B4-BE49-F238E27FC236}">
                <a16:creationId xmlns:a16="http://schemas.microsoft.com/office/drawing/2014/main" id="{83B9136C-0FB3-2582-7B47-595AA6B57005}"/>
              </a:ext>
            </a:extLst>
          </p:cNvPr>
          <p:cNvSpPr>
            <a:spLocks/>
          </p:cNvSpPr>
          <p:nvPr/>
        </p:nvSpPr>
        <p:spPr>
          <a:xfrm>
            <a:off x="1663847" y="2128510"/>
            <a:ext cx="8442317" cy="4044958"/>
          </a:xfrm>
          <a:prstGeom prst="rect">
            <a:avLst/>
          </a:prstGeom>
        </p:spPr>
        <p:txBody>
          <a:bodyPr vert="horz" lIns="91440" tIns="45720" rIns="91440" bIns="45720" rtlCol="0" anchor="t">
            <a:normAutofit/>
          </a:bodyPr>
          <a:lstStyle/>
          <a:p>
            <a:pPr marL="214313" indent="-214313" defTabSz="685800">
              <a:spcAft>
                <a:spcPts val="600"/>
              </a:spcAft>
              <a:buChar char="•"/>
            </a:pPr>
            <a:endParaRPr lang="en-US" sz="1350" kern="1200">
              <a:solidFill>
                <a:srgbClr val="000000"/>
              </a:solidFill>
              <a:latin typeface="+mn-lt"/>
              <a:ea typeface="+mn-ea"/>
              <a:cs typeface="+mn-cs"/>
            </a:endParaRPr>
          </a:p>
          <a:p>
            <a:pPr marL="214313" indent="-214313" defTabSz="685800">
              <a:spcAft>
                <a:spcPts val="600"/>
              </a:spcAft>
              <a:buChar char="•"/>
            </a:pPr>
            <a:endParaRPr lang="en-US" sz="1350" kern="1200">
              <a:solidFill>
                <a:srgbClr val="000000"/>
              </a:solidFill>
              <a:latin typeface="+mn-lt"/>
              <a:ea typeface="+mn-ea"/>
              <a:cs typeface="+mn-cs"/>
            </a:endParaRPr>
          </a:p>
          <a:p>
            <a:pPr marL="285750" indent="-285750">
              <a:spcAft>
                <a:spcPts val="600"/>
              </a:spcAft>
              <a:buChar char="•"/>
            </a:pPr>
            <a:endParaRPr lang="en-US" sz="1800">
              <a:solidFill>
                <a:srgbClr val="000000"/>
              </a:solidFill>
            </a:endParaRPr>
          </a:p>
        </p:txBody>
      </p:sp>
      <p:sp>
        <p:nvSpPr>
          <p:cNvPr id="6" name="TextBox 5">
            <a:extLst>
              <a:ext uri="{FF2B5EF4-FFF2-40B4-BE49-F238E27FC236}">
                <a16:creationId xmlns:a16="http://schemas.microsoft.com/office/drawing/2014/main" id="{56443BA7-3037-1906-BD86-8CC95EA53875}"/>
              </a:ext>
            </a:extLst>
          </p:cNvPr>
          <p:cNvSpPr txBox="1"/>
          <p:nvPr/>
        </p:nvSpPr>
        <p:spPr>
          <a:xfrm>
            <a:off x="603836" y="2086260"/>
            <a:ext cx="5914302" cy="375487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just" defTabSz="685800">
              <a:buFont typeface="Arial"/>
              <a:buChar char="•"/>
            </a:pPr>
            <a:r>
              <a:rPr lang="en-US" sz="1400" err="1">
                <a:ea typeface="+mn-lt"/>
                <a:cs typeface="+mn-lt"/>
              </a:rPr>
              <a:t>Pranao</a:t>
            </a:r>
            <a:r>
              <a:rPr lang="en-US" sz="1400">
                <a:ea typeface="+mn-lt"/>
                <a:cs typeface="+mn-lt"/>
              </a:rPr>
              <a:t> </a:t>
            </a:r>
            <a:r>
              <a:rPr lang="en-US" sz="1400" kern="1200">
                <a:ea typeface="+mn-lt"/>
                <a:cs typeface="+mn-lt"/>
              </a:rPr>
              <a:t>et al. </a:t>
            </a:r>
            <a:r>
              <a:rPr lang="en-US" sz="1400">
                <a:ea typeface="+mn-lt"/>
                <a:cs typeface="+mn-lt"/>
              </a:rPr>
              <a:t>2022 approach proposes a </a:t>
            </a:r>
            <a:r>
              <a:rPr lang="en-US" sz="1400" err="1">
                <a:ea typeface="+mn-lt"/>
                <a:cs typeface="+mn-lt"/>
              </a:rPr>
              <a:t>featue</a:t>
            </a:r>
            <a:r>
              <a:rPr lang="en-US" sz="1400">
                <a:ea typeface="+mn-lt"/>
                <a:cs typeface="+mn-lt"/>
              </a:rPr>
              <a:t> extraction method. A total of six features were extracted. After the data processing, model training is carried </a:t>
            </a:r>
            <a:r>
              <a:rPr lang="en-US" sz="1400" kern="1200">
                <a:ea typeface="+mn-lt"/>
                <a:cs typeface="+mn-lt"/>
              </a:rPr>
              <a:t>for </a:t>
            </a:r>
            <a:r>
              <a:rPr lang="en-US" sz="1400">
                <a:ea typeface="+mn-lt"/>
                <a:cs typeface="+mn-lt"/>
              </a:rPr>
              <a:t>classifier algorithms like SVM, Logistic Regression</a:t>
            </a:r>
            <a:r>
              <a:rPr lang="en-US" sz="1400" kern="1200">
                <a:ea typeface="+mn-lt"/>
                <a:cs typeface="+mn-lt"/>
              </a:rPr>
              <a:t>, and </a:t>
            </a:r>
            <a:r>
              <a:rPr lang="en-US" sz="1400">
                <a:ea typeface="+mn-lt"/>
                <a:cs typeface="+mn-lt"/>
              </a:rPr>
              <a:t>Random Forest and tested </a:t>
            </a:r>
            <a:r>
              <a:rPr lang="en-US" sz="1400" kern="1200">
                <a:ea typeface="+mn-lt"/>
                <a:cs typeface="+mn-lt"/>
              </a:rPr>
              <a:t>with </a:t>
            </a:r>
            <a:r>
              <a:rPr lang="en-US" sz="1400">
                <a:ea typeface="+mn-lt"/>
                <a:cs typeface="+mn-lt"/>
              </a:rPr>
              <a:t>test data</a:t>
            </a:r>
            <a:r>
              <a:rPr lang="en-US" sz="1400" kern="1200">
                <a:ea typeface="+mn-lt"/>
                <a:cs typeface="+mn-lt"/>
              </a:rPr>
              <a:t>. </a:t>
            </a:r>
            <a:r>
              <a:rPr lang="en-US" sz="1400">
                <a:ea typeface="+mn-lt"/>
                <a:cs typeface="+mn-lt"/>
              </a:rPr>
              <a:t>The accuracies obtained have been shown in table</a:t>
            </a:r>
            <a:endParaRPr lang="en-US" sz="1400" kern="1200">
              <a:latin typeface="+mn-lt"/>
            </a:endParaRPr>
          </a:p>
          <a:p>
            <a:pPr algn="just" defTabSz="685800"/>
            <a:endParaRPr lang="en-US" sz="1400">
              <a:ea typeface="+mn-lt"/>
              <a:cs typeface="+mn-lt"/>
            </a:endParaRPr>
          </a:p>
          <a:p>
            <a:pPr marL="285750" indent="-285750" algn="just" defTabSz="685800">
              <a:buFont typeface="Arial"/>
              <a:buChar char="•"/>
            </a:pPr>
            <a:r>
              <a:rPr lang="en-US" sz="1400">
                <a:ea typeface="+mn-lt"/>
                <a:cs typeface="+mn-lt"/>
              </a:rPr>
              <a:t>Salehi </a:t>
            </a:r>
            <a:r>
              <a:rPr lang="en-US" sz="1400" kern="1200">
                <a:ea typeface="+mn-lt"/>
                <a:cs typeface="+mn-lt"/>
              </a:rPr>
              <a:t>et al. </a:t>
            </a:r>
            <a:r>
              <a:rPr lang="en-US" sz="1400">
                <a:ea typeface="+mn-lt"/>
                <a:cs typeface="+mn-lt"/>
              </a:rPr>
              <a:t>2020 proposed a CNN approach using a much larger ADNI dataset with 3 classes of images that </a:t>
            </a:r>
            <a:r>
              <a:rPr lang="en-US" sz="1400" kern="1200">
                <a:ea typeface="+mn-lt"/>
                <a:cs typeface="+mn-lt"/>
              </a:rPr>
              <a:t>achieved </a:t>
            </a:r>
            <a:r>
              <a:rPr lang="en-US" sz="1400">
                <a:ea typeface="+mn-lt"/>
                <a:cs typeface="+mn-lt"/>
              </a:rPr>
              <a:t>an </a:t>
            </a:r>
            <a:r>
              <a:rPr lang="en-US" sz="1400" kern="1200">
                <a:ea typeface="+mn-lt"/>
                <a:cs typeface="+mn-lt"/>
              </a:rPr>
              <a:t>accuracy </a:t>
            </a:r>
            <a:r>
              <a:rPr lang="en-US" sz="1400">
                <a:ea typeface="+mn-lt"/>
                <a:cs typeface="+mn-lt"/>
              </a:rPr>
              <a:t>of </a:t>
            </a:r>
            <a:r>
              <a:rPr lang="en-US" sz="1400" b="1">
                <a:ea typeface="+mn-lt"/>
                <a:cs typeface="+mn-lt"/>
              </a:rPr>
              <a:t>99%</a:t>
            </a:r>
            <a:r>
              <a:rPr lang="en-US" sz="1400">
                <a:ea typeface="+mn-lt"/>
                <a:cs typeface="+mn-lt"/>
              </a:rPr>
              <a:t>.</a:t>
            </a:r>
            <a:endParaRPr lang="en-US" sz="1400"/>
          </a:p>
          <a:p>
            <a:pPr algn="just" defTabSz="685800"/>
            <a:endParaRPr lang="en-US" sz="1400">
              <a:ea typeface="+mn-lt"/>
              <a:cs typeface="+mn-lt"/>
            </a:endParaRPr>
          </a:p>
          <a:p>
            <a:pPr marL="285750" indent="-285750" algn="just" defTabSz="685800">
              <a:buFont typeface="Arial"/>
              <a:buChar char="•"/>
            </a:pPr>
            <a:r>
              <a:rPr lang="en-US" sz="1400">
                <a:ea typeface="+mn-lt"/>
                <a:cs typeface="+mn-lt"/>
              </a:rPr>
              <a:t>Senthil Kumar </a:t>
            </a:r>
            <a:r>
              <a:rPr lang="en-US" sz="1400" kern="1200">
                <a:ea typeface="+mn-lt"/>
                <a:cs typeface="+mn-lt"/>
              </a:rPr>
              <a:t>et al</a:t>
            </a:r>
            <a:r>
              <a:rPr lang="en-US" sz="1400">
                <a:ea typeface="+mn-lt"/>
                <a:cs typeface="+mn-lt"/>
              </a:rPr>
              <a:t>. 2023 proposed a hybrid ML technique using ADNI dataset that achieved </a:t>
            </a:r>
            <a:r>
              <a:rPr lang="en-US" sz="1400" kern="1200">
                <a:ea typeface="+mn-lt"/>
                <a:cs typeface="+mn-lt"/>
              </a:rPr>
              <a:t>an accuracy of </a:t>
            </a:r>
            <a:r>
              <a:rPr lang="en-US" sz="1400" b="1">
                <a:ea typeface="+mn-lt"/>
                <a:cs typeface="+mn-lt"/>
              </a:rPr>
              <a:t>99</a:t>
            </a:r>
            <a:r>
              <a:rPr lang="en-US" sz="1400" b="1" kern="1200">
                <a:ea typeface="+mn-lt"/>
                <a:cs typeface="+mn-lt"/>
              </a:rPr>
              <a:t>%</a:t>
            </a:r>
            <a:r>
              <a:rPr lang="en-US" sz="1400" kern="1200">
                <a:ea typeface="+mn-lt"/>
                <a:cs typeface="+mn-lt"/>
              </a:rPr>
              <a:t>.</a:t>
            </a:r>
            <a:r>
              <a:rPr lang="en-US" sz="1400">
                <a:ea typeface="+mn-lt"/>
                <a:cs typeface="+mn-lt"/>
              </a:rPr>
              <a:t> This is achieved by combining SVM and KNN.</a:t>
            </a:r>
            <a:endParaRPr lang="en-US" sz="1400"/>
          </a:p>
          <a:p>
            <a:pPr algn="just" defTabSz="685800"/>
            <a:endParaRPr lang="en-US" sz="1400">
              <a:ea typeface="+mn-lt"/>
              <a:cs typeface="+mn-lt"/>
            </a:endParaRPr>
          </a:p>
          <a:p>
            <a:pPr marL="285750" indent="-285750" algn="just" defTabSz="685800">
              <a:buFont typeface="Arial"/>
              <a:buChar char="•"/>
            </a:pPr>
            <a:r>
              <a:rPr lang="en-US" sz="1400">
                <a:ea typeface="+mn-lt"/>
                <a:cs typeface="+mn-lt"/>
              </a:rPr>
              <a:t>Farooq </a:t>
            </a:r>
            <a:r>
              <a:rPr lang="en-US" sz="1400" kern="1200">
                <a:ea typeface="+mn-lt"/>
                <a:cs typeface="+mn-lt"/>
              </a:rPr>
              <a:t>et al. </a:t>
            </a:r>
            <a:r>
              <a:rPr lang="en-US" sz="1400">
                <a:ea typeface="+mn-lt"/>
                <a:cs typeface="+mn-lt"/>
              </a:rPr>
              <a:t>uses two state-of-the-art complex CNN architectures </a:t>
            </a:r>
            <a:r>
              <a:rPr lang="en-US" sz="1400" err="1">
                <a:ea typeface="+mn-lt"/>
                <a:cs typeface="+mn-lt"/>
              </a:rPr>
              <a:t>GoogLeNet</a:t>
            </a:r>
            <a:r>
              <a:rPr lang="en-US" sz="1400">
                <a:ea typeface="+mn-lt"/>
                <a:cs typeface="+mn-lt"/>
              </a:rPr>
              <a:t> and ResNet on the ADNI dataset </a:t>
            </a:r>
            <a:r>
              <a:rPr lang="en-US" sz="1400" kern="1200">
                <a:ea typeface="+mn-lt"/>
                <a:cs typeface="+mn-lt"/>
              </a:rPr>
              <a:t>and </a:t>
            </a:r>
            <a:r>
              <a:rPr lang="en-US" sz="1400">
                <a:ea typeface="+mn-lt"/>
                <a:cs typeface="+mn-lt"/>
              </a:rPr>
              <a:t>achieved </a:t>
            </a:r>
            <a:r>
              <a:rPr lang="en-US" sz="1400" kern="1200">
                <a:ea typeface="+mn-lt"/>
                <a:cs typeface="+mn-lt"/>
              </a:rPr>
              <a:t>an </a:t>
            </a:r>
            <a:r>
              <a:rPr lang="en-US" sz="1400">
                <a:ea typeface="+mn-lt"/>
                <a:cs typeface="+mn-lt"/>
              </a:rPr>
              <a:t>overall </a:t>
            </a:r>
            <a:r>
              <a:rPr lang="en-US" sz="1400" kern="1200">
                <a:ea typeface="+mn-lt"/>
                <a:cs typeface="+mn-lt"/>
              </a:rPr>
              <a:t>accuracy of </a:t>
            </a:r>
            <a:r>
              <a:rPr lang="en-US" sz="1400" b="1">
                <a:ea typeface="+mn-lt"/>
                <a:cs typeface="+mn-lt"/>
              </a:rPr>
              <a:t>98.88%</a:t>
            </a:r>
            <a:r>
              <a:rPr lang="en-US" sz="1400">
                <a:ea typeface="+mn-lt"/>
                <a:cs typeface="+mn-lt"/>
              </a:rPr>
              <a:t> and </a:t>
            </a:r>
            <a:r>
              <a:rPr lang="en-US" sz="1400" b="1">
                <a:ea typeface="+mn-lt"/>
                <a:cs typeface="+mn-lt"/>
              </a:rPr>
              <a:t>98.01</a:t>
            </a:r>
            <a:r>
              <a:rPr lang="en-US" sz="1400" b="1" kern="1200">
                <a:ea typeface="+mn-lt"/>
                <a:cs typeface="+mn-lt"/>
              </a:rPr>
              <a:t>%</a:t>
            </a:r>
            <a:r>
              <a:rPr lang="en-US" sz="1400" kern="1200">
                <a:ea typeface="+mn-lt"/>
                <a:cs typeface="+mn-lt"/>
              </a:rPr>
              <a:t> </a:t>
            </a:r>
            <a:r>
              <a:rPr lang="en-US" sz="1400">
                <a:ea typeface="+mn-lt"/>
                <a:cs typeface="+mn-lt"/>
              </a:rPr>
              <a:t>respectively</a:t>
            </a:r>
            <a:r>
              <a:rPr lang="en-US" sz="1400" kern="1200">
                <a:ea typeface="+mn-lt"/>
                <a:cs typeface="+mn-lt"/>
              </a:rPr>
              <a:t>.</a:t>
            </a:r>
            <a:r>
              <a:rPr lang="en-US" sz="1400">
                <a:ea typeface="+mn-lt"/>
                <a:cs typeface="+mn-lt"/>
              </a:rPr>
              <a:t> </a:t>
            </a:r>
            <a:endParaRPr lang="en-US" sz="1400"/>
          </a:p>
          <a:p>
            <a:pPr marL="285750" indent="-285750" algn="just">
              <a:spcAft>
                <a:spcPts val="600"/>
              </a:spcAft>
              <a:buFont typeface="Arial"/>
              <a:buChar char="•"/>
            </a:pPr>
            <a:endParaRPr lang="en-US" sz="1400" b="1">
              <a:latin typeface="Times New Roman"/>
              <a:cs typeface="Times New Roman"/>
            </a:endParaRPr>
          </a:p>
        </p:txBody>
      </p:sp>
      <p:graphicFrame>
        <p:nvGraphicFramePr>
          <p:cNvPr id="7" name="Table 6">
            <a:extLst>
              <a:ext uri="{FF2B5EF4-FFF2-40B4-BE49-F238E27FC236}">
                <a16:creationId xmlns:a16="http://schemas.microsoft.com/office/drawing/2014/main" id="{E819144D-3F7E-69B2-A0D6-517999D2D73F}"/>
              </a:ext>
            </a:extLst>
          </p:cNvPr>
          <p:cNvGraphicFramePr>
            <a:graphicFrameLocks noGrp="1"/>
          </p:cNvGraphicFramePr>
          <p:nvPr>
            <p:extLst>
              <p:ext uri="{D42A27DB-BD31-4B8C-83A1-F6EECF244321}">
                <p14:modId xmlns:p14="http://schemas.microsoft.com/office/powerpoint/2010/main" val="4273371935"/>
              </p:ext>
            </p:extLst>
          </p:nvPr>
        </p:nvGraphicFramePr>
        <p:xfrm>
          <a:off x="6625590" y="2125980"/>
          <a:ext cx="5422900" cy="3235960"/>
        </p:xfrm>
        <a:graphic>
          <a:graphicData uri="http://schemas.openxmlformats.org/drawingml/2006/table">
            <a:tbl>
              <a:tblPr bandRow="1">
                <a:tableStyleId>{5C22544A-7EE6-4342-B048-85BDC9FD1C3A}</a:tableStyleId>
              </a:tblPr>
              <a:tblGrid>
                <a:gridCol w="1355725">
                  <a:extLst>
                    <a:ext uri="{9D8B030D-6E8A-4147-A177-3AD203B41FA5}">
                      <a16:colId xmlns:a16="http://schemas.microsoft.com/office/drawing/2014/main" val="1757017996"/>
                    </a:ext>
                  </a:extLst>
                </a:gridCol>
                <a:gridCol w="1355725">
                  <a:extLst>
                    <a:ext uri="{9D8B030D-6E8A-4147-A177-3AD203B41FA5}">
                      <a16:colId xmlns:a16="http://schemas.microsoft.com/office/drawing/2014/main" val="2257332961"/>
                    </a:ext>
                  </a:extLst>
                </a:gridCol>
                <a:gridCol w="1355725">
                  <a:extLst>
                    <a:ext uri="{9D8B030D-6E8A-4147-A177-3AD203B41FA5}">
                      <a16:colId xmlns:a16="http://schemas.microsoft.com/office/drawing/2014/main" val="604812727"/>
                    </a:ext>
                  </a:extLst>
                </a:gridCol>
                <a:gridCol w="1355725">
                  <a:extLst>
                    <a:ext uri="{9D8B030D-6E8A-4147-A177-3AD203B41FA5}">
                      <a16:colId xmlns:a16="http://schemas.microsoft.com/office/drawing/2014/main" val="2036809566"/>
                    </a:ext>
                  </a:extLst>
                </a:gridCol>
              </a:tblGrid>
              <a:tr h="370840">
                <a:tc>
                  <a:txBody>
                    <a:bodyPr/>
                    <a:lstStyle/>
                    <a:p>
                      <a:pPr marL="0" algn="l" rtl="0" fontAlgn="t" latinLnBrk="0">
                        <a:spcBef>
                          <a:spcPts val="0"/>
                        </a:spcBef>
                        <a:spcAft>
                          <a:spcPts val="0"/>
                        </a:spcAft>
                      </a:pPr>
                      <a:r>
                        <a:rPr lang="en-US" sz="1800" b="1" i="0" u="none" strike="noStrike">
                          <a:solidFill>
                            <a:srgbClr val="FFFFFF"/>
                          </a:solidFill>
                          <a:effectLst/>
                          <a:latin typeface="Aptos" panose="020B0004020202020204" pitchFamily="34" charset="0"/>
                        </a:rPr>
                        <a:t>Features</a:t>
                      </a:r>
                      <a:endParaRPr lang="en-US" sz="1800" b="0" i="0" u="none" strike="noStrike">
                        <a:effectLst/>
                        <a:latin typeface="Arial" panose="020B0604020202020204" pitchFamily="34" charset="0"/>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156082"/>
                    </a:solidFill>
                  </a:tcPr>
                </a:tc>
                <a:tc>
                  <a:txBody>
                    <a:bodyPr/>
                    <a:lstStyle/>
                    <a:p>
                      <a:pPr marL="0" algn="l" rtl="0" fontAlgn="t" latinLnBrk="0">
                        <a:spcBef>
                          <a:spcPts val="0"/>
                        </a:spcBef>
                        <a:spcAft>
                          <a:spcPts val="0"/>
                        </a:spcAft>
                      </a:pPr>
                      <a:r>
                        <a:rPr lang="en-US" sz="1800" b="1" i="0" u="none" strike="noStrike">
                          <a:solidFill>
                            <a:srgbClr val="FFFFFF"/>
                          </a:solidFill>
                          <a:effectLst/>
                          <a:latin typeface="Aptos" panose="020B0004020202020204" pitchFamily="34" charset="0"/>
                        </a:rPr>
                        <a:t>SVM</a:t>
                      </a:r>
                      <a:endParaRPr lang="en-US" sz="1800" b="0" i="0" u="none" strike="noStrike">
                        <a:effectLst/>
                        <a:latin typeface="Arial" panose="020B0604020202020204" pitchFamily="34" charset="0"/>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156082"/>
                    </a:solidFill>
                  </a:tcPr>
                </a:tc>
                <a:tc>
                  <a:txBody>
                    <a:bodyPr/>
                    <a:lstStyle/>
                    <a:p>
                      <a:pPr marL="0" algn="l" rtl="0" fontAlgn="t" latinLnBrk="0">
                        <a:spcBef>
                          <a:spcPts val="0"/>
                        </a:spcBef>
                        <a:spcAft>
                          <a:spcPts val="0"/>
                        </a:spcAft>
                      </a:pPr>
                      <a:r>
                        <a:rPr lang="en-US" sz="1800" b="1" i="0" u="none" strike="noStrike">
                          <a:solidFill>
                            <a:srgbClr val="FFFFFF"/>
                          </a:solidFill>
                          <a:effectLst/>
                          <a:latin typeface="Aptos" panose="020B0004020202020204" pitchFamily="34" charset="0"/>
                        </a:rPr>
                        <a:t>Logistic</a:t>
                      </a:r>
                      <a:br>
                        <a:rPr lang="en-US" sz="1800" b="1" i="0" u="none" strike="noStrike">
                          <a:solidFill>
                            <a:srgbClr val="FFFFFF"/>
                          </a:solidFill>
                          <a:effectLst/>
                          <a:latin typeface="Aptos" panose="020B0004020202020204" pitchFamily="34" charset="0"/>
                        </a:rPr>
                      </a:br>
                      <a:r>
                        <a:rPr lang="en-US" sz="1800" b="1" i="0" u="none" strike="noStrike">
                          <a:solidFill>
                            <a:srgbClr val="FFFFFF"/>
                          </a:solidFill>
                          <a:effectLst/>
                          <a:latin typeface="Aptos" panose="020B0004020202020204" pitchFamily="34" charset="0"/>
                        </a:rPr>
                        <a:t>Regression</a:t>
                      </a:r>
                      <a:endParaRPr lang="en-US" sz="1800" b="0" i="0" u="none" strike="noStrike">
                        <a:effectLst/>
                        <a:latin typeface="Arial" panose="020B0604020202020204" pitchFamily="34" charset="0"/>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156082"/>
                    </a:solidFill>
                  </a:tcPr>
                </a:tc>
                <a:tc>
                  <a:txBody>
                    <a:bodyPr/>
                    <a:lstStyle/>
                    <a:p>
                      <a:pPr marL="0" algn="l" rtl="0" fontAlgn="t" latinLnBrk="0">
                        <a:spcBef>
                          <a:spcPts val="0"/>
                        </a:spcBef>
                        <a:spcAft>
                          <a:spcPts val="0"/>
                        </a:spcAft>
                      </a:pPr>
                      <a:r>
                        <a:rPr lang="en-US" sz="1800" b="1" i="0" u="none" strike="noStrike">
                          <a:solidFill>
                            <a:srgbClr val="FFFFFF"/>
                          </a:solidFill>
                          <a:effectLst/>
                          <a:latin typeface="Aptos" panose="020B0004020202020204" pitchFamily="34" charset="0"/>
                        </a:rPr>
                        <a:t>Random</a:t>
                      </a:r>
                      <a:br>
                        <a:rPr lang="en-US" sz="1800" b="1" i="0" u="none" strike="noStrike">
                          <a:solidFill>
                            <a:srgbClr val="FFFFFF"/>
                          </a:solidFill>
                          <a:effectLst/>
                          <a:latin typeface="Aptos" panose="020B0004020202020204" pitchFamily="34" charset="0"/>
                        </a:rPr>
                      </a:br>
                      <a:r>
                        <a:rPr lang="en-US" sz="1800" b="1" i="0" u="none" strike="noStrike">
                          <a:solidFill>
                            <a:srgbClr val="FFFFFF"/>
                          </a:solidFill>
                          <a:effectLst/>
                          <a:latin typeface="Aptos" panose="020B0004020202020204" pitchFamily="34" charset="0"/>
                        </a:rPr>
                        <a:t>Forest</a:t>
                      </a:r>
                      <a:endParaRPr lang="en-US" sz="1800" b="0" i="0" u="none" strike="noStrike">
                        <a:effectLst/>
                        <a:latin typeface="Arial" panose="020B0604020202020204" pitchFamily="34" charset="0"/>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156082"/>
                    </a:solidFill>
                  </a:tcPr>
                </a:tc>
                <a:extLst>
                  <a:ext uri="{0D108BD9-81ED-4DB2-BD59-A6C34878D82A}">
                    <a16:rowId xmlns:a16="http://schemas.microsoft.com/office/drawing/2014/main" val="2917667458"/>
                  </a:ext>
                </a:extLst>
              </a:tr>
              <a:tr h="370840">
                <a:tc>
                  <a:txBody>
                    <a:bodyPr/>
                    <a:lstStyle/>
                    <a:p>
                      <a:pPr marL="0" algn="l" rtl="0" fontAlgn="t" latinLnBrk="0">
                        <a:spcBef>
                          <a:spcPts val="0"/>
                        </a:spcBef>
                        <a:spcAft>
                          <a:spcPts val="0"/>
                        </a:spcAft>
                      </a:pPr>
                      <a:r>
                        <a:rPr lang="en-US" sz="1800" b="0" i="0" u="none" strike="noStrike">
                          <a:solidFill>
                            <a:srgbClr val="000000"/>
                          </a:solidFill>
                          <a:effectLst/>
                          <a:latin typeface="Aptos" panose="020B0004020202020204" pitchFamily="34" charset="0"/>
                        </a:rPr>
                        <a:t>LBP</a:t>
                      </a:r>
                      <a:endParaRPr lang="en-US" sz="1800" b="0" i="0" u="none" strike="noStrike">
                        <a:effectLst/>
                        <a:latin typeface="Arial" panose="020B0604020202020204" pitchFamily="34" charset="0"/>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CD2D8"/>
                    </a:solidFill>
                  </a:tcPr>
                </a:tc>
                <a:tc>
                  <a:txBody>
                    <a:bodyPr/>
                    <a:lstStyle/>
                    <a:p>
                      <a:pPr marL="0" algn="l" rtl="0" fontAlgn="t" latinLnBrk="0">
                        <a:spcBef>
                          <a:spcPts val="0"/>
                        </a:spcBef>
                        <a:spcAft>
                          <a:spcPts val="0"/>
                        </a:spcAft>
                      </a:pPr>
                      <a:r>
                        <a:rPr lang="en-US" sz="1800" b="0" i="0" u="none" strike="noStrike">
                          <a:solidFill>
                            <a:srgbClr val="000000"/>
                          </a:solidFill>
                          <a:effectLst/>
                          <a:latin typeface="Aptos" panose="020B0004020202020204" pitchFamily="34" charset="0"/>
                        </a:rPr>
                        <a:t>52%</a:t>
                      </a:r>
                      <a:endParaRPr lang="en-US" sz="1800" b="0" i="0" u="none" strike="noStrike">
                        <a:effectLst/>
                        <a:latin typeface="Arial" panose="020B0604020202020204" pitchFamily="34" charset="0"/>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CD2D8"/>
                    </a:solidFill>
                  </a:tcPr>
                </a:tc>
                <a:tc>
                  <a:txBody>
                    <a:bodyPr/>
                    <a:lstStyle/>
                    <a:p>
                      <a:pPr marL="0" algn="l" rtl="0" fontAlgn="t" latinLnBrk="0">
                        <a:spcBef>
                          <a:spcPts val="0"/>
                        </a:spcBef>
                        <a:spcAft>
                          <a:spcPts val="0"/>
                        </a:spcAft>
                      </a:pPr>
                      <a:r>
                        <a:rPr lang="en-US" sz="1800" b="0" i="0" u="none" strike="noStrike">
                          <a:solidFill>
                            <a:srgbClr val="000000"/>
                          </a:solidFill>
                          <a:effectLst/>
                          <a:latin typeface="Aptos" panose="020B0004020202020204" pitchFamily="34" charset="0"/>
                        </a:rPr>
                        <a:t>51.75%</a:t>
                      </a:r>
                      <a:endParaRPr lang="en-US" sz="1800" b="0" i="0" u="none" strike="noStrike">
                        <a:effectLst/>
                        <a:latin typeface="Arial" panose="020B0604020202020204" pitchFamily="34" charset="0"/>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CD2D8"/>
                    </a:solidFill>
                  </a:tcPr>
                </a:tc>
                <a:tc>
                  <a:txBody>
                    <a:bodyPr/>
                    <a:lstStyle/>
                    <a:p>
                      <a:pPr marL="0" algn="l" rtl="0" fontAlgn="t" latinLnBrk="0">
                        <a:spcBef>
                          <a:spcPts val="0"/>
                        </a:spcBef>
                        <a:spcAft>
                          <a:spcPts val="0"/>
                        </a:spcAft>
                      </a:pPr>
                      <a:r>
                        <a:rPr lang="en-US" sz="1800" b="0" i="0" u="none" strike="noStrike">
                          <a:solidFill>
                            <a:srgbClr val="000000"/>
                          </a:solidFill>
                          <a:effectLst/>
                          <a:latin typeface="Aptos" panose="020B0004020202020204" pitchFamily="34" charset="0"/>
                        </a:rPr>
                        <a:t>60%</a:t>
                      </a:r>
                      <a:endParaRPr lang="en-US" sz="1800" b="0" i="0" u="none" strike="noStrike">
                        <a:effectLst/>
                        <a:latin typeface="Arial" panose="020B0604020202020204" pitchFamily="34" charset="0"/>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CD2D8"/>
                    </a:solidFill>
                  </a:tcPr>
                </a:tc>
                <a:extLst>
                  <a:ext uri="{0D108BD9-81ED-4DB2-BD59-A6C34878D82A}">
                    <a16:rowId xmlns:a16="http://schemas.microsoft.com/office/drawing/2014/main" val="659016528"/>
                  </a:ext>
                </a:extLst>
              </a:tr>
              <a:tr h="370840">
                <a:tc>
                  <a:txBody>
                    <a:bodyPr/>
                    <a:lstStyle/>
                    <a:p>
                      <a:pPr marL="0" algn="l" rtl="0" fontAlgn="t" latinLnBrk="0">
                        <a:spcBef>
                          <a:spcPts val="0"/>
                        </a:spcBef>
                        <a:spcAft>
                          <a:spcPts val="0"/>
                        </a:spcAft>
                      </a:pPr>
                      <a:r>
                        <a:rPr lang="en-US" sz="1800" b="0" i="0" u="none" strike="noStrike">
                          <a:solidFill>
                            <a:srgbClr val="000000"/>
                          </a:solidFill>
                          <a:effectLst/>
                          <a:latin typeface="Aptos" panose="020B0004020202020204" pitchFamily="34" charset="0"/>
                        </a:rPr>
                        <a:t>HOG</a:t>
                      </a:r>
                      <a:endParaRPr lang="en-US" sz="1800" b="0" i="0" u="none" strike="noStrike">
                        <a:effectLst/>
                        <a:latin typeface="Arial" panose="020B0604020202020204" pitchFamily="34" charset="0"/>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AED"/>
                    </a:solidFill>
                  </a:tcPr>
                </a:tc>
                <a:tc>
                  <a:txBody>
                    <a:bodyPr/>
                    <a:lstStyle/>
                    <a:p>
                      <a:pPr marL="0" algn="l" rtl="0" fontAlgn="t" latinLnBrk="0">
                        <a:spcBef>
                          <a:spcPts val="0"/>
                        </a:spcBef>
                        <a:spcAft>
                          <a:spcPts val="0"/>
                        </a:spcAft>
                      </a:pPr>
                      <a:r>
                        <a:rPr lang="en-US" sz="1800" b="0" i="0" u="none" strike="noStrike">
                          <a:solidFill>
                            <a:srgbClr val="000000"/>
                          </a:solidFill>
                          <a:effectLst/>
                          <a:latin typeface="Aptos" panose="020B0004020202020204" pitchFamily="34" charset="0"/>
                        </a:rPr>
                        <a:t>50%</a:t>
                      </a:r>
                      <a:endParaRPr lang="en-US" sz="1800" b="0" i="0" u="none" strike="noStrike">
                        <a:effectLst/>
                        <a:latin typeface="Arial" panose="020B0604020202020204" pitchFamily="34" charset="0"/>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AED"/>
                    </a:solidFill>
                  </a:tcPr>
                </a:tc>
                <a:tc>
                  <a:txBody>
                    <a:bodyPr/>
                    <a:lstStyle/>
                    <a:p>
                      <a:pPr marL="0" algn="l" rtl="0" fontAlgn="t" latinLnBrk="0">
                        <a:spcBef>
                          <a:spcPts val="0"/>
                        </a:spcBef>
                        <a:spcAft>
                          <a:spcPts val="0"/>
                        </a:spcAft>
                      </a:pPr>
                      <a:r>
                        <a:rPr lang="en-US" sz="1800" b="0" i="0" u="none" strike="noStrike">
                          <a:solidFill>
                            <a:srgbClr val="000000"/>
                          </a:solidFill>
                          <a:effectLst/>
                          <a:latin typeface="Aptos" panose="020B0004020202020204" pitchFamily="34" charset="0"/>
                        </a:rPr>
                        <a:t>31.3%</a:t>
                      </a:r>
                      <a:endParaRPr lang="en-US" sz="1800" b="0" i="0" u="none" strike="noStrike">
                        <a:effectLst/>
                        <a:latin typeface="Arial" panose="020B0604020202020204" pitchFamily="34" charset="0"/>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AED"/>
                    </a:solidFill>
                  </a:tcPr>
                </a:tc>
                <a:tc>
                  <a:txBody>
                    <a:bodyPr/>
                    <a:lstStyle/>
                    <a:p>
                      <a:pPr marL="0" algn="l" rtl="0" fontAlgn="t" latinLnBrk="0">
                        <a:spcBef>
                          <a:spcPts val="0"/>
                        </a:spcBef>
                        <a:spcAft>
                          <a:spcPts val="0"/>
                        </a:spcAft>
                      </a:pPr>
                      <a:r>
                        <a:rPr lang="en-US" sz="1800" b="0" i="0" u="none" strike="noStrike">
                          <a:solidFill>
                            <a:srgbClr val="000000"/>
                          </a:solidFill>
                          <a:effectLst/>
                          <a:latin typeface="Aptos" panose="020B0004020202020204" pitchFamily="34" charset="0"/>
                        </a:rPr>
                        <a:t>58.3%</a:t>
                      </a:r>
                      <a:endParaRPr lang="en-US" sz="1800" b="0" i="0" u="none" strike="noStrike">
                        <a:effectLst/>
                        <a:latin typeface="Arial" panose="020B0604020202020204" pitchFamily="34" charset="0"/>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AED"/>
                    </a:solidFill>
                  </a:tcPr>
                </a:tc>
                <a:extLst>
                  <a:ext uri="{0D108BD9-81ED-4DB2-BD59-A6C34878D82A}">
                    <a16:rowId xmlns:a16="http://schemas.microsoft.com/office/drawing/2014/main" val="1232049732"/>
                  </a:ext>
                </a:extLst>
              </a:tr>
              <a:tr h="370840">
                <a:tc>
                  <a:txBody>
                    <a:bodyPr/>
                    <a:lstStyle/>
                    <a:p>
                      <a:pPr marL="0" algn="l" rtl="0" fontAlgn="t" latinLnBrk="0">
                        <a:spcBef>
                          <a:spcPts val="0"/>
                        </a:spcBef>
                        <a:spcAft>
                          <a:spcPts val="0"/>
                        </a:spcAft>
                      </a:pPr>
                      <a:r>
                        <a:rPr lang="en-US" sz="1800" b="0" i="0" u="none" strike="noStrike">
                          <a:solidFill>
                            <a:srgbClr val="000000"/>
                          </a:solidFill>
                          <a:effectLst/>
                          <a:latin typeface="Aptos" panose="020B0004020202020204" pitchFamily="34" charset="0"/>
                        </a:rPr>
                        <a:t>GLCM</a:t>
                      </a:r>
                      <a:endParaRPr lang="en-US" sz="1800" b="0" i="0" u="none" strike="noStrike">
                        <a:effectLst/>
                        <a:latin typeface="Arial" panose="020B0604020202020204" pitchFamily="34" charset="0"/>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CD2D8"/>
                    </a:solidFill>
                  </a:tcPr>
                </a:tc>
                <a:tc>
                  <a:txBody>
                    <a:bodyPr/>
                    <a:lstStyle/>
                    <a:p>
                      <a:pPr marL="0" algn="l" rtl="0" fontAlgn="t" latinLnBrk="0">
                        <a:spcBef>
                          <a:spcPts val="0"/>
                        </a:spcBef>
                        <a:spcAft>
                          <a:spcPts val="0"/>
                        </a:spcAft>
                      </a:pPr>
                      <a:r>
                        <a:rPr lang="en-US" sz="1800" b="0" i="0" u="none" strike="noStrike">
                          <a:solidFill>
                            <a:srgbClr val="000000"/>
                          </a:solidFill>
                          <a:effectLst/>
                          <a:latin typeface="Aptos" panose="020B0004020202020204" pitchFamily="34" charset="0"/>
                        </a:rPr>
                        <a:t>51.3%</a:t>
                      </a:r>
                      <a:endParaRPr lang="en-US" sz="1800" b="0" i="0" u="none" strike="noStrike">
                        <a:effectLst/>
                        <a:latin typeface="Arial" panose="020B0604020202020204" pitchFamily="34" charset="0"/>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CD2D8"/>
                    </a:solidFill>
                  </a:tcPr>
                </a:tc>
                <a:tc>
                  <a:txBody>
                    <a:bodyPr/>
                    <a:lstStyle/>
                    <a:p>
                      <a:pPr marL="0" algn="l" rtl="0" fontAlgn="t" latinLnBrk="0">
                        <a:spcBef>
                          <a:spcPts val="0"/>
                        </a:spcBef>
                        <a:spcAft>
                          <a:spcPts val="0"/>
                        </a:spcAft>
                      </a:pPr>
                      <a:r>
                        <a:rPr lang="en-US" sz="1800" b="0" i="0" u="none" strike="noStrike">
                          <a:solidFill>
                            <a:srgbClr val="000000"/>
                          </a:solidFill>
                          <a:effectLst/>
                          <a:latin typeface="Aptos" panose="020B0004020202020204" pitchFamily="34" charset="0"/>
                        </a:rPr>
                        <a:t>52.5%</a:t>
                      </a:r>
                      <a:endParaRPr lang="en-US" sz="1800" b="0" i="0" u="none" strike="noStrike">
                        <a:effectLst/>
                        <a:latin typeface="Arial" panose="020B0604020202020204" pitchFamily="34" charset="0"/>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CD2D8"/>
                    </a:solidFill>
                  </a:tcPr>
                </a:tc>
                <a:tc>
                  <a:txBody>
                    <a:bodyPr/>
                    <a:lstStyle/>
                    <a:p>
                      <a:pPr marL="0" algn="l" rtl="0" fontAlgn="t" latinLnBrk="0">
                        <a:spcBef>
                          <a:spcPts val="0"/>
                        </a:spcBef>
                        <a:spcAft>
                          <a:spcPts val="0"/>
                        </a:spcAft>
                      </a:pPr>
                      <a:r>
                        <a:rPr lang="en-US" sz="1800" b="0" i="0" u="none" strike="noStrike">
                          <a:solidFill>
                            <a:srgbClr val="000000"/>
                          </a:solidFill>
                          <a:effectLst/>
                          <a:latin typeface="Aptos" panose="020B0004020202020204" pitchFamily="34" charset="0"/>
                        </a:rPr>
                        <a:t>53.5%</a:t>
                      </a:r>
                      <a:endParaRPr lang="en-US" sz="1800" b="0" i="0" u="none" strike="noStrike">
                        <a:effectLst/>
                        <a:latin typeface="Arial" panose="020B0604020202020204" pitchFamily="34" charset="0"/>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CD2D8"/>
                    </a:solidFill>
                  </a:tcPr>
                </a:tc>
                <a:extLst>
                  <a:ext uri="{0D108BD9-81ED-4DB2-BD59-A6C34878D82A}">
                    <a16:rowId xmlns:a16="http://schemas.microsoft.com/office/drawing/2014/main" val="296379597"/>
                  </a:ext>
                </a:extLst>
              </a:tr>
              <a:tr h="370840">
                <a:tc>
                  <a:txBody>
                    <a:bodyPr/>
                    <a:lstStyle/>
                    <a:p>
                      <a:pPr marL="0" algn="l" rtl="0" fontAlgn="t" latinLnBrk="0">
                        <a:spcBef>
                          <a:spcPts val="0"/>
                        </a:spcBef>
                        <a:spcAft>
                          <a:spcPts val="0"/>
                        </a:spcAft>
                      </a:pPr>
                      <a:r>
                        <a:rPr lang="en-US" sz="1800" b="0" i="0" u="none" strike="noStrike">
                          <a:solidFill>
                            <a:srgbClr val="000000"/>
                          </a:solidFill>
                          <a:effectLst/>
                          <a:latin typeface="Aptos" panose="020B0004020202020204" pitchFamily="34" charset="0"/>
                        </a:rPr>
                        <a:t>GLRLM</a:t>
                      </a:r>
                      <a:endParaRPr lang="en-US" sz="1800" b="0" i="0" u="none" strike="noStrike">
                        <a:effectLst/>
                        <a:latin typeface="Arial" panose="020B0604020202020204" pitchFamily="34" charset="0"/>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AED"/>
                    </a:solidFill>
                  </a:tcPr>
                </a:tc>
                <a:tc>
                  <a:txBody>
                    <a:bodyPr/>
                    <a:lstStyle/>
                    <a:p>
                      <a:pPr marL="0" algn="l" rtl="0" fontAlgn="t" latinLnBrk="0">
                        <a:spcBef>
                          <a:spcPts val="0"/>
                        </a:spcBef>
                        <a:spcAft>
                          <a:spcPts val="0"/>
                        </a:spcAft>
                      </a:pPr>
                      <a:r>
                        <a:rPr lang="en-US" sz="1800" b="0" i="0" u="none" strike="noStrike">
                          <a:solidFill>
                            <a:srgbClr val="000000"/>
                          </a:solidFill>
                          <a:effectLst/>
                          <a:latin typeface="Aptos" panose="020B0004020202020204" pitchFamily="34" charset="0"/>
                        </a:rPr>
                        <a:t>50.2%</a:t>
                      </a:r>
                      <a:endParaRPr lang="en-US" sz="1800" b="0" i="0" u="none" strike="noStrike">
                        <a:effectLst/>
                        <a:latin typeface="Arial" panose="020B0604020202020204" pitchFamily="34" charset="0"/>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AED"/>
                    </a:solidFill>
                  </a:tcPr>
                </a:tc>
                <a:tc>
                  <a:txBody>
                    <a:bodyPr/>
                    <a:lstStyle/>
                    <a:p>
                      <a:pPr marL="0" algn="l" rtl="0" fontAlgn="t" latinLnBrk="0">
                        <a:spcBef>
                          <a:spcPts val="0"/>
                        </a:spcBef>
                        <a:spcAft>
                          <a:spcPts val="0"/>
                        </a:spcAft>
                      </a:pPr>
                      <a:r>
                        <a:rPr lang="en-US" sz="1800" b="0" i="0" u="none" strike="noStrike">
                          <a:solidFill>
                            <a:srgbClr val="000000"/>
                          </a:solidFill>
                          <a:effectLst/>
                          <a:latin typeface="Aptos" panose="020B0004020202020204" pitchFamily="34" charset="0"/>
                        </a:rPr>
                        <a:t>50%</a:t>
                      </a:r>
                      <a:endParaRPr lang="en-US" sz="1800" b="0" i="0" u="none" strike="noStrike">
                        <a:effectLst/>
                        <a:latin typeface="Arial" panose="020B0604020202020204" pitchFamily="34" charset="0"/>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AED"/>
                    </a:solidFill>
                  </a:tcPr>
                </a:tc>
                <a:tc>
                  <a:txBody>
                    <a:bodyPr/>
                    <a:lstStyle/>
                    <a:p>
                      <a:pPr marL="0" algn="l" rtl="0" fontAlgn="t" latinLnBrk="0">
                        <a:spcBef>
                          <a:spcPts val="0"/>
                        </a:spcBef>
                        <a:spcAft>
                          <a:spcPts val="0"/>
                        </a:spcAft>
                      </a:pPr>
                      <a:r>
                        <a:rPr lang="en-US" sz="1800" b="0" i="0" u="none" strike="noStrike">
                          <a:solidFill>
                            <a:srgbClr val="000000"/>
                          </a:solidFill>
                          <a:effectLst/>
                          <a:latin typeface="Aptos" panose="020B0004020202020204" pitchFamily="34" charset="0"/>
                        </a:rPr>
                        <a:t>52%</a:t>
                      </a:r>
                      <a:endParaRPr lang="en-US" sz="1800" b="0" i="0" u="none" strike="noStrike">
                        <a:effectLst/>
                        <a:latin typeface="Arial" panose="020B0604020202020204" pitchFamily="34" charset="0"/>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AED"/>
                    </a:solidFill>
                  </a:tcPr>
                </a:tc>
                <a:extLst>
                  <a:ext uri="{0D108BD9-81ED-4DB2-BD59-A6C34878D82A}">
                    <a16:rowId xmlns:a16="http://schemas.microsoft.com/office/drawing/2014/main" val="2607186751"/>
                  </a:ext>
                </a:extLst>
              </a:tr>
              <a:tr h="370840">
                <a:tc>
                  <a:txBody>
                    <a:bodyPr/>
                    <a:lstStyle/>
                    <a:p>
                      <a:pPr marL="0" algn="l" rtl="0" fontAlgn="t" latinLnBrk="0">
                        <a:spcBef>
                          <a:spcPts val="0"/>
                        </a:spcBef>
                        <a:spcAft>
                          <a:spcPts val="0"/>
                        </a:spcAft>
                      </a:pPr>
                      <a:r>
                        <a:rPr lang="en-US" sz="1800" b="0" i="0" u="none" strike="noStrike">
                          <a:solidFill>
                            <a:srgbClr val="000000"/>
                          </a:solidFill>
                          <a:effectLst/>
                          <a:latin typeface="Aptos" panose="020B0004020202020204" pitchFamily="34" charset="0"/>
                        </a:rPr>
                        <a:t>TAMURA</a:t>
                      </a:r>
                      <a:endParaRPr lang="en-US" sz="1800" b="0" i="0" u="none" strike="noStrike">
                        <a:effectLst/>
                        <a:latin typeface="Arial" panose="020B0604020202020204" pitchFamily="34" charset="0"/>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CD2D8"/>
                    </a:solidFill>
                  </a:tcPr>
                </a:tc>
                <a:tc>
                  <a:txBody>
                    <a:bodyPr/>
                    <a:lstStyle/>
                    <a:p>
                      <a:pPr marL="0" algn="l" rtl="0" fontAlgn="t" latinLnBrk="0">
                        <a:spcBef>
                          <a:spcPts val="0"/>
                        </a:spcBef>
                        <a:spcAft>
                          <a:spcPts val="0"/>
                        </a:spcAft>
                      </a:pPr>
                      <a:r>
                        <a:rPr lang="en-US" sz="1800" b="0" i="0" u="none" strike="noStrike">
                          <a:solidFill>
                            <a:srgbClr val="000000"/>
                          </a:solidFill>
                          <a:effectLst/>
                          <a:latin typeface="Aptos" panose="020B0004020202020204" pitchFamily="34" charset="0"/>
                        </a:rPr>
                        <a:t>52%</a:t>
                      </a:r>
                      <a:endParaRPr lang="en-US" sz="1800" b="0" i="0" u="none" strike="noStrike">
                        <a:effectLst/>
                        <a:latin typeface="Arial" panose="020B0604020202020204" pitchFamily="34" charset="0"/>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CD2D8"/>
                    </a:solidFill>
                  </a:tcPr>
                </a:tc>
                <a:tc>
                  <a:txBody>
                    <a:bodyPr/>
                    <a:lstStyle/>
                    <a:p>
                      <a:pPr marL="0" algn="l" rtl="0" fontAlgn="t" latinLnBrk="0">
                        <a:spcBef>
                          <a:spcPts val="0"/>
                        </a:spcBef>
                        <a:spcAft>
                          <a:spcPts val="0"/>
                        </a:spcAft>
                      </a:pPr>
                      <a:r>
                        <a:rPr lang="en-US" sz="1800" b="0" i="0" u="none" strike="noStrike">
                          <a:solidFill>
                            <a:srgbClr val="000000"/>
                          </a:solidFill>
                          <a:effectLst/>
                          <a:latin typeface="Aptos" panose="020B0004020202020204" pitchFamily="34" charset="0"/>
                        </a:rPr>
                        <a:t>50%</a:t>
                      </a:r>
                      <a:endParaRPr lang="en-US" sz="1800" b="0" i="0" u="none" strike="noStrike">
                        <a:effectLst/>
                        <a:latin typeface="Arial" panose="020B0604020202020204" pitchFamily="34" charset="0"/>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CD2D8"/>
                    </a:solidFill>
                  </a:tcPr>
                </a:tc>
                <a:tc>
                  <a:txBody>
                    <a:bodyPr/>
                    <a:lstStyle/>
                    <a:p>
                      <a:pPr marL="0" algn="l" rtl="0" fontAlgn="t" latinLnBrk="0">
                        <a:spcBef>
                          <a:spcPts val="0"/>
                        </a:spcBef>
                        <a:spcAft>
                          <a:spcPts val="0"/>
                        </a:spcAft>
                      </a:pPr>
                      <a:r>
                        <a:rPr lang="en-US" sz="1800" b="0" i="0" u="none" strike="noStrike">
                          <a:solidFill>
                            <a:srgbClr val="000000"/>
                          </a:solidFill>
                          <a:effectLst/>
                          <a:latin typeface="Aptos" panose="020B0004020202020204" pitchFamily="34" charset="0"/>
                        </a:rPr>
                        <a:t>50.6%</a:t>
                      </a:r>
                      <a:endParaRPr lang="en-US" sz="1800" b="0" i="0" u="none" strike="noStrike">
                        <a:effectLst/>
                        <a:latin typeface="Arial" panose="020B0604020202020204" pitchFamily="34" charset="0"/>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CD2D8"/>
                    </a:solidFill>
                  </a:tcPr>
                </a:tc>
                <a:extLst>
                  <a:ext uri="{0D108BD9-81ED-4DB2-BD59-A6C34878D82A}">
                    <a16:rowId xmlns:a16="http://schemas.microsoft.com/office/drawing/2014/main" val="4206562651"/>
                  </a:ext>
                </a:extLst>
              </a:tr>
              <a:tr h="370840">
                <a:tc>
                  <a:txBody>
                    <a:bodyPr/>
                    <a:lstStyle/>
                    <a:p>
                      <a:pPr marL="0" algn="l" rtl="0" fontAlgn="t" latinLnBrk="0">
                        <a:spcBef>
                          <a:spcPts val="0"/>
                        </a:spcBef>
                        <a:spcAft>
                          <a:spcPts val="0"/>
                        </a:spcAft>
                      </a:pPr>
                      <a:r>
                        <a:rPr lang="en-US" sz="1800" b="0" i="0" u="none" strike="noStrike">
                          <a:solidFill>
                            <a:srgbClr val="000000"/>
                          </a:solidFill>
                          <a:effectLst/>
                          <a:latin typeface="Aptos" panose="020B0004020202020204" pitchFamily="34" charset="0"/>
                        </a:rPr>
                        <a:t>SFTA</a:t>
                      </a:r>
                      <a:endParaRPr lang="en-US" sz="1800" b="0" i="0" u="none" strike="noStrike">
                        <a:effectLst/>
                        <a:latin typeface="Arial" panose="020B0604020202020204" pitchFamily="34" charset="0"/>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AED"/>
                    </a:solidFill>
                  </a:tcPr>
                </a:tc>
                <a:tc>
                  <a:txBody>
                    <a:bodyPr/>
                    <a:lstStyle/>
                    <a:p>
                      <a:pPr marL="0" algn="l" rtl="0" fontAlgn="t" latinLnBrk="0">
                        <a:spcBef>
                          <a:spcPts val="0"/>
                        </a:spcBef>
                        <a:spcAft>
                          <a:spcPts val="0"/>
                        </a:spcAft>
                      </a:pPr>
                      <a:r>
                        <a:rPr lang="en-US" sz="1800" b="0" i="0" u="none" strike="noStrike">
                          <a:solidFill>
                            <a:srgbClr val="000000"/>
                          </a:solidFill>
                          <a:effectLst/>
                          <a:latin typeface="Aptos" panose="020B0004020202020204" pitchFamily="34" charset="0"/>
                        </a:rPr>
                        <a:t>48.9%</a:t>
                      </a:r>
                      <a:endParaRPr lang="en-US" sz="1800" b="0" i="0" u="none" strike="noStrike">
                        <a:effectLst/>
                        <a:latin typeface="Arial" panose="020B0604020202020204" pitchFamily="34" charset="0"/>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AED"/>
                    </a:solidFill>
                  </a:tcPr>
                </a:tc>
                <a:tc>
                  <a:txBody>
                    <a:bodyPr/>
                    <a:lstStyle/>
                    <a:p>
                      <a:pPr marL="0" algn="l" rtl="0" fontAlgn="t" latinLnBrk="0">
                        <a:spcBef>
                          <a:spcPts val="0"/>
                        </a:spcBef>
                        <a:spcAft>
                          <a:spcPts val="0"/>
                        </a:spcAft>
                      </a:pPr>
                      <a:r>
                        <a:rPr lang="en-US" sz="1800" b="0" i="0" u="none" strike="noStrike">
                          <a:solidFill>
                            <a:srgbClr val="000000"/>
                          </a:solidFill>
                          <a:effectLst/>
                          <a:latin typeface="Aptos" panose="020B0004020202020204" pitchFamily="34" charset="0"/>
                        </a:rPr>
                        <a:t>42.3%</a:t>
                      </a:r>
                      <a:endParaRPr lang="en-US" sz="1800" b="0" i="0" u="none" strike="noStrike">
                        <a:effectLst/>
                        <a:latin typeface="Arial" panose="020B0604020202020204" pitchFamily="34" charset="0"/>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AED"/>
                    </a:solidFill>
                  </a:tcPr>
                </a:tc>
                <a:tc>
                  <a:txBody>
                    <a:bodyPr/>
                    <a:lstStyle/>
                    <a:p>
                      <a:pPr marL="0" algn="l" rtl="0" fontAlgn="t" latinLnBrk="0">
                        <a:spcBef>
                          <a:spcPts val="0"/>
                        </a:spcBef>
                        <a:spcAft>
                          <a:spcPts val="0"/>
                        </a:spcAft>
                      </a:pPr>
                      <a:r>
                        <a:rPr lang="en-US" sz="1800" b="0" i="0" u="none" strike="noStrike">
                          <a:solidFill>
                            <a:srgbClr val="000000"/>
                          </a:solidFill>
                          <a:effectLst/>
                          <a:latin typeface="Aptos" panose="020B0004020202020204" pitchFamily="34" charset="0"/>
                        </a:rPr>
                        <a:t>38.7%</a:t>
                      </a:r>
                      <a:endParaRPr lang="en-US" sz="1800" b="0" i="0" u="none" strike="noStrike">
                        <a:effectLst/>
                        <a:latin typeface="Arial" panose="020B0604020202020204" pitchFamily="34" charset="0"/>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AED"/>
                    </a:solidFill>
                  </a:tcPr>
                </a:tc>
                <a:extLst>
                  <a:ext uri="{0D108BD9-81ED-4DB2-BD59-A6C34878D82A}">
                    <a16:rowId xmlns:a16="http://schemas.microsoft.com/office/drawing/2014/main" val="4156244882"/>
                  </a:ext>
                </a:extLst>
              </a:tr>
              <a:tr h="370840">
                <a:tc>
                  <a:txBody>
                    <a:bodyPr/>
                    <a:lstStyle/>
                    <a:p>
                      <a:pPr marL="0" algn="l" rtl="0" fontAlgn="t" latinLnBrk="0">
                        <a:spcBef>
                          <a:spcPts val="0"/>
                        </a:spcBef>
                        <a:spcAft>
                          <a:spcPts val="0"/>
                        </a:spcAft>
                      </a:pPr>
                      <a:r>
                        <a:rPr lang="en-US" sz="1800" b="0" i="0" u="none" strike="noStrike">
                          <a:solidFill>
                            <a:srgbClr val="000000"/>
                          </a:solidFill>
                          <a:effectLst/>
                          <a:latin typeface="Aptos" panose="020B0004020202020204" pitchFamily="34" charset="0"/>
                        </a:rPr>
                        <a:t>FUSION</a:t>
                      </a:r>
                      <a:endParaRPr lang="en-US" sz="1800" b="0" i="0" u="none" strike="noStrike">
                        <a:effectLst/>
                        <a:latin typeface="Arial" panose="020B0604020202020204" pitchFamily="34" charset="0"/>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CD2D8"/>
                    </a:solidFill>
                  </a:tcPr>
                </a:tc>
                <a:tc>
                  <a:txBody>
                    <a:bodyPr/>
                    <a:lstStyle/>
                    <a:p>
                      <a:pPr marL="0" algn="l" rtl="0" fontAlgn="t" latinLnBrk="0">
                        <a:spcBef>
                          <a:spcPts val="0"/>
                        </a:spcBef>
                        <a:spcAft>
                          <a:spcPts val="0"/>
                        </a:spcAft>
                      </a:pPr>
                      <a:r>
                        <a:rPr lang="en-US" sz="1800" b="0" i="0" u="none" strike="noStrike">
                          <a:solidFill>
                            <a:srgbClr val="000000"/>
                          </a:solidFill>
                          <a:effectLst/>
                          <a:latin typeface="Aptos" panose="020B0004020202020204" pitchFamily="34" charset="0"/>
                        </a:rPr>
                        <a:t>52.4%</a:t>
                      </a:r>
                      <a:endParaRPr lang="en-US" sz="1800" b="0" i="0" u="none" strike="noStrike">
                        <a:effectLst/>
                        <a:latin typeface="Arial" panose="020B0604020202020204" pitchFamily="34" charset="0"/>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CD2D8"/>
                    </a:solidFill>
                  </a:tcPr>
                </a:tc>
                <a:tc>
                  <a:txBody>
                    <a:bodyPr/>
                    <a:lstStyle/>
                    <a:p>
                      <a:pPr marL="0" algn="l" rtl="0" fontAlgn="t" latinLnBrk="0">
                        <a:spcBef>
                          <a:spcPts val="0"/>
                        </a:spcBef>
                        <a:spcAft>
                          <a:spcPts val="0"/>
                        </a:spcAft>
                      </a:pPr>
                      <a:r>
                        <a:rPr lang="en-US" sz="1800" b="0" i="0" u="none" strike="noStrike">
                          <a:solidFill>
                            <a:srgbClr val="000000"/>
                          </a:solidFill>
                          <a:effectLst/>
                          <a:latin typeface="Aptos" panose="020B0004020202020204" pitchFamily="34" charset="0"/>
                        </a:rPr>
                        <a:t>51.3%</a:t>
                      </a:r>
                      <a:endParaRPr lang="en-US" sz="1800" b="0" i="0" u="none" strike="noStrike">
                        <a:effectLst/>
                        <a:latin typeface="Arial" panose="020B0604020202020204" pitchFamily="34" charset="0"/>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CD2D8"/>
                    </a:solidFill>
                  </a:tcPr>
                </a:tc>
                <a:tc>
                  <a:txBody>
                    <a:bodyPr/>
                    <a:lstStyle/>
                    <a:p>
                      <a:pPr marL="0" algn="l" rtl="0" fontAlgn="t" latinLnBrk="0">
                        <a:spcBef>
                          <a:spcPts val="0"/>
                        </a:spcBef>
                        <a:spcAft>
                          <a:spcPts val="0"/>
                        </a:spcAft>
                      </a:pPr>
                      <a:r>
                        <a:rPr lang="en-US" sz="1800" b="0" i="0" u="none" strike="noStrike">
                          <a:solidFill>
                            <a:srgbClr val="000000"/>
                          </a:solidFill>
                          <a:effectLst/>
                          <a:latin typeface="Aptos" panose="020B0004020202020204" pitchFamily="34" charset="0"/>
                        </a:rPr>
                        <a:t>60.4%</a:t>
                      </a:r>
                      <a:endParaRPr lang="en-US" sz="1800" b="0" i="0" u="none" strike="noStrike">
                        <a:effectLst/>
                        <a:latin typeface="Arial" panose="020B0604020202020204" pitchFamily="34" charset="0"/>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CD2D8"/>
                    </a:solidFill>
                  </a:tcPr>
                </a:tc>
                <a:extLst>
                  <a:ext uri="{0D108BD9-81ED-4DB2-BD59-A6C34878D82A}">
                    <a16:rowId xmlns:a16="http://schemas.microsoft.com/office/drawing/2014/main" val="4115512351"/>
                  </a:ext>
                </a:extLst>
              </a:tr>
            </a:tbl>
          </a:graphicData>
        </a:graphic>
      </p:graphicFrame>
    </p:spTree>
    <p:extLst>
      <p:ext uri="{BB962C8B-B14F-4D97-AF65-F5344CB8AC3E}">
        <p14:creationId xmlns:p14="http://schemas.microsoft.com/office/powerpoint/2010/main" val="7911124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5">
            <a:extLst>
              <a:ext uri="{FF2B5EF4-FFF2-40B4-BE49-F238E27FC236}">
                <a16:creationId xmlns:a16="http://schemas.microsoft.com/office/drawing/2014/main" id="{780683CA-163A-5B06-1119-C50A1ED6F0E0}"/>
              </a:ext>
            </a:extLst>
          </p:cNvPr>
          <p:cNvSpPr>
            <a:spLocks noGrp="1"/>
          </p:cNvSpPr>
          <p:nvPr>
            <p:ph type="title"/>
          </p:nvPr>
        </p:nvSpPr>
        <p:spPr>
          <a:xfrm>
            <a:off x="838200" y="365126"/>
            <a:ext cx="10515600" cy="870822"/>
          </a:xfrm>
        </p:spPr>
        <p:txBody>
          <a:bodyPr anchor="b">
            <a:normAutofit/>
          </a:bodyPr>
          <a:lstStyle/>
          <a:p>
            <a:r>
              <a:rPr lang="en-US" sz="3800">
                <a:highlight>
                  <a:srgbClr val="FFFFFF"/>
                </a:highlight>
                <a:latin typeface="LatoWeb"/>
              </a:rPr>
              <a:t>4</a:t>
            </a:r>
            <a:r>
              <a:rPr lang="en-US" sz="3800" b="0" i="0">
                <a:effectLst/>
                <a:highlight>
                  <a:srgbClr val="FFFFFF"/>
                </a:highlight>
                <a:latin typeface="LatoWeb"/>
              </a:rPr>
              <a:t>. What is your methodology?</a:t>
            </a:r>
            <a:endParaRPr lang="en-US" sz="3800"/>
          </a:p>
        </p:txBody>
      </p:sp>
      <p:graphicFrame>
        <p:nvGraphicFramePr>
          <p:cNvPr id="14" name="Content Placeholder 13">
            <a:extLst>
              <a:ext uri="{FF2B5EF4-FFF2-40B4-BE49-F238E27FC236}">
                <a16:creationId xmlns:a16="http://schemas.microsoft.com/office/drawing/2014/main" id="{8C075A91-0866-3985-59FF-B70FAE0EC3C5}"/>
              </a:ext>
            </a:extLst>
          </p:cNvPr>
          <p:cNvGraphicFramePr>
            <a:graphicFrameLocks noGrp="1"/>
          </p:cNvGraphicFramePr>
          <p:nvPr>
            <p:ph idx="1"/>
            <p:extLst>
              <p:ext uri="{D42A27DB-BD31-4B8C-83A1-F6EECF244321}">
                <p14:modId xmlns:p14="http://schemas.microsoft.com/office/powerpoint/2010/main" val="2948351561"/>
              </p:ext>
            </p:extLst>
          </p:nvPr>
        </p:nvGraphicFramePr>
        <p:xfrm>
          <a:off x="838199" y="1235948"/>
          <a:ext cx="11018855" cy="621708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6393554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5">
            <a:extLst>
              <a:ext uri="{FF2B5EF4-FFF2-40B4-BE49-F238E27FC236}">
                <a16:creationId xmlns:a16="http://schemas.microsoft.com/office/drawing/2014/main" id="{780683CA-163A-5B06-1119-C50A1ED6F0E0}"/>
              </a:ext>
            </a:extLst>
          </p:cNvPr>
          <p:cNvSpPr>
            <a:spLocks noGrp="1"/>
          </p:cNvSpPr>
          <p:nvPr>
            <p:ph type="title"/>
          </p:nvPr>
        </p:nvSpPr>
        <p:spPr>
          <a:xfrm>
            <a:off x="838200" y="365126"/>
            <a:ext cx="10515600" cy="870822"/>
          </a:xfrm>
        </p:spPr>
        <p:txBody>
          <a:bodyPr anchor="b">
            <a:normAutofit/>
          </a:bodyPr>
          <a:lstStyle/>
          <a:p>
            <a:r>
              <a:rPr lang="en-US" sz="3800">
                <a:highlight>
                  <a:srgbClr val="FFFFFF"/>
                </a:highlight>
                <a:latin typeface="LatoWeb"/>
              </a:rPr>
              <a:t>4</a:t>
            </a:r>
            <a:r>
              <a:rPr lang="en-US" sz="3800" b="0" i="0">
                <a:effectLst/>
                <a:highlight>
                  <a:srgbClr val="FFFFFF"/>
                </a:highlight>
                <a:latin typeface="LatoWeb"/>
              </a:rPr>
              <a:t>. What is your methodology? (continued...)</a:t>
            </a:r>
            <a:endParaRPr lang="en-US" sz="3800"/>
          </a:p>
        </p:txBody>
      </p:sp>
      <p:graphicFrame>
        <p:nvGraphicFramePr>
          <p:cNvPr id="7" name="Content Placeholder 6">
            <a:extLst>
              <a:ext uri="{FF2B5EF4-FFF2-40B4-BE49-F238E27FC236}">
                <a16:creationId xmlns:a16="http://schemas.microsoft.com/office/drawing/2014/main" id="{20DFD76F-411B-09E5-4A20-4C2CCC1B4C87}"/>
              </a:ext>
            </a:extLst>
          </p:cNvPr>
          <p:cNvGraphicFramePr>
            <a:graphicFrameLocks noGrp="1"/>
          </p:cNvGraphicFramePr>
          <p:nvPr>
            <p:ph idx="1"/>
            <p:extLst>
              <p:ext uri="{D42A27DB-BD31-4B8C-83A1-F6EECF244321}">
                <p14:modId xmlns:p14="http://schemas.microsoft.com/office/powerpoint/2010/main" val="3549202366"/>
              </p:ext>
            </p:extLst>
          </p:nvPr>
        </p:nvGraphicFramePr>
        <p:xfrm>
          <a:off x="838200" y="1828799"/>
          <a:ext cx="10596824" cy="390880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882950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4" name="Rectangle 73">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5">
            <a:extLst>
              <a:ext uri="{FF2B5EF4-FFF2-40B4-BE49-F238E27FC236}">
                <a16:creationId xmlns:a16="http://schemas.microsoft.com/office/drawing/2014/main" id="{245F1142-CA8F-A1FE-2E42-61E986F26B8C}"/>
              </a:ext>
            </a:extLst>
          </p:cNvPr>
          <p:cNvSpPr>
            <a:spLocks noGrp="1"/>
          </p:cNvSpPr>
          <p:nvPr>
            <p:ph type="ctrTitle"/>
          </p:nvPr>
        </p:nvSpPr>
        <p:spPr>
          <a:xfrm>
            <a:off x="630936" y="502920"/>
            <a:ext cx="3419856" cy="1463040"/>
          </a:xfrm>
        </p:spPr>
        <p:txBody>
          <a:bodyPr vert="horz" lIns="91440" tIns="45720" rIns="91440" bIns="45720" rtlCol="0" anchor="ctr">
            <a:normAutofit/>
          </a:bodyPr>
          <a:lstStyle/>
          <a:p>
            <a:pPr algn="l"/>
            <a:r>
              <a:rPr lang="en-US" sz="3000">
                <a:highlight>
                  <a:srgbClr val="FFFFFF"/>
                </a:highlight>
              </a:rPr>
              <a:t>4</a:t>
            </a:r>
            <a:r>
              <a:rPr lang="en-US" sz="3000" b="0" i="0" kern="1200">
                <a:effectLst/>
                <a:highlight>
                  <a:srgbClr val="FFFFFF"/>
                </a:highlight>
                <a:latin typeface="+mj-lt"/>
                <a:ea typeface="+mj-ea"/>
                <a:cs typeface="+mj-cs"/>
              </a:rPr>
              <a:t>. What is your methodology? (continued...)</a:t>
            </a:r>
            <a:endParaRPr lang="en-US" sz="3000" kern="1200">
              <a:latin typeface="+mj-lt"/>
              <a:ea typeface="+mj-ea"/>
              <a:cs typeface="+mj-cs"/>
            </a:endParaRPr>
          </a:p>
        </p:txBody>
      </p:sp>
      <p:sp>
        <p:nvSpPr>
          <p:cNvPr id="76" name="sketch line">
            <a:extLst>
              <a:ext uri="{FF2B5EF4-FFF2-40B4-BE49-F238E27FC236}">
                <a16:creationId xmlns:a16="http://schemas.microsoft.com/office/drawing/2014/main" id="{2E92FA66-67D7-4CB4-94D3-E643A9AD4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225296"/>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00B2DC9A-85EA-75CC-AE16-D0FF02E1A6F5}"/>
              </a:ext>
            </a:extLst>
          </p:cNvPr>
          <p:cNvSpPr txBox="1"/>
          <p:nvPr/>
        </p:nvSpPr>
        <p:spPr>
          <a:xfrm>
            <a:off x="4654295" y="502920"/>
            <a:ext cx="6894576" cy="1463040"/>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2200"/>
              <a:t>Model Configurations:</a:t>
            </a:r>
          </a:p>
          <a:p>
            <a:pPr indent="-228600">
              <a:lnSpc>
                <a:spcPct val="90000"/>
              </a:lnSpc>
              <a:spcAft>
                <a:spcPts val="600"/>
              </a:spcAft>
              <a:buFont typeface="Arial" panose="020B0604020202020204" pitchFamily="34" charset="0"/>
              <a:buChar char="•"/>
            </a:pPr>
            <a:endParaRPr lang="en-US" sz="2200"/>
          </a:p>
        </p:txBody>
      </p:sp>
      <p:sp>
        <p:nvSpPr>
          <p:cNvPr id="7" name="Content Placeholder 6">
            <a:extLst>
              <a:ext uri="{FF2B5EF4-FFF2-40B4-BE49-F238E27FC236}">
                <a16:creationId xmlns:a16="http://schemas.microsoft.com/office/drawing/2014/main" id="{DC4C0F8B-E7D7-533B-BEB1-4357B36BBC5B}"/>
              </a:ext>
            </a:extLst>
          </p:cNvPr>
          <p:cNvSpPr>
            <a:spLocks/>
          </p:cNvSpPr>
          <p:nvPr/>
        </p:nvSpPr>
        <p:spPr>
          <a:xfrm>
            <a:off x="1553394" y="3656440"/>
            <a:ext cx="8830322" cy="1598962"/>
          </a:xfrm>
          <a:prstGeom prst="rect">
            <a:avLst/>
          </a:prstGeom>
        </p:spPr>
        <p:txBody>
          <a:bodyPr>
            <a:normAutofit/>
          </a:bodyPr>
          <a:lstStyle/>
          <a:p>
            <a:pPr defTabSz="877824">
              <a:spcAft>
                <a:spcPts val="600"/>
              </a:spcAft>
            </a:pPr>
            <a:endParaRPr lang="en-US" sz="1920" kern="1200">
              <a:solidFill>
                <a:schemeClr val="tx1"/>
              </a:solidFill>
              <a:latin typeface="+mn-lt"/>
              <a:ea typeface="+mn-ea"/>
              <a:cs typeface="+mn-cs"/>
            </a:endParaRPr>
          </a:p>
          <a:p>
            <a:pPr>
              <a:spcAft>
                <a:spcPts val="600"/>
              </a:spcAft>
            </a:pPr>
            <a:endParaRPr lang="en-US" sz="2000"/>
          </a:p>
        </p:txBody>
      </p:sp>
      <p:graphicFrame>
        <p:nvGraphicFramePr>
          <p:cNvPr id="19" name="Table 18">
            <a:extLst>
              <a:ext uri="{FF2B5EF4-FFF2-40B4-BE49-F238E27FC236}">
                <a16:creationId xmlns:a16="http://schemas.microsoft.com/office/drawing/2014/main" id="{F58FBF1B-491D-3027-ABB8-68F73F64D781}"/>
              </a:ext>
            </a:extLst>
          </p:cNvPr>
          <p:cNvGraphicFramePr>
            <a:graphicFrameLocks noGrp="1"/>
          </p:cNvGraphicFramePr>
          <p:nvPr>
            <p:extLst>
              <p:ext uri="{D42A27DB-BD31-4B8C-83A1-F6EECF244321}">
                <p14:modId xmlns:p14="http://schemas.microsoft.com/office/powerpoint/2010/main" val="4230752019"/>
              </p:ext>
            </p:extLst>
          </p:nvPr>
        </p:nvGraphicFramePr>
        <p:xfrm>
          <a:off x="681170" y="2290936"/>
          <a:ext cx="10817470" cy="3959356"/>
        </p:xfrm>
        <a:graphic>
          <a:graphicData uri="http://schemas.openxmlformats.org/drawingml/2006/table">
            <a:tbl>
              <a:tblPr firstRow="1" bandRow="1">
                <a:noFill/>
                <a:tableStyleId>{5C22544A-7EE6-4342-B048-85BDC9FD1C3A}</a:tableStyleId>
              </a:tblPr>
              <a:tblGrid>
                <a:gridCol w="978153">
                  <a:extLst>
                    <a:ext uri="{9D8B030D-6E8A-4147-A177-3AD203B41FA5}">
                      <a16:colId xmlns:a16="http://schemas.microsoft.com/office/drawing/2014/main" val="1956624789"/>
                    </a:ext>
                  </a:extLst>
                </a:gridCol>
                <a:gridCol w="1055924">
                  <a:extLst>
                    <a:ext uri="{9D8B030D-6E8A-4147-A177-3AD203B41FA5}">
                      <a16:colId xmlns:a16="http://schemas.microsoft.com/office/drawing/2014/main" val="58030065"/>
                    </a:ext>
                  </a:extLst>
                </a:gridCol>
                <a:gridCol w="1313138">
                  <a:extLst>
                    <a:ext uri="{9D8B030D-6E8A-4147-A177-3AD203B41FA5}">
                      <a16:colId xmlns:a16="http://schemas.microsoft.com/office/drawing/2014/main" val="2549844607"/>
                    </a:ext>
                  </a:extLst>
                </a:gridCol>
                <a:gridCol w="1035771">
                  <a:extLst>
                    <a:ext uri="{9D8B030D-6E8A-4147-A177-3AD203B41FA5}">
                      <a16:colId xmlns:a16="http://schemas.microsoft.com/office/drawing/2014/main" val="2314525146"/>
                    </a:ext>
                  </a:extLst>
                </a:gridCol>
                <a:gridCol w="1244801">
                  <a:extLst>
                    <a:ext uri="{9D8B030D-6E8A-4147-A177-3AD203B41FA5}">
                      <a16:colId xmlns:a16="http://schemas.microsoft.com/office/drawing/2014/main" val="754812828"/>
                    </a:ext>
                  </a:extLst>
                </a:gridCol>
                <a:gridCol w="1222612">
                  <a:extLst>
                    <a:ext uri="{9D8B030D-6E8A-4147-A177-3AD203B41FA5}">
                      <a16:colId xmlns:a16="http://schemas.microsoft.com/office/drawing/2014/main" val="3680529436"/>
                    </a:ext>
                  </a:extLst>
                </a:gridCol>
                <a:gridCol w="1396643">
                  <a:extLst>
                    <a:ext uri="{9D8B030D-6E8A-4147-A177-3AD203B41FA5}">
                      <a16:colId xmlns:a16="http://schemas.microsoft.com/office/drawing/2014/main" val="2272055208"/>
                    </a:ext>
                  </a:extLst>
                </a:gridCol>
                <a:gridCol w="1173785">
                  <a:extLst>
                    <a:ext uri="{9D8B030D-6E8A-4147-A177-3AD203B41FA5}">
                      <a16:colId xmlns:a16="http://schemas.microsoft.com/office/drawing/2014/main" val="1850476855"/>
                    </a:ext>
                  </a:extLst>
                </a:gridCol>
                <a:gridCol w="1396643">
                  <a:extLst>
                    <a:ext uri="{9D8B030D-6E8A-4147-A177-3AD203B41FA5}">
                      <a16:colId xmlns:a16="http://schemas.microsoft.com/office/drawing/2014/main" val="3025372855"/>
                    </a:ext>
                  </a:extLst>
                </a:gridCol>
              </a:tblGrid>
              <a:tr h="879856">
                <a:tc>
                  <a:txBody>
                    <a:bodyPr/>
                    <a:lstStyle/>
                    <a:p>
                      <a:pPr algn="ctr" fontAlgn="ctr"/>
                      <a:r>
                        <a:rPr lang="en-US" sz="1400" b="0" u="none" strike="noStrike" cap="all" spc="150">
                          <a:solidFill>
                            <a:schemeClr val="lt1"/>
                          </a:solidFill>
                          <a:effectLst/>
                        </a:rPr>
                        <a:t>Model</a:t>
                      </a:r>
                      <a:endParaRPr lang="en-US" sz="1400" b="0" i="0" u="none" strike="noStrike" cap="all" spc="150">
                        <a:solidFill>
                          <a:schemeClr val="lt1"/>
                        </a:solidFill>
                        <a:effectLst/>
                        <a:latin typeface="Aptos Narrow" panose="020B0004020202020204" pitchFamily="34" charset="0"/>
                      </a:endParaRPr>
                    </a:p>
                  </a:txBody>
                  <a:tcPr marL="115771" marR="115771" marT="115771" marB="115771" anchor="ctr">
                    <a:lnL w="12700" cmpd="sng">
                      <a:noFill/>
                    </a:lnL>
                    <a:lnR w="12700" cmpd="sng">
                      <a:noFill/>
                    </a:lnR>
                    <a:lnT w="12700" cmpd="sng">
                      <a:noFill/>
                    </a:lnT>
                    <a:lnB w="38100" cmpd="sng">
                      <a:noFill/>
                    </a:lnB>
                    <a:solidFill>
                      <a:srgbClr val="505356"/>
                    </a:solidFill>
                  </a:tcPr>
                </a:tc>
                <a:tc>
                  <a:txBody>
                    <a:bodyPr/>
                    <a:lstStyle/>
                    <a:p>
                      <a:pPr algn="ctr" fontAlgn="ctr"/>
                      <a:r>
                        <a:rPr lang="en-US" sz="1400" b="0" u="none" strike="noStrike" cap="all" spc="150">
                          <a:solidFill>
                            <a:schemeClr val="lt1"/>
                          </a:solidFill>
                          <a:effectLst/>
                        </a:rPr>
                        <a:t>Conv Blocks</a:t>
                      </a:r>
                      <a:endParaRPr lang="en-US" sz="1400" b="0" i="0" u="none" strike="noStrike" cap="all" spc="150">
                        <a:solidFill>
                          <a:schemeClr val="lt1"/>
                        </a:solidFill>
                        <a:effectLst/>
                        <a:latin typeface="Aptos Narrow" panose="020B0004020202020204" pitchFamily="34" charset="0"/>
                      </a:endParaRPr>
                    </a:p>
                  </a:txBody>
                  <a:tcPr marL="115771" marR="115771" marT="115771" marB="115771" anchor="ctr">
                    <a:lnL w="12700" cmpd="sng">
                      <a:noFill/>
                    </a:lnL>
                    <a:lnR w="12700" cmpd="sng">
                      <a:noFill/>
                    </a:lnR>
                    <a:lnT w="12700" cmpd="sng">
                      <a:noFill/>
                    </a:lnT>
                    <a:lnB w="38100" cmpd="sng">
                      <a:noFill/>
                    </a:lnB>
                    <a:solidFill>
                      <a:srgbClr val="505356"/>
                    </a:solidFill>
                  </a:tcPr>
                </a:tc>
                <a:tc>
                  <a:txBody>
                    <a:bodyPr/>
                    <a:lstStyle/>
                    <a:p>
                      <a:pPr algn="ctr" fontAlgn="ctr"/>
                      <a:r>
                        <a:rPr lang="en-US" sz="1400" b="0" u="none" strike="noStrike" cap="all" spc="150">
                          <a:solidFill>
                            <a:schemeClr val="lt1"/>
                          </a:solidFill>
                          <a:effectLst/>
                        </a:rPr>
                        <a:t>Filters</a:t>
                      </a:r>
                      <a:endParaRPr lang="en-US" sz="1400" b="0" i="0" u="none" strike="noStrike" cap="all" spc="150">
                        <a:solidFill>
                          <a:schemeClr val="lt1"/>
                        </a:solidFill>
                        <a:effectLst/>
                        <a:latin typeface="Aptos Narrow" panose="020B0004020202020204" pitchFamily="34" charset="0"/>
                      </a:endParaRPr>
                    </a:p>
                  </a:txBody>
                  <a:tcPr marL="115771" marR="115771" marT="115771" marB="115771" anchor="ctr">
                    <a:lnL w="12700" cmpd="sng">
                      <a:noFill/>
                    </a:lnL>
                    <a:lnR w="12700" cmpd="sng">
                      <a:noFill/>
                    </a:lnR>
                    <a:lnT w="12700" cmpd="sng">
                      <a:noFill/>
                    </a:lnT>
                    <a:lnB w="38100" cmpd="sng">
                      <a:noFill/>
                    </a:lnB>
                    <a:solidFill>
                      <a:srgbClr val="505356"/>
                    </a:solidFill>
                  </a:tcPr>
                </a:tc>
                <a:tc>
                  <a:txBody>
                    <a:bodyPr/>
                    <a:lstStyle/>
                    <a:p>
                      <a:pPr algn="ctr" fontAlgn="ctr"/>
                      <a:r>
                        <a:rPr lang="en-US" sz="1400" b="0" u="none" strike="noStrike" cap="all" spc="150">
                          <a:solidFill>
                            <a:schemeClr val="lt1"/>
                          </a:solidFill>
                          <a:effectLst/>
                        </a:rPr>
                        <a:t>Kernel Size</a:t>
                      </a:r>
                      <a:endParaRPr lang="en-US" sz="1400" b="0" i="0" u="none" strike="noStrike" cap="all" spc="150">
                        <a:solidFill>
                          <a:schemeClr val="lt1"/>
                        </a:solidFill>
                        <a:effectLst/>
                        <a:latin typeface="Aptos Narrow" panose="020B0004020202020204" pitchFamily="34" charset="0"/>
                      </a:endParaRPr>
                    </a:p>
                  </a:txBody>
                  <a:tcPr marL="115771" marR="115771" marT="115771" marB="115771" anchor="ctr">
                    <a:lnL w="12700" cmpd="sng">
                      <a:noFill/>
                    </a:lnL>
                    <a:lnR w="12700" cmpd="sng">
                      <a:noFill/>
                    </a:lnR>
                    <a:lnT w="12700" cmpd="sng">
                      <a:noFill/>
                    </a:lnT>
                    <a:lnB w="38100" cmpd="sng">
                      <a:noFill/>
                    </a:lnB>
                    <a:solidFill>
                      <a:srgbClr val="505356"/>
                    </a:solidFill>
                  </a:tcPr>
                </a:tc>
                <a:tc>
                  <a:txBody>
                    <a:bodyPr/>
                    <a:lstStyle/>
                    <a:p>
                      <a:pPr algn="ctr" fontAlgn="ctr"/>
                      <a:r>
                        <a:rPr lang="en-US" sz="1400" b="0" u="none" strike="noStrike" cap="all" spc="150">
                          <a:solidFill>
                            <a:schemeClr val="lt1"/>
                          </a:solidFill>
                          <a:effectLst/>
                        </a:rPr>
                        <a:t>Dense Units</a:t>
                      </a:r>
                      <a:endParaRPr lang="en-US" sz="1400" b="0" i="0" u="none" strike="noStrike" cap="all" spc="150">
                        <a:solidFill>
                          <a:schemeClr val="lt1"/>
                        </a:solidFill>
                        <a:effectLst/>
                        <a:latin typeface="Aptos Narrow" panose="020B0004020202020204" pitchFamily="34" charset="0"/>
                      </a:endParaRPr>
                    </a:p>
                  </a:txBody>
                  <a:tcPr marL="115771" marR="115771" marT="115771" marB="115771" anchor="ctr">
                    <a:lnL w="12700" cmpd="sng">
                      <a:noFill/>
                    </a:lnL>
                    <a:lnR w="12700" cmpd="sng">
                      <a:noFill/>
                    </a:lnR>
                    <a:lnT w="12700" cmpd="sng">
                      <a:noFill/>
                    </a:lnT>
                    <a:lnB w="38100" cmpd="sng">
                      <a:noFill/>
                    </a:lnB>
                    <a:solidFill>
                      <a:srgbClr val="505356"/>
                    </a:solidFill>
                  </a:tcPr>
                </a:tc>
                <a:tc>
                  <a:txBody>
                    <a:bodyPr/>
                    <a:lstStyle/>
                    <a:p>
                      <a:pPr algn="ctr" fontAlgn="ctr"/>
                      <a:r>
                        <a:rPr lang="en-US" sz="1400" b="0" u="none" strike="noStrike" cap="all" spc="150">
                          <a:solidFill>
                            <a:schemeClr val="lt1"/>
                          </a:solidFill>
                          <a:effectLst/>
                        </a:rPr>
                        <a:t>Dropout Rates</a:t>
                      </a:r>
                      <a:endParaRPr lang="en-US" sz="1400" b="0" i="0" u="none" strike="noStrike" cap="all" spc="150">
                        <a:solidFill>
                          <a:schemeClr val="lt1"/>
                        </a:solidFill>
                        <a:effectLst/>
                        <a:latin typeface="Aptos Narrow" panose="020B0004020202020204" pitchFamily="34" charset="0"/>
                      </a:endParaRPr>
                    </a:p>
                  </a:txBody>
                  <a:tcPr marL="115771" marR="115771" marT="115771" marB="115771" anchor="ctr">
                    <a:lnL w="12700" cmpd="sng">
                      <a:noFill/>
                    </a:lnL>
                    <a:lnR w="12700" cmpd="sng">
                      <a:noFill/>
                    </a:lnR>
                    <a:lnT w="12700" cmpd="sng">
                      <a:noFill/>
                    </a:lnT>
                    <a:lnB w="38100" cmpd="sng">
                      <a:noFill/>
                    </a:lnB>
                    <a:solidFill>
                      <a:srgbClr val="505356"/>
                    </a:solidFill>
                  </a:tcPr>
                </a:tc>
                <a:tc>
                  <a:txBody>
                    <a:bodyPr/>
                    <a:lstStyle/>
                    <a:p>
                      <a:pPr algn="ctr" fontAlgn="ctr"/>
                      <a:r>
                        <a:rPr lang="en-US" sz="1400" b="0" u="none" strike="noStrike" cap="all" spc="150">
                          <a:solidFill>
                            <a:schemeClr val="lt1"/>
                          </a:solidFill>
                          <a:effectLst/>
                        </a:rPr>
                        <a:t>Activation</a:t>
                      </a:r>
                      <a:endParaRPr lang="en-US" sz="1400" b="0" i="0" u="none" strike="noStrike" cap="all" spc="150">
                        <a:solidFill>
                          <a:schemeClr val="lt1"/>
                        </a:solidFill>
                        <a:effectLst/>
                        <a:latin typeface="Aptos Narrow" panose="020B0004020202020204" pitchFamily="34" charset="0"/>
                      </a:endParaRPr>
                    </a:p>
                  </a:txBody>
                  <a:tcPr marL="115771" marR="115771" marT="115771" marB="115771" anchor="ctr">
                    <a:lnL w="12700" cmpd="sng">
                      <a:noFill/>
                    </a:lnL>
                    <a:lnR w="12700" cmpd="sng">
                      <a:noFill/>
                    </a:lnR>
                    <a:lnT w="12700" cmpd="sng">
                      <a:noFill/>
                    </a:lnT>
                    <a:lnB w="38100" cmpd="sng">
                      <a:noFill/>
                    </a:lnB>
                    <a:solidFill>
                      <a:srgbClr val="505356"/>
                    </a:solidFill>
                  </a:tcPr>
                </a:tc>
                <a:tc>
                  <a:txBody>
                    <a:bodyPr/>
                    <a:lstStyle/>
                    <a:p>
                      <a:pPr algn="ctr" fontAlgn="ctr"/>
                      <a:r>
                        <a:rPr lang="en-US" sz="1400" b="0" u="none" strike="noStrike" cap="all" spc="150">
                          <a:solidFill>
                            <a:schemeClr val="lt1"/>
                          </a:solidFill>
                          <a:effectLst/>
                        </a:rPr>
                        <a:t>Max Pooling</a:t>
                      </a:r>
                      <a:endParaRPr lang="en-US" sz="1400" b="0" i="0" u="none" strike="noStrike" cap="all" spc="150">
                        <a:solidFill>
                          <a:schemeClr val="lt1"/>
                        </a:solidFill>
                        <a:effectLst/>
                        <a:latin typeface="Aptos Narrow" panose="020B0004020202020204" pitchFamily="34" charset="0"/>
                      </a:endParaRPr>
                    </a:p>
                  </a:txBody>
                  <a:tcPr marL="115771" marR="115771" marT="115771" marB="115771" anchor="ctr">
                    <a:lnL w="12700" cmpd="sng">
                      <a:noFill/>
                    </a:lnL>
                    <a:lnR w="12700" cmpd="sng">
                      <a:noFill/>
                    </a:lnR>
                    <a:lnT w="12700" cmpd="sng">
                      <a:noFill/>
                    </a:lnT>
                    <a:lnB w="38100" cmpd="sng">
                      <a:noFill/>
                    </a:lnB>
                    <a:solidFill>
                      <a:srgbClr val="505356"/>
                    </a:solidFill>
                  </a:tcPr>
                </a:tc>
                <a:tc>
                  <a:txBody>
                    <a:bodyPr/>
                    <a:lstStyle/>
                    <a:p>
                      <a:pPr algn="ctr" fontAlgn="ctr"/>
                      <a:r>
                        <a:rPr lang="en-US" sz="1400" b="0" u="none" strike="noStrike" cap="all" spc="150">
                          <a:solidFill>
                            <a:schemeClr val="lt1"/>
                          </a:solidFill>
                          <a:effectLst/>
                        </a:rPr>
                        <a:t>Final Activation</a:t>
                      </a:r>
                      <a:endParaRPr lang="en-US" sz="1400" b="0" i="0" u="none" strike="noStrike" cap="all" spc="150">
                        <a:solidFill>
                          <a:schemeClr val="lt1"/>
                        </a:solidFill>
                        <a:effectLst/>
                        <a:latin typeface="Aptos Narrow" panose="020B0004020202020204" pitchFamily="34" charset="0"/>
                      </a:endParaRPr>
                    </a:p>
                  </a:txBody>
                  <a:tcPr marL="115771" marR="115771" marT="115771" marB="115771" anchor="ctr">
                    <a:lnL w="12700" cmpd="sng">
                      <a:noFill/>
                    </a:lnL>
                    <a:lnR w="12700" cmpd="sng">
                      <a:noFill/>
                    </a:lnR>
                    <a:lnT w="12700" cmpd="sng">
                      <a:noFill/>
                    </a:lnT>
                    <a:lnB w="38100" cmpd="sng">
                      <a:noFill/>
                    </a:lnB>
                    <a:solidFill>
                      <a:srgbClr val="505356"/>
                    </a:solidFill>
                  </a:tcPr>
                </a:tc>
                <a:extLst>
                  <a:ext uri="{0D108BD9-81ED-4DB2-BD59-A6C34878D82A}">
                    <a16:rowId xmlns:a16="http://schemas.microsoft.com/office/drawing/2014/main" val="492482980"/>
                  </a:ext>
                </a:extLst>
              </a:tr>
              <a:tr h="429638">
                <a:tc>
                  <a:txBody>
                    <a:bodyPr/>
                    <a:lstStyle/>
                    <a:p>
                      <a:pPr algn="ctr" fontAlgn="ctr"/>
                      <a:r>
                        <a:rPr lang="en-US" sz="1100" u="none" strike="noStrike" cap="none" spc="0">
                          <a:solidFill>
                            <a:schemeClr val="tx1"/>
                          </a:solidFill>
                          <a:effectLst/>
                        </a:rPr>
                        <a:t>1</a:t>
                      </a:r>
                      <a:endParaRPr lang="en-US" sz="1100" b="0" i="0" u="none" strike="noStrike" cap="none" spc="0">
                        <a:solidFill>
                          <a:schemeClr val="tx1"/>
                        </a:solidFill>
                        <a:effectLst/>
                        <a:latin typeface="Aptos Narrow" panose="020B0004020202020204" pitchFamily="34" charset="0"/>
                      </a:endParaRPr>
                    </a:p>
                  </a:txBody>
                  <a:tcPr marL="115771" marR="115771" marT="115771" marB="115771" anchor="ctr">
                    <a:lnL w="12700" cmpd="sng">
                      <a:noFill/>
                      <a:prstDash val="solid"/>
                    </a:lnL>
                    <a:lnR w="12700" cmpd="sng">
                      <a:noFill/>
                      <a:prstDash val="solid"/>
                    </a:lnR>
                    <a:lnT w="38100" cmpd="sng">
                      <a:noFill/>
                    </a:lnT>
                    <a:lnB w="12700" cmpd="sng">
                      <a:noFill/>
                      <a:prstDash val="solid"/>
                    </a:lnB>
                    <a:noFill/>
                  </a:tcPr>
                </a:tc>
                <a:tc>
                  <a:txBody>
                    <a:bodyPr/>
                    <a:lstStyle/>
                    <a:p>
                      <a:pPr algn="ctr" fontAlgn="ctr"/>
                      <a:r>
                        <a:rPr lang="en-US" sz="1100" u="none" strike="noStrike" cap="none" spc="0">
                          <a:solidFill>
                            <a:schemeClr val="tx1"/>
                          </a:solidFill>
                          <a:effectLst/>
                        </a:rPr>
                        <a:t>4</a:t>
                      </a:r>
                      <a:endParaRPr lang="en-US" sz="1100" b="0" i="0" u="none" strike="noStrike" cap="none" spc="0">
                        <a:solidFill>
                          <a:schemeClr val="tx1"/>
                        </a:solidFill>
                        <a:effectLst/>
                        <a:latin typeface="Aptos Narrow" panose="020B0004020202020204" pitchFamily="34" charset="0"/>
                      </a:endParaRPr>
                    </a:p>
                  </a:txBody>
                  <a:tcPr marL="115771" marR="115771" marT="115771" marB="115771" anchor="ctr">
                    <a:lnL w="12700" cmpd="sng">
                      <a:noFill/>
                      <a:prstDash val="solid"/>
                    </a:lnL>
                    <a:lnR w="12700" cmpd="sng">
                      <a:noFill/>
                      <a:prstDash val="solid"/>
                    </a:lnR>
                    <a:lnT w="38100" cmpd="sng">
                      <a:noFill/>
                    </a:lnT>
                    <a:lnB w="12700" cmpd="sng">
                      <a:noFill/>
                      <a:prstDash val="solid"/>
                    </a:lnB>
                    <a:noFill/>
                  </a:tcPr>
                </a:tc>
                <a:tc>
                  <a:txBody>
                    <a:bodyPr/>
                    <a:lstStyle/>
                    <a:p>
                      <a:pPr algn="ctr" fontAlgn="ctr"/>
                      <a:r>
                        <a:rPr lang="en-US" sz="1100" u="none" strike="noStrike" cap="none" spc="0">
                          <a:solidFill>
                            <a:schemeClr val="tx1"/>
                          </a:solidFill>
                          <a:effectLst/>
                        </a:rPr>
                        <a:t>32, 64, 128, 256</a:t>
                      </a:r>
                      <a:endParaRPr lang="en-US" sz="1100" b="0" i="0" u="none" strike="noStrike" cap="none" spc="0">
                        <a:solidFill>
                          <a:schemeClr val="tx1"/>
                        </a:solidFill>
                        <a:effectLst/>
                        <a:latin typeface="Aptos Narrow" panose="020B0004020202020204" pitchFamily="34" charset="0"/>
                      </a:endParaRPr>
                    </a:p>
                  </a:txBody>
                  <a:tcPr marL="115771" marR="115771" marT="115771" marB="115771" anchor="ctr">
                    <a:lnL w="12700" cmpd="sng">
                      <a:noFill/>
                      <a:prstDash val="solid"/>
                    </a:lnL>
                    <a:lnR w="12700" cmpd="sng">
                      <a:noFill/>
                      <a:prstDash val="solid"/>
                    </a:lnR>
                    <a:lnT w="38100" cmpd="sng">
                      <a:noFill/>
                    </a:lnT>
                    <a:lnB w="12700" cmpd="sng">
                      <a:noFill/>
                      <a:prstDash val="solid"/>
                    </a:lnB>
                    <a:noFill/>
                  </a:tcPr>
                </a:tc>
                <a:tc>
                  <a:txBody>
                    <a:bodyPr/>
                    <a:lstStyle/>
                    <a:p>
                      <a:pPr algn="ctr" fontAlgn="ctr"/>
                      <a:r>
                        <a:rPr lang="en-US" sz="1100" u="none" strike="noStrike" cap="none" spc="0">
                          <a:solidFill>
                            <a:schemeClr val="tx1"/>
                          </a:solidFill>
                          <a:effectLst/>
                        </a:rPr>
                        <a:t>3, 3, 3, 3</a:t>
                      </a:r>
                      <a:endParaRPr lang="en-US" sz="1100" b="0" i="0" u="none" strike="noStrike" cap="none" spc="0">
                        <a:solidFill>
                          <a:schemeClr val="tx1"/>
                        </a:solidFill>
                        <a:effectLst/>
                        <a:latin typeface="Aptos Narrow" panose="020B0004020202020204" pitchFamily="34" charset="0"/>
                      </a:endParaRPr>
                    </a:p>
                  </a:txBody>
                  <a:tcPr marL="115771" marR="115771" marT="115771" marB="115771" anchor="ctr">
                    <a:lnL w="12700" cmpd="sng">
                      <a:noFill/>
                      <a:prstDash val="solid"/>
                    </a:lnL>
                    <a:lnR w="12700" cmpd="sng">
                      <a:noFill/>
                      <a:prstDash val="solid"/>
                    </a:lnR>
                    <a:lnT w="38100" cmpd="sng">
                      <a:noFill/>
                    </a:lnT>
                    <a:lnB w="12700" cmpd="sng">
                      <a:noFill/>
                      <a:prstDash val="solid"/>
                    </a:lnB>
                    <a:noFill/>
                  </a:tcPr>
                </a:tc>
                <a:tc>
                  <a:txBody>
                    <a:bodyPr/>
                    <a:lstStyle/>
                    <a:p>
                      <a:pPr algn="ctr" fontAlgn="ctr"/>
                      <a:r>
                        <a:rPr lang="en-US" sz="1100" u="none" strike="noStrike" cap="none" spc="0">
                          <a:solidFill>
                            <a:schemeClr val="tx1"/>
                          </a:solidFill>
                          <a:effectLst/>
                        </a:rPr>
                        <a:t>512, 128, 64</a:t>
                      </a:r>
                      <a:endParaRPr lang="en-US" sz="1100" b="0" i="0" u="none" strike="noStrike" cap="none" spc="0">
                        <a:solidFill>
                          <a:schemeClr val="tx1"/>
                        </a:solidFill>
                        <a:effectLst/>
                        <a:latin typeface="Aptos Narrow" panose="020B0004020202020204" pitchFamily="34" charset="0"/>
                      </a:endParaRPr>
                    </a:p>
                  </a:txBody>
                  <a:tcPr marL="115771" marR="115771" marT="115771" marB="115771" anchor="ctr">
                    <a:lnL w="12700" cmpd="sng">
                      <a:noFill/>
                      <a:prstDash val="solid"/>
                    </a:lnL>
                    <a:lnR w="12700" cmpd="sng">
                      <a:noFill/>
                      <a:prstDash val="solid"/>
                    </a:lnR>
                    <a:lnT w="38100" cmpd="sng">
                      <a:noFill/>
                    </a:lnT>
                    <a:lnB w="12700" cmpd="sng">
                      <a:noFill/>
                      <a:prstDash val="solid"/>
                    </a:lnB>
                    <a:noFill/>
                  </a:tcPr>
                </a:tc>
                <a:tc>
                  <a:txBody>
                    <a:bodyPr/>
                    <a:lstStyle/>
                    <a:p>
                      <a:pPr algn="ctr" fontAlgn="ctr"/>
                      <a:r>
                        <a:rPr lang="en-US" sz="1100" u="none" strike="noStrike" cap="none" spc="0">
                          <a:solidFill>
                            <a:schemeClr val="tx1"/>
                          </a:solidFill>
                          <a:effectLst/>
                        </a:rPr>
                        <a:t>0.7, 0.5, 0.3</a:t>
                      </a:r>
                      <a:endParaRPr lang="en-US" sz="1100" b="0" i="0" u="none" strike="noStrike" cap="none" spc="0">
                        <a:solidFill>
                          <a:schemeClr val="tx1"/>
                        </a:solidFill>
                        <a:effectLst/>
                        <a:latin typeface="Aptos Narrow" panose="020B0004020202020204" pitchFamily="34" charset="0"/>
                      </a:endParaRPr>
                    </a:p>
                  </a:txBody>
                  <a:tcPr marL="115771" marR="115771" marT="115771" marB="115771" anchor="ctr">
                    <a:lnL w="12700" cmpd="sng">
                      <a:noFill/>
                      <a:prstDash val="solid"/>
                    </a:lnL>
                    <a:lnR w="12700" cmpd="sng">
                      <a:noFill/>
                      <a:prstDash val="solid"/>
                    </a:lnR>
                    <a:lnT w="38100" cmpd="sng">
                      <a:noFill/>
                    </a:lnT>
                    <a:lnB w="12700" cmpd="sng">
                      <a:noFill/>
                      <a:prstDash val="solid"/>
                    </a:lnB>
                    <a:noFill/>
                  </a:tcPr>
                </a:tc>
                <a:tc>
                  <a:txBody>
                    <a:bodyPr/>
                    <a:lstStyle/>
                    <a:p>
                      <a:pPr algn="ctr" fontAlgn="ctr"/>
                      <a:r>
                        <a:rPr lang="en-US" sz="1100" u="none" strike="noStrike" cap="none" spc="0">
                          <a:solidFill>
                            <a:schemeClr val="tx1"/>
                          </a:solidFill>
                          <a:effectLst/>
                        </a:rPr>
                        <a:t>ReLU</a:t>
                      </a:r>
                      <a:endParaRPr lang="en-US" sz="1100" b="0" i="0" u="none" strike="noStrike" cap="none" spc="0">
                        <a:solidFill>
                          <a:schemeClr val="tx1"/>
                        </a:solidFill>
                        <a:effectLst/>
                        <a:latin typeface="Aptos Narrow" panose="020B0004020202020204" pitchFamily="34" charset="0"/>
                      </a:endParaRPr>
                    </a:p>
                  </a:txBody>
                  <a:tcPr marL="115771" marR="115771" marT="115771" marB="115771" anchor="ctr">
                    <a:lnL w="12700" cmpd="sng">
                      <a:noFill/>
                      <a:prstDash val="solid"/>
                    </a:lnL>
                    <a:lnR w="12700" cmpd="sng">
                      <a:noFill/>
                      <a:prstDash val="solid"/>
                    </a:lnR>
                    <a:lnT w="38100" cmpd="sng">
                      <a:noFill/>
                    </a:lnT>
                    <a:lnB w="12700" cmpd="sng">
                      <a:noFill/>
                      <a:prstDash val="solid"/>
                    </a:lnB>
                    <a:noFill/>
                  </a:tcPr>
                </a:tc>
                <a:tc>
                  <a:txBody>
                    <a:bodyPr/>
                    <a:lstStyle/>
                    <a:p>
                      <a:pPr algn="ctr" fontAlgn="ctr"/>
                      <a:r>
                        <a:rPr lang="en-US" sz="1100" u="none" strike="noStrike" cap="none" spc="0">
                          <a:solidFill>
                            <a:schemeClr val="tx1"/>
                          </a:solidFill>
                          <a:effectLst/>
                        </a:rPr>
                        <a:t>Yes</a:t>
                      </a:r>
                      <a:endParaRPr lang="en-US" sz="1100" b="0" i="0" u="none" strike="noStrike" cap="none" spc="0">
                        <a:solidFill>
                          <a:schemeClr val="tx1"/>
                        </a:solidFill>
                        <a:effectLst/>
                        <a:latin typeface="Aptos Narrow" panose="020B0004020202020204" pitchFamily="34" charset="0"/>
                      </a:endParaRPr>
                    </a:p>
                  </a:txBody>
                  <a:tcPr marL="115771" marR="115771" marT="115771" marB="115771" anchor="ctr">
                    <a:lnL w="12700" cmpd="sng">
                      <a:noFill/>
                      <a:prstDash val="solid"/>
                    </a:lnL>
                    <a:lnR w="12700" cmpd="sng">
                      <a:noFill/>
                      <a:prstDash val="solid"/>
                    </a:lnR>
                    <a:lnT w="38100" cmpd="sng">
                      <a:noFill/>
                    </a:lnT>
                    <a:lnB w="12700" cmpd="sng">
                      <a:noFill/>
                      <a:prstDash val="solid"/>
                    </a:lnB>
                    <a:noFill/>
                  </a:tcPr>
                </a:tc>
                <a:tc>
                  <a:txBody>
                    <a:bodyPr/>
                    <a:lstStyle/>
                    <a:p>
                      <a:pPr algn="ctr" fontAlgn="ctr"/>
                      <a:r>
                        <a:rPr lang="en-US" sz="1100" u="none" strike="noStrike" cap="none" spc="0">
                          <a:solidFill>
                            <a:schemeClr val="tx1"/>
                          </a:solidFill>
                          <a:effectLst/>
                        </a:rPr>
                        <a:t>Softmax</a:t>
                      </a:r>
                      <a:endParaRPr lang="en-US" sz="1100" b="0" i="0" u="none" strike="noStrike" cap="none" spc="0">
                        <a:solidFill>
                          <a:schemeClr val="tx1"/>
                        </a:solidFill>
                        <a:effectLst/>
                        <a:latin typeface="Aptos Narrow" panose="020B0004020202020204" pitchFamily="34" charset="0"/>
                      </a:endParaRPr>
                    </a:p>
                  </a:txBody>
                  <a:tcPr marL="115771" marR="115771" marT="115771" marB="115771" anchor="ctr">
                    <a:lnL w="12700" cmpd="sng">
                      <a:noFill/>
                      <a:prstDash val="solid"/>
                    </a:lnL>
                    <a:lnR w="12700" cmpd="sng">
                      <a:noFill/>
                      <a:prstDash val="solid"/>
                    </a:lnR>
                    <a:lnT w="38100" cmpd="sng">
                      <a:noFill/>
                    </a:lnT>
                    <a:lnB w="12700" cmpd="sng">
                      <a:noFill/>
                      <a:prstDash val="solid"/>
                    </a:lnB>
                    <a:noFill/>
                  </a:tcPr>
                </a:tc>
                <a:extLst>
                  <a:ext uri="{0D108BD9-81ED-4DB2-BD59-A6C34878D82A}">
                    <a16:rowId xmlns:a16="http://schemas.microsoft.com/office/drawing/2014/main" val="123753151"/>
                  </a:ext>
                </a:extLst>
              </a:tr>
              <a:tr h="596862">
                <a:tc>
                  <a:txBody>
                    <a:bodyPr/>
                    <a:lstStyle/>
                    <a:p>
                      <a:pPr algn="ctr" fontAlgn="ctr"/>
                      <a:r>
                        <a:rPr lang="en-US" sz="1100" u="none" strike="noStrike" cap="none" spc="0">
                          <a:solidFill>
                            <a:schemeClr val="tx1"/>
                          </a:solidFill>
                          <a:effectLst/>
                        </a:rPr>
                        <a:t>2</a:t>
                      </a:r>
                      <a:endParaRPr lang="en-US" sz="1100" b="0" i="0" u="none" strike="noStrike" cap="none" spc="0">
                        <a:solidFill>
                          <a:schemeClr val="tx1"/>
                        </a:solidFill>
                        <a:effectLst/>
                        <a:latin typeface="Aptos Narrow" panose="020B0004020202020204" pitchFamily="34" charset="0"/>
                      </a:endParaRPr>
                    </a:p>
                  </a:txBody>
                  <a:tcPr marL="115771" marR="115771" marT="115771" marB="115771" anchor="ctr">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algn="ctr" fontAlgn="ctr"/>
                      <a:r>
                        <a:rPr lang="en-US" sz="1100" u="none" strike="noStrike" cap="none" spc="0">
                          <a:solidFill>
                            <a:schemeClr val="tx1"/>
                          </a:solidFill>
                          <a:effectLst/>
                        </a:rPr>
                        <a:t>5</a:t>
                      </a:r>
                      <a:endParaRPr lang="en-US" sz="1100" b="0" i="0" u="none" strike="noStrike" cap="none" spc="0">
                        <a:solidFill>
                          <a:schemeClr val="tx1"/>
                        </a:solidFill>
                        <a:effectLst/>
                        <a:latin typeface="Aptos Narrow" panose="020B0004020202020204" pitchFamily="34" charset="0"/>
                      </a:endParaRPr>
                    </a:p>
                  </a:txBody>
                  <a:tcPr marL="115771" marR="115771" marT="115771" marB="115771" anchor="ctr">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algn="ctr" fontAlgn="ctr"/>
                      <a:r>
                        <a:rPr lang="en-US" sz="1100" u="none" strike="noStrike" cap="none" spc="0">
                          <a:solidFill>
                            <a:schemeClr val="tx1"/>
                          </a:solidFill>
                          <a:effectLst/>
                        </a:rPr>
                        <a:t>32, 64, 128, 256, 512</a:t>
                      </a:r>
                      <a:endParaRPr lang="en-US" sz="1100" b="0" i="0" u="none" strike="noStrike" cap="none" spc="0">
                        <a:solidFill>
                          <a:schemeClr val="tx1"/>
                        </a:solidFill>
                        <a:effectLst/>
                        <a:latin typeface="Aptos Narrow" panose="020B0004020202020204" pitchFamily="34" charset="0"/>
                      </a:endParaRPr>
                    </a:p>
                  </a:txBody>
                  <a:tcPr marL="115771" marR="115771" marT="115771" marB="115771" anchor="ctr">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algn="ctr" fontAlgn="ctr"/>
                      <a:r>
                        <a:rPr lang="en-US" sz="1100" u="none" strike="noStrike" cap="none" spc="0">
                          <a:solidFill>
                            <a:schemeClr val="tx1"/>
                          </a:solidFill>
                          <a:effectLst/>
                        </a:rPr>
                        <a:t>3, 3, 3, 3, 3</a:t>
                      </a:r>
                      <a:endParaRPr lang="en-US" sz="1100" b="0" i="0" u="none" strike="noStrike" cap="none" spc="0">
                        <a:solidFill>
                          <a:schemeClr val="tx1"/>
                        </a:solidFill>
                        <a:effectLst/>
                        <a:latin typeface="Aptos Narrow" panose="020B0004020202020204" pitchFamily="34" charset="0"/>
                      </a:endParaRPr>
                    </a:p>
                  </a:txBody>
                  <a:tcPr marL="115771" marR="115771" marT="115771" marB="115771" anchor="ctr">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algn="ctr" fontAlgn="ctr"/>
                      <a:r>
                        <a:rPr lang="en-US" sz="1100" u="none" strike="noStrike" cap="none" spc="0">
                          <a:solidFill>
                            <a:schemeClr val="tx1"/>
                          </a:solidFill>
                          <a:effectLst/>
                        </a:rPr>
                        <a:t>1024, 512, 256</a:t>
                      </a:r>
                      <a:endParaRPr lang="en-US" sz="1100" b="0" i="0" u="none" strike="noStrike" cap="none" spc="0">
                        <a:solidFill>
                          <a:schemeClr val="tx1"/>
                        </a:solidFill>
                        <a:effectLst/>
                        <a:latin typeface="Aptos Narrow" panose="020B0004020202020204" pitchFamily="34" charset="0"/>
                      </a:endParaRPr>
                    </a:p>
                  </a:txBody>
                  <a:tcPr marL="115771" marR="115771" marT="115771" marB="115771" anchor="ctr">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algn="ctr" fontAlgn="ctr"/>
                      <a:r>
                        <a:rPr lang="en-US" sz="1100" u="none" strike="noStrike" cap="none" spc="0">
                          <a:solidFill>
                            <a:schemeClr val="tx1"/>
                          </a:solidFill>
                          <a:effectLst/>
                        </a:rPr>
                        <a:t>0.5, 0.5, 0.4</a:t>
                      </a:r>
                      <a:endParaRPr lang="en-US" sz="1100" b="0" i="0" u="none" strike="noStrike" cap="none" spc="0">
                        <a:solidFill>
                          <a:schemeClr val="tx1"/>
                        </a:solidFill>
                        <a:effectLst/>
                        <a:latin typeface="Aptos Narrow" panose="020B0004020202020204" pitchFamily="34" charset="0"/>
                      </a:endParaRPr>
                    </a:p>
                  </a:txBody>
                  <a:tcPr marL="115771" marR="115771" marT="115771" marB="115771" anchor="ctr">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algn="ctr" fontAlgn="ctr"/>
                      <a:r>
                        <a:rPr lang="en-US" sz="1100" u="none" strike="noStrike" cap="none" spc="0">
                          <a:solidFill>
                            <a:schemeClr val="tx1"/>
                          </a:solidFill>
                          <a:effectLst/>
                        </a:rPr>
                        <a:t>ReLU</a:t>
                      </a:r>
                      <a:endParaRPr lang="en-US" sz="1100" b="0" i="0" u="none" strike="noStrike" cap="none" spc="0">
                        <a:solidFill>
                          <a:schemeClr val="tx1"/>
                        </a:solidFill>
                        <a:effectLst/>
                        <a:latin typeface="Aptos Narrow" panose="020B0004020202020204" pitchFamily="34" charset="0"/>
                      </a:endParaRPr>
                    </a:p>
                  </a:txBody>
                  <a:tcPr marL="115771" marR="115771" marT="115771" marB="115771" anchor="ctr">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algn="ctr" fontAlgn="ctr"/>
                      <a:r>
                        <a:rPr lang="en-US" sz="1100" u="none" strike="noStrike" cap="none" spc="0">
                          <a:solidFill>
                            <a:schemeClr val="tx1"/>
                          </a:solidFill>
                          <a:effectLst/>
                        </a:rPr>
                        <a:t>Yes</a:t>
                      </a:r>
                      <a:endParaRPr lang="en-US" sz="1100" b="0" i="0" u="none" strike="noStrike" cap="none" spc="0">
                        <a:solidFill>
                          <a:schemeClr val="tx1"/>
                        </a:solidFill>
                        <a:effectLst/>
                        <a:latin typeface="Aptos Narrow" panose="020B0004020202020204" pitchFamily="34" charset="0"/>
                      </a:endParaRPr>
                    </a:p>
                  </a:txBody>
                  <a:tcPr marL="115771" marR="115771" marT="115771" marB="115771" anchor="ctr">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algn="ctr" fontAlgn="ctr"/>
                      <a:r>
                        <a:rPr lang="en-US" sz="1100" u="none" strike="noStrike" cap="none" spc="0">
                          <a:solidFill>
                            <a:schemeClr val="tx1"/>
                          </a:solidFill>
                          <a:effectLst/>
                        </a:rPr>
                        <a:t>Softmax</a:t>
                      </a:r>
                      <a:endParaRPr lang="en-US" sz="1100" b="0" i="0" u="none" strike="noStrike" cap="none" spc="0">
                        <a:solidFill>
                          <a:schemeClr val="tx1"/>
                        </a:solidFill>
                        <a:effectLst/>
                        <a:latin typeface="Aptos Narrow" panose="020B0004020202020204" pitchFamily="34" charset="0"/>
                      </a:endParaRPr>
                    </a:p>
                  </a:txBody>
                  <a:tcPr marL="115771" marR="115771" marT="115771" marB="115771" anchor="ctr">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extLst>
                  <a:ext uri="{0D108BD9-81ED-4DB2-BD59-A6C34878D82A}">
                    <a16:rowId xmlns:a16="http://schemas.microsoft.com/office/drawing/2014/main" val="959436355"/>
                  </a:ext>
                </a:extLst>
              </a:tr>
              <a:tr h="429638">
                <a:tc>
                  <a:txBody>
                    <a:bodyPr/>
                    <a:lstStyle/>
                    <a:p>
                      <a:pPr algn="ctr" fontAlgn="ctr"/>
                      <a:r>
                        <a:rPr lang="en-US" sz="1100" u="none" strike="noStrike" cap="none" spc="0">
                          <a:solidFill>
                            <a:schemeClr val="tx1"/>
                          </a:solidFill>
                          <a:effectLst/>
                        </a:rPr>
                        <a:t>3</a:t>
                      </a:r>
                      <a:endParaRPr lang="en-US" sz="1100" b="0" i="0" u="none" strike="noStrike" cap="none" spc="0">
                        <a:solidFill>
                          <a:schemeClr val="tx1"/>
                        </a:solidFill>
                        <a:effectLst/>
                        <a:latin typeface="Aptos Narrow" panose="020B0004020202020204" pitchFamily="34" charset="0"/>
                      </a:endParaRPr>
                    </a:p>
                  </a:txBody>
                  <a:tcPr marL="115771" marR="115771" marT="115771" marB="115771" anchor="ctr">
                    <a:lnL w="12700" cmpd="sng">
                      <a:noFill/>
                      <a:prstDash val="solid"/>
                    </a:lnL>
                    <a:lnR w="12700" cmpd="sng">
                      <a:noFill/>
                      <a:prstDash val="solid"/>
                    </a:lnR>
                    <a:lnT w="12700" cmpd="sng">
                      <a:noFill/>
                      <a:prstDash val="solid"/>
                    </a:lnT>
                    <a:lnB w="12700" cmpd="sng">
                      <a:noFill/>
                      <a:prstDash val="solid"/>
                    </a:lnB>
                    <a:noFill/>
                  </a:tcPr>
                </a:tc>
                <a:tc>
                  <a:txBody>
                    <a:bodyPr/>
                    <a:lstStyle/>
                    <a:p>
                      <a:pPr algn="ctr" fontAlgn="ctr"/>
                      <a:r>
                        <a:rPr lang="en-US" sz="1100" u="none" strike="noStrike" cap="none" spc="0">
                          <a:solidFill>
                            <a:schemeClr val="tx1"/>
                          </a:solidFill>
                          <a:effectLst/>
                        </a:rPr>
                        <a:t>3</a:t>
                      </a:r>
                      <a:endParaRPr lang="en-US" sz="1100" b="0" i="0" u="none" strike="noStrike" cap="none" spc="0">
                        <a:solidFill>
                          <a:schemeClr val="tx1"/>
                        </a:solidFill>
                        <a:effectLst/>
                        <a:latin typeface="Aptos Narrow" panose="020B0004020202020204" pitchFamily="34" charset="0"/>
                      </a:endParaRPr>
                    </a:p>
                  </a:txBody>
                  <a:tcPr marL="115771" marR="115771" marT="115771" marB="115771" anchor="ctr">
                    <a:lnL w="12700" cmpd="sng">
                      <a:noFill/>
                      <a:prstDash val="solid"/>
                    </a:lnL>
                    <a:lnR w="12700" cmpd="sng">
                      <a:noFill/>
                      <a:prstDash val="solid"/>
                    </a:lnR>
                    <a:lnT w="12700" cmpd="sng">
                      <a:noFill/>
                      <a:prstDash val="solid"/>
                    </a:lnT>
                    <a:lnB w="12700" cmpd="sng">
                      <a:noFill/>
                      <a:prstDash val="solid"/>
                    </a:lnB>
                    <a:noFill/>
                  </a:tcPr>
                </a:tc>
                <a:tc>
                  <a:txBody>
                    <a:bodyPr/>
                    <a:lstStyle/>
                    <a:p>
                      <a:pPr algn="ctr" fontAlgn="ctr"/>
                      <a:r>
                        <a:rPr lang="en-US" sz="1100" u="none" strike="noStrike" cap="none" spc="0">
                          <a:solidFill>
                            <a:schemeClr val="tx1"/>
                          </a:solidFill>
                          <a:effectLst/>
                        </a:rPr>
                        <a:t>64, 128, 256</a:t>
                      </a:r>
                      <a:endParaRPr lang="en-US" sz="1100" b="0" i="0" u="none" strike="noStrike" cap="none" spc="0">
                        <a:solidFill>
                          <a:schemeClr val="tx1"/>
                        </a:solidFill>
                        <a:effectLst/>
                        <a:latin typeface="Aptos Narrow" panose="020B0004020202020204" pitchFamily="34" charset="0"/>
                      </a:endParaRPr>
                    </a:p>
                  </a:txBody>
                  <a:tcPr marL="115771" marR="115771" marT="115771" marB="115771" anchor="ctr">
                    <a:lnL w="12700" cmpd="sng">
                      <a:noFill/>
                      <a:prstDash val="solid"/>
                    </a:lnL>
                    <a:lnR w="12700" cmpd="sng">
                      <a:noFill/>
                      <a:prstDash val="solid"/>
                    </a:lnR>
                    <a:lnT w="12700" cmpd="sng">
                      <a:noFill/>
                      <a:prstDash val="solid"/>
                    </a:lnT>
                    <a:lnB w="12700" cmpd="sng">
                      <a:noFill/>
                      <a:prstDash val="solid"/>
                    </a:lnB>
                    <a:noFill/>
                  </a:tcPr>
                </a:tc>
                <a:tc>
                  <a:txBody>
                    <a:bodyPr/>
                    <a:lstStyle/>
                    <a:p>
                      <a:pPr algn="ctr" fontAlgn="ctr"/>
                      <a:r>
                        <a:rPr lang="en-US" sz="1100" u="none" strike="noStrike" cap="none" spc="0">
                          <a:solidFill>
                            <a:schemeClr val="tx1"/>
                          </a:solidFill>
                          <a:effectLst/>
                        </a:rPr>
                        <a:t>3, 3, 3</a:t>
                      </a:r>
                      <a:endParaRPr lang="en-US" sz="1100" b="0" i="0" u="none" strike="noStrike" cap="none" spc="0">
                        <a:solidFill>
                          <a:schemeClr val="tx1"/>
                        </a:solidFill>
                        <a:effectLst/>
                        <a:latin typeface="Aptos Narrow" panose="020B0004020202020204" pitchFamily="34" charset="0"/>
                      </a:endParaRPr>
                    </a:p>
                  </a:txBody>
                  <a:tcPr marL="115771" marR="115771" marT="115771" marB="115771" anchor="ctr">
                    <a:lnL w="12700" cmpd="sng">
                      <a:noFill/>
                      <a:prstDash val="solid"/>
                    </a:lnL>
                    <a:lnR w="12700" cmpd="sng">
                      <a:noFill/>
                      <a:prstDash val="solid"/>
                    </a:lnR>
                    <a:lnT w="12700" cmpd="sng">
                      <a:noFill/>
                      <a:prstDash val="solid"/>
                    </a:lnT>
                    <a:lnB w="12700" cmpd="sng">
                      <a:noFill/>
                      <a:prstDash val="solid"/>
                    </a:lnB>
                    <a:noFill/>
                  </a:tcPr>
                </a:tc>
                <a:tc>
                  <a:txBody>
                    <a:bodyPr/>
                    <a:lstStyle/>
                    <a:p>
                      <a:pPr algn="ctr" fontAlgn="ctr"/>
                      <a:r>
                        <a:rPr lang="en-US" sz="1100" u="none" strike="noStrike" cap="none" spc="0">
                          <a:solidFill>
                            <a:schemeClr val="tx1"/>
                          </a:solidFill>
                          <a:effectLst/>
                        </a:rPr>
                        <a:t>256, 128</a:t>
                      </a:r>
                      <a:endParaRPr lang="en-US" sz="1100" b="0" i="0" u="none" strike="noStrike" cap="none" spc="0">
                        <a:solidFill>
                          <a:schemeClr val="tx1"/>
                        </a:solidFill>
                        <a:effectLst/>
                        <a:latin typeface="Aptos Narrow" panose="020B0004020202020204" pitchFamily="34" charset="0"/>
                      </a:endParaRPr>
                    </a:p>
                  </a:txBody>
                  <a:tcPr marL="115771" marR="115771" marT="115771" marB="115771" anchor="ctr">
                    <a:lnL w="12700" cmpd="sng">
                      <a:noFill/>
                      <a:prstDash val="solid"/>
                    </a:lnL>
                    <a:lnR w="12700" cmpd="sng">
                      <a:noFill/>
                      <a:prstDash val="solid"/>
                    </a:lnR>
                    <a:lnT w="12700" cmpd="sng">
                      <a:noFill/>
                      <a:prstDash val="solid"/>
                    </a:lnT>
                    <a:lnB w="12700" cmpd="sng">
                      <a:noFill/>
                      <a:prstDash val="solid"/>
                    </a:lnB>
                    <a:noFill/>
                  </a:tcPr>
                </a:tc>
                <a:tc>
                  <a:txBody>
                    <a:bodyPr/>
                    <a:lstStyle/>
                    <a:p>
                      <a:pPr algn="ctr" fontAlgn="ctr"/>
                      <a:r>
                        <a:rPr lang="en-US" sz="1100" u="none" strike="noStrike" cap="none" spc="0">
                          <a:solidFill>
                            <a:schemeClr val="tx1"/>
                          </a:solidFill>
                          <a:effectLst/>
                        </a:rPr>
                        <a:t>0.4, 0.3</a:t>
                      </a:r>
                      <a:endParaRPr lang="en-US" sz="1100" b="0" i="0" u="none" strike="noStrike" cap="none" spc="0">
                        <a:solidFill>
                          <a:schemeClr val="tx1"/>
                        </a:solidFill>
                        <a:effectLst/>
                        <a:latin typeface="Aptos Narrow" panose="020B0004020202020204" pitchFamily="34" charset="0"/>
                      </a:endParaRPr>
                    </a:p>
                  </a:txBody>
                  <a:tcPr marL="115771" marR="115771" marT="115771" marB="115771" anchor="ctr">
                    <a:lnL w="12700" cmpd="sng">
                      <a:noFill/>
                      <a:prstDash val="solid"/>
                    </a:lnL>
                    <a:lnR w="12700" cmpd="sng">
                      <a:noFill/>
                      <a:prstDash val="solid"/>
                    </a:lnR>
                    <a:lnT w="12700" cmpd="sng">
                      <a:noFill/>
                      <a:prstDash val="solid"/>
                    </a:lnT>
                    <a:lnB w="12700" cmpd="sng">
                      <a:noFill/>
                      <a:prstDash val="solid"/>
                    </a:lnB>
                    <a:noFill/>
                  </a:tcPr>
                </a:tc>
                <a:tc>
                  <a:txBody>
                    <a:bodyPr/>
                    <a:lstStyle/>
                    <a:p>
                      <a:pPr algn="ctr" fontAlgn="ctr"/>
                      <a:r>
                        <a:rPr lang="en-US" sz="1100" u="none" strike="noStrike" cap="none" spc="0">
                          <a:solidFill>
                            <a:schemeClr val="tx1"/>
                          </a:solidFill>
                          <a:effectLst/>
                        </a:rPr>
                        <a:t>ELU</a:t>
                      </a:r>
                      <a:endParaRPr lang="en-US" sz="1100" b="0" i="0" u="none" strike="noStrike" cap="none" spc="0">
                        <a:solidFill>
                          <a:schemeClr val="tx1"/>
                        </a:solidFill>
                        <a:effectLst/>
                        <a:latin typeface="Aptos Narrow" panose="020B0004020202020204" pitchFamily="34" charset="0"/>
                      </a:endParaRPr>
                    </a:p>
                  </a:txBody>
                  <a:tcPr marL="115771" marR="115771" marT="115771" marB="115771" anchor="ctr">
                    <a:lnL w="12700" cmpd="sng">
                      <a:noFill/>
                      <a:prstDash val="solid"/>
                    </a:lnL>
                    <a:lnR w="12700" cmpd="sng">
                      <a:noFill/>
                      <a:prstDash val="solid"/>
                    </a:lnR>
                    <a:lnT w="12700" cmpd="sng">
                      <a:noFill/>
                      <a:prstDash val="solid"/>
                    </a:lnT>
                    <a:lnB w="12700" cmpd="sng">
                      <a:noFill/>
                      <a:prstDash val="solid"/>
                    </a:lnB>
                    <a:noFill/>
                  </a:tcPr>
                </a:tc>
                <a:tc>
                  <a:txBody>
                    <a:bodyPr/>
                    <a:lstStyle/>
                    <a:p>
                      <a:pPr algn="ctr" fontAlgn="ctr"/>
                      <a:r>
                        <a:rPr lang="en-US" sz="1100" u="none" strike="noStrike" cap="none" spc="0">
                          <a:solidFill>
                            <a:schemeClr val="tx1"/>
                          </a:solidFill>
                          <a:effectLst/>
                        </a:rPr>
                        <a:t>No</a:t>
                      </a:r>
                      <a:endParaRPr lang="en-US" sz="1100" b="0" i="0" u="none" strike="noStrike" cap="none" spc="0">
                        <a:solidFill>
                          <a:schemeClr val="tx1"/>
                        </a:solidFill>
                        <a:effectLst/>
                        <a:latin typeface="Aptos Narrow" panose="020B0004020202020204" pitchFamily="34" charset="0"/>
                      </a:endParaRPr>
                    </a:p>
                  </a:txBody>
                  <a:tcPr marL="115771" marR="115771" marT="115771" marB="115771" anchor="ctr">
                    <a:lnL w="12700" cmpd="sng">
                      <a:noFill/>
                      <a:prstDash val="solid"/>
                    </a:lnL>
                    <a:lnR w="12700" cmpd="sng">
                      <a:noFill/>
                      <a:prstDash val="solid"/>
                    </a:lnR>
                    <a:lnT w="12700" cmpd="sng">
                      <a:noFill/>
                      <a:prstDash val="solid"/>
                    </a:lnT>
                    <a:lnB w="12700" cmpd="sng">
                      <a:noFill/>
                      <a:prstDash val="solid"/>
                    </a:lnB>
                    <a:noFill/>
                  </a:tcPr>
                </a:tc>
                <a:tc>
                  <a:txBody>
                    <a:bodyPr/>
                    <a:lstStyle/>
                    <a:p>
                      <a:pPr algn="ctr" fontAlgn="ctr"/>
                      <a:r>
                        <a:rPr lang="en-US" sz="1100" u="none" strike="noStrike" cap="none" spc="0">
                          <a:solidFill>
                            <a:schemeClr val="tx1"/>
                          </a:solidFill>
                          <a:effectLst/>
                        </a:rPr>
                        <a:t>Softmax</a:t>
                      </a:r>
                      <a:endParaRPr lang="en-US" sz="1100" b="0" i="0" u="none" strike="noStrike" cap="none" spc="0">
                        <a:solidFill>
                          <a:schemeClr val="tx1"/>
                        </a:solidFill>
                        <a:effectLst/>
                        <a:latin typeface="Aptos Narrow" panose="020B0004020202020204" pitchFamily="34" charset="0"/>
                      </a:endParaRPr>
                    </a:p>
                  </a:txBody>
                  <a:tcPr marL="115771" marR="115771" marT="115771" marB="115771" anchor="ctr">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163238137"/>
                  </a:ext>
                </a:extLst>
              </a:tr>
              <a:tr h="429638">
                <a:tc>
                  <a:txBody>
                    <a:bodyPr/>
                    <a:lstStyle/>
                    <a:p>
                      <a:pPr algn="ctr" fontAlgn="ctr"/>
                      <a:r>
                        <a:rPr lang="en-US" sz="1100" u="none" strike="noStrike" cap="none" spc="0">
                          <a:solidFill>
                            <a:schemeClr val="tx1"/>
                          </a:solidFill>
                          <a:effectLst/>
                        </a:rPr>
                        <a:t>4</a:t>
                      </a:r>
                      <a:endParaRPr lang="en-US" sz="1100" b="0" i="0" u="none" strike="noStrike" cap="none" spc="0">
                        <a:solidFill>
                          <a:schemeClr val="tx1"/>
                        </a:solidFill>
                        <a:effectLst/>
                        <a:latin typeface="Aptos Narrow" panose="020B0004020202020204" pitchFamily="34" charset="0"/>
                      </a:endParaRPr>
                    </a:p>
                  </a:txBody>
                  <a:tcPr marL="115771" marR="115771" marT="115771" marB="115771" anchor="ctr">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algn="ctr" fontAlgn="ctr"/>
                      <a:r>
                        <a:rPr lang="en-US" sz="1100" u="none" strike="noStrike" cap="none" spc="0">
                          <a:solidFill>
                            <a:schemeClr val="tx1"/>
                          </a:solidFill>
                          <a:effectLst/>
                        </a:rPr>
                        <a:t>3</a:t>
                      </a:r>
                      <a:endParaRPr lang="en-US" sz="1100" b="0" i="0" u="none" strike="noStrike" cap="none" spc="0">
                        <a:solidFill>
                          <a:schemeClr val="tx1"/>
                        </a:solidFill>
                        <a:effectLst/>
                        <a:latin typeface="Aptos Narrow" panose="020B0004020202020204" pitchFamily="34" charset="0"/>
                      </a:endParaRPr>
                    </a:p>
                  </a:txBody>
                  <a:tcPr marL="115771" marR="115771" marT="115771" marB="115771" anchor="ctr">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algn="ctr" fontAlgn="ctr"/>
                      <a:r>
                        <a:rPr lang="en-US" sz="1100" u="none" strike="noStrike" cap="none" spc="0">
                          <a:solidFill>
                            <a:schemeClr val="tx1"/>
                          </a:solidFill>
                          <a:effectLst/>
                        </a:rPr>
                        <a:t>64, 128, 256</a:t>
                      </a:r>
                      <a:endParaRPr lang="en-US" sz="1100" b="0" i="0" u="none" strike="noStrike" cap="none" spc="0">
                        <a:solidFill>
                          <a:schemeClr val="tx1"/>
                        </a:solidFill>
                        <a:effectLst/>
                        <a:latin typeface="Aptos Narrow" panose="020B0004020202020204" pitchFamily="34" charset="0"/>
                      </a:endParaRPr>
                    </a:p>
                  </a:txBody>
                  <a:tcPr marL="115771" marR="115771" marT="115771" marB="115771" anchor="ctr">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algn="ctr" fontAlgn="ctr"/>
                      <a:r>
                        <a:rPr lang="en-US" sz="1100" u="none" strike="noStrike" cap="none" spc="0">
                          <a:solidFill>
                            <a:schemeClr val="tx1"/>
                          </a:solidFill>
                          <a:effectLst/>
                        </a:rPr>
                        <a:t>3, 5, 7</a:t>
                      </a:r>
                      <a:endParaRPr lang="en-US" sz="1100" b="0" i="0" u="none" strike="noStrike" cap="none" spc="0">
                        <a:solidFill>
                          <a:schemeClr val="tx1"/>
                        </a:solidFill>
                        <a:effectLst/>
                        <a:latin typeface="Aptos Narrow" panose="020B0004020202020204" pitchFamily="34" charset="0"/>
                      </a:endParaRPr>
                    </a:p>
                  </a:txBody>
                  <a:tcPr marL="115771" marR="115771" marT="115771" marB="115771" anchor="ctr">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algn="ctr" fontAlgn="ctr"/>
                      <a:r>
                        <a:rPr lang="en-US" sz="1100" u="none" strike="noStrike" cap="none" spc="0">
                          <a:solidFill>
                            <a:schemeClr val="tx1"/>
                          </a:solidFill>
                          <a:effectLst/>
                        </a:rPr>
                        <a:t>512, 256</a:t>
                      </a:r>
                      <a:endParaRPr lang="en-US" sz="1100" b="0" i="0" u="none" strike="noStrike" cap="none" spc="0">
                        <a:solidFill>
                          <a:schemeClr val="tx1"/>
                        </a:solidFill>
                        <a:effectLst/>
                        <a:latin typeface="Aptos Narrow" panose="020B0004020202020204" pitchFamily="34" charset="0"/>
                      </a:endParaRPr>
                    </a:p>
                  </a:txBody>
                  <a:tcPr marL="115771" marR="115771" marT="115771" marB="115771" anchor="ctr">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algn="ctr" fontAlgn="ctr"/>
                      <a:r>
                        <a:rPr lang="en-US" sz="1100" u="none" strike="noStrike" cap="none" spc="0">
                          <a:solidFill>
                            <a:schemeClr val="tx1"/>
                          </a:solidFill>
                          <a:effectLst/>
                        </a:rPr>
                        <a:t>0.5, 0.3</a:t>
                      </a:r>
                      <a:endParaRPr lang="en-US" sz="1100" b="0" i="0" u="none" strike="noStrike" cap="none" spc="0">
                        <a:solidFill>
                          <a:schemeClr val="tx1"/>
                        </a:solidFill>
                        <a:effectLst/>
                        <a:latin typeface="Aptos Narrow" panose="020B0004020202020204" pitchFamily="34" charset="0"/>
                      </a:endParaRPr>
                    </a:p>
                  </a:txBody>
                  <a:tcPr marL="115771" marR="115771" marT="115771" marB="115771" anchor="ctr">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algn="ctr" fontAlgn="ctr"/>
                      <a:r>
                        <a:rPr lang="en-US" sz="1100" u="none" strike="noStrike" cap="none" spc="0">
                          <a:solidFill>
                            <a:schemeClr val="tx1"/>
                          </a:solidFill>
                          <a:effectLst/>
                        </a:rPr>
                        <a:t>Leaky ReLU</a:t>
                      </a:r>
                      <a:endParaRPr lang="en-US" sz="1100" b="0" i="0" u="none" strike="noStrike" cap="none" spc="0">
                        <a:solidFill>
                          <a:schemeClr val="tx1"/>
                        </a:solidFill>
                        <a:effectLst/>
                        <a:latin typeface="Aptos Narrow" panose="020B0004020202020204" pitchFamily="34" charset="0"/>
                      </a:endParaRPr>
                    </a:p>
                  </a:txBody>
                  <a:tcPr marL="115771" marR="115771" marT="115771" marB="115771" anchor="ctr">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algn="ctr" fontAlgn="ctr"/>
                      <a:r>
                        <a:rPr lang="en-US" sz="1100" u="none" strike="noStrike" cap="none" spc="0">
                          <a:solidFill>
                            <a:schemeClr val="tx1"/>
                          </a:solidFill>
                          <a:effectLst/>
                        </a:rPr>
                        <a:t>Yes</a:t>
                      </a:r>
                      <a:endParaRPr lang="en-US" sz="1100" b="0" i="0" u="none" strike="noStrike" cap="none" spc="0">
                        <a:solidFill>
                          <a:schemeClr val="tx1"/>
                        </a:solidFill>
                        <a:effectLst/>
                        <a:latin typeface="Aptos Narrow" panose="020B0004020202020204" pitchFamily="34" charset="0"/>
                      </a:endParaRPr>
                    </a:p>
                  </a:txBody>
                  <a:tcPr marL="115771" marR="115771" marT="115771" marB="115771" anchor="ctr">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algn="ctr" fontAlgn="ctr"/>
                      <a:r>
                        <a:rPr lang="en-US" sz="1100" u="none" strike="noStrike" cap="none" spc="0">
                          <a:solidFill>
                            <a:schemeClr val="tx1"/>
                          </a:solidFill>
                          <a:effectLst/>
                        </a:rPr>
                        <a:t>Softmax</a:t>
                      </a:r>
                      <a:endParaRPr lang="en-US" sz="1100" b="0" i="0" u="none" strike="noStrike" cap="none" spc="0">
                        <a:solidFill>
                          <a:schemeClr val="tx1"/>
                        </a:solidFill>
                        <a:effectLst/>
                        <a:latin typeface="Aptos Narrow" panose="020B0004020202020204" pitchFamily="34" charset="0"/>
                      </a:endParaRPr>
                    </a:p>
                  </a:txBody>
                  <a:tcPr marL="115771" marR="115771" marT="115771" marB="115771" anchor="ctr">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extLst>
                  <a:ext uri="{0D108BD9-81ED-4DB2-BD59-A6C34878D82A}">
                    <a16:rowId xmlns:a16="http://schemas.microsoft.com/office/drawing/2014/main" val="1693577800"/>
                  </a:ext>
                </a:extLst>
              </a:tr>
              <a:tr h="596862">
                <a:tc>
                  <a:txBody>
                    <a:bodyPr/>
                    <a:lstStyle/>
                    <a:p>
                      <a:pPr algn="ctr" fontAlgn="ctr"/>
                      <a:r>
                        <a:rPr lang="en-US" sz="1100" u="none" strike="noStrike" cap="none" spc="0">
                          <a:solidFill>
                            <a:schemeClr val="tx1"/>
                          </a:solidFill>
                          <a:effectLst/>
                        </a:rPr>
                        <a:t>5</a:t>
                      </a:r>
                      <a:endParaRPr lang="en-US" sz="1100" b="0" i="0" u="none" strike="noStrike" cap="none" spc="0">
                        <a:solidFill>
                          <a:schemeClr val="tx1"/>
                        </a:solidFill>
                        <a:effectLst/>
                        <a:latin typeface="Aptos Narrow" panose="020B0004020202020204" pitchFamily="34" charset="0"/>
                      </a:endParaRPr>
                    </a:p>
                  </a:txBody>
                  <a:tcPr marL="115771" marR="115771" marT="115771" marB="115771" anchor="ctr">
                    <a:lnL w="12700" cmpd="sng">
                      <a:noFill/>
                      <a:prstDash val="solid"/>
                    </a:lnL>
                    <a:lnR w="12700" cmpd="sng">
                      <a:noFill/>
                      <a:prstDash val="solid"/>
                    </a:lnR>
                    <a:lnT w="12700" cmpd="sng">
                      <a:noFill/>
                      <a:prstDash val="solid"/>
                    </a:lnT>
                    <a:lnB w="12700" cmpd="sng">
                      <a:noFill/>
                      <a:prstDash val="solid"/>
                    </a:lnB>
                    <a:noFill/>
                  </a:tcPr>
                </a:tc>
                <a:tc>
                  <a:txBody>
                    <a:bodyPr/>
                    <a:lstStyle/>
                    <a:p>
                      <a:pPr algn="ctr" fontAlgn="ctr"/>
                      <a:r>
                        <a:rPr lang="en-US" sz="1100" u="none" strike="noStrike" cap="none" spc="0">
                          <a:solidFill>
                            <a:schemeClr val="tx1"/>
                          </a:solidFill>
                          <a:effectLst/>
                        </a:rPr>
                        <a:t>4</a:t>
                      </a:r>
                      <a:endParaRPr lang="en-US" sz="1100" b="0" i="0" u="none" strike="noStrike" cap="none" spc="0">
                        <a:solidFill>
                          <a:schemeClr val="tx1"/>
                        </a:solidFill>
                        <a:effectLst/>
                        <a:latin typeface="Aptos Narrow" panose="020B0004020202020204" pitchFamily="34" charset="0"/>
                      </a:endParaRPr>
                    </a:p>
                  </a:txBody>
                  <a:tcPr marL="115771" marR="115771" marT="115771" marB="115771" anchor="ctr">
                    <a:lnL w="12700" cmpd="sng">
                      <a:noFill/>
                      <a:prstDash val="solid"/>
                    </a:lnL>
                    <a:lnR w="12700" cmpd="sng">
                      <a:noFill/>
                      <a:prstDash val="solid"/>
                    </a:lnR>
                    <a:lnT w="12700" cmpd="sng">
                      <a:noFill/>
                      <a:prstDash val="solid"/>
                    </a:lnT>
                    <a:lnB w="12700" cmpd="sng">
                      <a:noFill/>
                      <a:prstDash val="solid"/>
                    </a:lnB>
                    <a:noFill/>
                  </a:tcPr>
                </a:tc>
                <a:tc>
                  <a:txBody>
                    <a:bodyPr/>
                    <a:lstStyle/>
                    <a:p>
                      <a:pPr algn="ctr" fontAlgn="ctr"/>
                      <a:r>
                        <a:rPr lang="en-US" sz="1100" u="none" strike="noStrike" cap="none" spc="0">
                          <a:solidFill>
                            <a:schemeClr val="tx1"/>
                          </a:solidFill>
                          <a:effectLst/>
                        </a:rPr>
                        <a:t>32, 64, 128, 256</a:t>
                      </a:r>
                      <a:endParaRPr lang="en-US" sz="1100" b="0" i="0" u="none" strike="noStrike" cap="none" spc="0">
                        <a:solidFill>
                          <a:schemeClr val="tx1"/>
                        </a:solidFill>
                        <a:effectLst/>
                        <a:latin typeface="Aptos Narrow" panose="020B0004020202020204" pitchFamily="34" charset="0"/>
                      </a:endParaRPr>
                    </a:p>
                  </a:txBody>
                  <a:tcPr marL="115771" marR="115771" marT="115771" marB="115771" anchor="ctr">
                    <a:lnL w="12700" cmpd="sng">
                      <a:noFill/>
                      <a:prstDash val="solid"/>
                    </a:lnL>
                    <a:lnR w="12700" cmpd="sng">
                      <a:noFill/>
                      <a:prstDash val="solid"/>
                    </a:lnR>
                    <a:lnT w="12700" cmpd="sng">
                      <a:noFill/>
                      <a:prstDash val="solid"/>
                    </a:lnT>
                    <a:lnB w="12700" cmpd="sng">
                      <a:noFill/>
                      <a:prstDash val="solid"/>
                    </a:lnB>
                    <a:noFill/>
                  </a:tcPr>
                </a:tc>
                <a:tc>
                  <a:txBody>
                    <a:bodyPr/>
                    <a:lstStyle/>
                    <a:p>
                      <a:pPr algn="ctr" fontAlgn="ctr"/>
                      <a:r>
                        <a:rPr lang="en-US" sz="1100" u="none" strike="noStrike" cap="none" spc="0">
                          <a:solidFill>
                            <a:schemeClr val="tx1"/>
                          </a:solidFill>
                          <a:effectLst/>
                        </a:rPr>
                        <a:t>3, 3, 5, 5</a:t>
                      </a:r>
                      <a:endParaRPr lang="en-US" sz="1100" b="0" i="0" u="none" strike="noStrike" cap="none" spc="0">
                        <a:solidFill>
                          <a:schemeClr val="tx1"/>
                        </a:solidFill>
                        <a:effectLst/>
                        <a:latin typeface="Aptos Narrow" panose="020B0004020202020204" pitchFamily="34" charset="0"/>
                      </a:endParaRPr>
                    </a:p>
                  </a:txBody>
                  <a:tcPr marL="115771" marR="115771" marT="115771" marB="115771" anchor="ctr">
                    <a:lnL w="12700" cmpd="sng">
                      <a:noFill/>
                      <a:prstDash val="solid"/>
                    </a:lnL>
                    <a:lnR w="12700" cmpd="sng">
                      <a:noFill/>
                      <a:prstDash val="solid"/>
                    </a:lnR>
                    <a:lnT w="12700" cmpd="sng">
                      <a:noFill/>
                      <a:prstDash val="solid"/>
                    </a:lnT>
                    <a:lnB w="12700" cmpd="sng">
                      <a:noFill/>
                      <a:prstDash val="solid"/>
                    </a:lnB>
                    <a:noFill/>
                  </a:tcPr>
                </a:tc>
                <a:tc>
                  <a:txBody>
                    <a:bodyPr/>
                    <a:lstStyle/>
                    <a:p>
                      <a:pPr algn="ctr" fontAlgn="ctr"/>
                      <a:r>
                        <a:rPr lang="en-US" sz="1100" u="none" strike="noStrike" cap="none" spc="0">
                          <a:solidFill>
                            <a:schemeClr val="tx1"/>
                          </a:solidFill>
                          <a:effectLst/>
                        </a:rPr>
                        <a:t>1024, 512, 256, 128</a:t>
                      </a:r>
                      <a:endParaRPr lang="en-US" sz="1100" b="0" i="0" u="none" strike="noStrike" cap="none" spc="0">
                        <a:solidFill>
                          <a:schemeClr val="tx1"/>
                        </a:solidFill>
                        <a:effectLst/>
                        <a:latin typeface="Aptos Narrow" panose="020B0004020202020204" pitchFamily="34" charset="0"/>
                      </a:endParaRPr>
                    </a:p>
                  </a:txBody>
                  <a:tcPr marL="115771" marR="115771" marT="115771" marB="115771" anchor="ctr">
                    <a:lnL w="12700" cmpd="sng">
                      <a:noFill/>
                      <a:prstDash val="solid"/>
                    </a:lnL>
                    <a:lnR w="12700" cmpd="sng">
                      <a:noFill/>
                      <a:prstDash val="solid"/>
                    </a:lnR>
                    <a:lnT w="12700" cmpd="sng">
                      <a:noFill/>
                      <a:prstDash val="solid"/>
                    </a:lnT>
                    <a:lnB w="12700" cmpd="sng">
                      <a:noFill/>
                      <a:prstDash val="solid"/>
                    </a:lnB>
                    <a:noFill/>
                  </a:tcPr>
                </a:tc>
                <a:tc>
                  <a:txBody>
                    <a:bodyPr/>
                    <a:lstStyle/>
                    <a:p>
                      <a:pPr algn="ctr" fontAlgn="ctr"/>
                      <a:r>
                        <a:rPr lang="en-US" sz="1100" u="none" strike="noStrike" cap="none" spc="0">
                          <a:solidFill>
                            <a:schemeClr val="tx1"/>
                          </a:solidFill>
                          <a:effectLst/>
                        </a:rPr>
                        <a:t>0.6, 0.4, 0.3, 0.2</a:t>
                      </a:r>
                      <a:endParaRPr lang="en-US" sz="1100" b="0" i="0" u="none" strike="noStrike" cap="none" spc="0">
                        <a:solidFill>
                          <a:schemeClr val="tx1"/>
                        </a:solidFill>
                        <a:effectLst/>
                        <a:latin typeface="Aptos Narrow" panose="020B0004020202020204" pitchFamily="34" charset="0"/>
                      </a:endParaRPr>
                    </a:p>
                  </a:txBody>
                  <a:tcPr marL="115771" marR="115771" marT="115771" marB="115771" anchor="ctr">
                    <a:lnL w="12700" cmpd="sng">
                      <a:noFill/>
                      <a:prstDash val="solid"/>
                    </a:lnL>
                    <a:lnR w="12700" cmpd="sng">
                      <a:noFill/>
                      <a:prstDash val="solid"/>
                    </a:lnR>
                    <a:lnT w="12700" cmpd="sng">
                      <a:noFill/>
                      <a:prstDash val="solid"/>
                    </a:lnT>
                    <a:lnB w="12700" cmpd="sng">
                      <a:noFill/>
                      <a:prstDash val="solid"/>
                    </a:lnB>
                    <a:noFill/>
                  </a:tcPr>
                </a:tc>
                <a:tc>
                  <a:txBody>
                    <a:bodyPr/>
                    <a:lstStyle/>
                    <a:p>
                      <a:pPr algn="ctr" fontAlgn="ctr"/>
                      <a:r>
                        <a:rPr lang="en-US" sz="1100" u="none" strike="noStrike" cap="none" spc="0">
                          <a:solidFill>
                            <a:schemeClr val="tx1"/>
                          </a:solidFill>
                          <a:effectLst/>
                        </a:rPr>
                        <a:t>Sigmoid</a:t>
                      </a:r>
                      <a:endParaRPr lang="en-US" sz="1100" b="0" i="0" u="none" strike="noStrike" cap="none" spc="0">
                        <a:solidFill>
                          <a:schemeClr val="tx1"/>
                        </a:solidFill>
                        <a:effectLst/>
                        <a:latin typeface="Aptos Narrow" panose="020B0004020202020204" pitchFamily="34" charset="0"/>
                      </a:endParaRPr>
                    </a:p>
                  </a:txBody>
                  <a:tcPr marL="115771" marR="115771" marT="115771" marB="115771" anchor="ctr">
                    <a:lnL w="12700" cmpd="sng">
                      <a:noFill/>
                      <a:prstDash val="solid"/>
                    </a:lnL>
                    <a:lnR w="12700" cmpd="sng">
                      <a:noFill/>
                      <a:prstDash val="solid"/>
                    </a:lnR>
                    <a:lnT w="12700" cmpd="sng">
                      <a:noFill/>
                      <a:prstDash val="solid"/>
                    </a:lnT>
                    <a:lnB w="12700" cmpd="sng">
                      <a:noFill/>
                      <a:prstDash val="solid"/>
                    </a:lnB>
                    <a:noFill/>
                  </a:tcPr>
                </a:tc>
                <a:tc>
                  <a:txBody>
                    <a:bodyPr/>
                    <a:lstStyle/>
                    <a:p>
                      <a:pPr algn="ctr" fontAlgn="ctr"/>
                      <a:r>
                        <a:rPr lang="en-US" sz="1100" u="none" strike="noStrike" cap="none" spc="0">
                          <a:solidFill>
                            <a:schemeClr val="tx1"/>
                          </a:solidFill>
                          <a:effectLst/>
                        </a:rPr>
                        <a:t>No</a:t>
                      </a:r>
                      <a:endParaRPr lang="en-US" sz="1100" b="0" i="0" u="none" strike="noStrike" cap="none" spc="0">
                        <a:solidFill>
                          <a:schemeClr val="tx1"/>
                        </a:solidFill>
                        <a:effectLst/>
                        <a:latin typeface="Aptos Narrow" panose="020B0004020202020204" pitchFamily="34" charset="0"/>
                      </a:endParaRPr>
                    </a:p>
                  </a:txBody>
                  <a:tcPr marL="115771" marR="115771" marT="115771" marB="115771" anchor="ctr">
                    <a:lnL w="12700" cmpd="sng">
                      <a:noFill/>
                      <a:prstDash val="solid"/>
                    </a:lnL>
                    <a:lnR w="12700" cmpd="sng">
                      <a:noFill/>
                      <a:prstDash val="solid"/>
                    </a:lnR>
                    <a:lnT w="12700" cmpd="sng">
                      <a:noFill/>
                      <a:prstDash val="solid"/>
                    </a:lnT>
                    <a:lnB w="12700" cmpd="sng">
                      <a:noFill/>
                      <a:prstDash val="solid"/>
                    </a:lnB>
                    <a:noFill/>
                  </a:tcPr>
                </a:tc>
                <a:tc>
                  <a:txBody>
                    <a:bodyPr/>
                    <a:lstStyle/>
                    <a:p>
                      <a:pPr algn="ctr" fontAlgn="ctr"/>
                      <a:r>
                        <a:rPr lang="en-US" sz="1100" u="none" strike="noStrike" cap="none" spc="0">
                          <a:solidFill>
                            <a:schemeClr val="tx1"/>
                          </a:solidFill>
                          <a:effectLst/>
                        </a:rPr>
                        <a:t>Softmax</a:t>
                      </a:r>
                      <a:endParaRPr lang="en-US" sz="1100" b="0" i="0" u="none" strike="noStrike" cap="none" spc="0">
                        <a:solidFill>
                          <a:schemeClr val="tx1"/>
                        </a:solidFill>
                        <a:effectLst/>
                        <a:latin typeface="Aptos Narrow" panose="020B0004020202020204" pitchFamily="34" charset="0"/>
                      </a:endParaRPr>
                    </a:p>
                  </a:txBody>
                  <a:tcPr marL="115771" marR="115771" marT="115771" marB="115771" anchor="ctr">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2055347074"/>
                  </a:ext>
                </a:extLst>
              </a:tr>
              <a:tr h="596862">
                <a:tc>
                  <a:txBody>
                    <a:bodyPr/>
                    <a:lstStyle/>
                    <a:p>
                      <a:pPr algn="ctr" fontAlgn="ctr"/>
                      <a:r>
                        <a:rPr lang="en-US" sz="1100" u="none" strike="noStrike" cap="none" spc="0">
                          <a:solidFill>
                            <a:schemeClr val="tx1"/>
                          </a:solidFill>
                          <a:effectLst/>
                        </a:rPr>
                        <a:t>6</a:t>
                      </a:r>
                      <a:endParaRPr lang="en-US" sz="1100" b="0" i="0" u="none" strike="noStrike" cap="none" spc="0">
                        <a:solidFill>
                          <a:schemeClr val="tx1"/>
                        </a:solidFill>
                        <a:effectLst/>
                        <a:latin typeface="Aptos Narrow" panose="020B0004020202020204" pitchFamily="34" charset="0"/>
                      </a:endParaRPr>
                    </a:p>
                  </a:txBody>
                  <a:tcPr marL="115771" marR="115771" marT="115771" marB="115771" anchor="ctr">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algn="ctr" fontAlgn="ctr"/>
                      <a:r>
                        <a:rPr lang="en-US" sz="1100" u="none" strike="noStrike" cap="none" spc="0">
                          <a:solidFill>
                            <a:schemeClr val="tx1"/>
                          </a:solidFill>
                          <a:effectLst/>
                        </a:rPr>
                        <a:t>5</a:t>
                      </a:r>
                      <a:endParaRPr lang="en-US" sz="1100" b="0" i="0" u="none" strike="noStrike" cap="none" spc="0">
                        <a:solidFill>
                          <a:schemeClr val="tx1"/>
                        </a:solidFill>
                        <a:effectLst/>
                        <a:latin typeface="Aptos Narrow" panose="020B0004020202020204" pitchFamily="34" charset="0"/>
                      </a:endParaRPr>
                    </a:p>
                  </a:txBody>
                  <a:tcPr marL="115771" marR="115771" marT="115771" marB="115771" anchor="ctr">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algn="ctr" fontAlgn="ctr"/>
                      <a:r>
                        <a:rPr lang="en-US" sz="1100" u="none" strike="noStrike" cap="none" spc="0">
                          <a:solidFill>
                            <a:schemeClr val="tx1"/>
                          </a:solidFill>
                          <a:effectLst/>
                        </a:rPr>
                        <a:t>32, 64, 128, 256, 512</a:t>
                      </a:r>
                      <a:endParaRPr lang="en-US" sz="1100" b="0" i="0" u="none" strike="noStrike" cap="none" spc="0">
                        <a:solidFill>
                          <a:schemeClr val="tx1"/>
                        </a:solidFill>
                        <a:effectLst/>
                        <a:latin typeface="Aptos Narrow" panose="020B0004020202020204" pitchFamily="34" charset="0"/>
                      </a:endParaRPr>
                    </a:p>
                  </a:txBody>
                  <a:tcPr marL="115771" marR="115771" marT="115771" marB="115771" anchor="ctr">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algn="ctr" fontAlgn="ctr"/>
                      <a:r>
                        <a:rPr lang="en-US" sz="1100" u="none" strike="noStrike" cap="none" spc="0">
                          <a:solidFill>
                            <a:schemeClr val="tx1"/>
                          </a:solidFill>
                          <a:effectLst/>
                        </a:rPr>
                        <a:t>3, 3, 3, 5, 7</a:t>
                      </a:r>
                      <a:endParaRPr lang="en-US" sz="1100" b="0" i="0" u="none" strike="noStrike" cap="none" spc="0">
                        <a:solidFill>
                          <a:schemeClr val="tx1"/>
                        </a:solidFill>
                        <a:effectLst/>
                        <a:latin typeface="Aptos Narrow" panose="020B0004020202020204" pitchFamily="34" charset="0"/>
                      </a:endParaRPr>
                    </a:p>
                  </a:txBody>
                  <a:tcPr marL="115771" marR="115771" marT="115771" marB="115771" anchor="ctr">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algn="ctr" fontAlgn="ctr"/>
                      <a:r>
                        <a:rPr lang="en-US" sz="1100" u="none" strike="noStrike" cap="none" spc="0">
                          <a:solidFill>
                            <a:schemeClr val="tx1"/>
                          </a:solidFill>
                          <a:effectLst/>
                        </a:rPr>
                        <a:t>2048, 1024</a:t>
                      </a:r>
                      <a:endParaRPr lang="en-US" sz="1100" b="0" i="0" u="none" strike="noStrike" cap="none" spc="0">
                        <a:solidFill>
                          <a:schemeClr val="tx1"/>
                        </a:solidFill>
                        <a:effectLst/>
                        <a:latin typeface="Aptos Narrow" panose="020B0004020202020204" pitchFamily="34" charset="0"/>
                      </a:endParaRPr>
                    </a:p>
                  </a:txBody>
                  <a:tcPr marL="115771" marR="115771" marT="115771" marB="115771" anchor="ctr">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algn="ctr" fontAlgn="ctr"/>
                      <a:r>
                        <a:rPr lang="en-US" sz="1100" u="none" strike="noStrike" cap="none" spc="0">
                          <a:solidFill>
                            <a:schemeClr val="tx1"/>
                          </a:solidFill>
                          <a:effectLst/>
                        </a:rPr>
                        <a:t>0.7, 0.5</a:t>
                      </a:r>
                      <a:endParaRPr lang="en-US" sz="1100" b="0" i="0" u="none" strike="noStrike" cap="none" spc="0">
                        <a:solidFill>
                          <a:schemeClr val="tx1"/>
                        </a:solidFill>
                        <a:effectLst/>
                        <a:latin typeface="Aptos Narrow" panose="020B0004020202020204" pitchFamily="34" charset="0"/>
                      </a:endParaRPr>
                    </a:p>
                  </a:txBody>
                  <a:tcPr marL="115771" marR="115771" marT="115771" marB="115771" anchor="ctr">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algn="ctr" fontAlgn="ctr"/>
                      <a:r>
                        <a:rPr lang="en-US" sz="1100" u="none" strike="noStrike" cap="none" spc="0">
                          <a:solidFill>
                            <a:schemeClr val="tx1"/>
                          </a:solidFill>
                          <a:effectLst/>
                        </a:rPr>
                        <a:t>Tanh</a:t>
                      </a:r>
                      <a:endParaRPr lang="en-US" sz="1100" b="0" i="0" u="none" strike="noStrike" cap="none" spc="0">
                        <a:solidFill>
                          <a:schemeClr val="tx1"/>
                        </a:solidFill>
                        <a:effectLst/>
                        <a:latin typeface="Aptos Narrow" panose="020B0004020202020204" pitchFamily="34" charset="0"/>
                      </a:endParaRPr>
                    </a:p>
                  </a:txBody>
                  <a:tcPr marL="115771" marR="115771" marT="115771" marB="115771" anchor="ctr">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algn="ctr" fontAlgn="ctr"/>
                      <a:r>
                        <a:rPr lang="en-US" sz="1100" u="none" strike="noStrike" cap="none" spc="0">
                          <a:solidFill>
                            <a:schemeClr val="tx1"/>
                          </a:solidFill>
                          <a:effectLst/>
                        </a:rPr>
                        <a:t>Yes</a:t>
                      </a:r>
                      <a:endParaRPr lang="en-US" sz="1100" b="0" i="0" u="none" strike="noStrike" cap="none" spc="0">
                        <a:solidFill>
                          <a:schemeClr val="tx1"/>
                        </a:solidFill>
                        <a:effectLst/>
                        <a:latin typeface="Aptos Narrow" panose="020B0004020202020204" pitchFamily="34" charset="0"/>
                      </a:endParaRPr>
                    </a:p>
                  </a:txBody>
                  <a:tcPr marL="115771" marR="115771" marT="115771" marB="115771" anchor="ctr">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algn="ctr" fontAlgn="ctr"/>
                      <a:r>
                        <a:rPr lang="en-US" sz="1100" u="none" strike="noStrike" cap="none" spc="0" err="1">
                          <a:solidFill>
                            <a:schemeClr val="tx1"/>
                          </a:solidFill>
                          <a:effectLst/>
                        </a:rPr>
                        <a:t>Softmax</a:t>
                      </a:r>
                      <a:endParaRPr lang="en-US" sz="1100" b="0" i="0" u="none" strike="noStrike" cap="none" spc="0">
                        <a:solidFill>
                          <a:schemeClr val="tx1"/>
                        </a:solidFill>
                        <a:effectLst/>
                        <a:latin typeface="Aptos Narrow" panose="020B0004020202020204" pitchFamily="34" charset="0"/>
                      </a:endParaRPr>
                    </a:p>
                  </a:txBody>
                  <a:tcPr marL="115771" marR="115771" marT="115771" marB="115771" anchor="ctr">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extLst>
                  <a:ext uri="{0D108BD9-81ED-4DB2-BD59-A6C34878D82A}">
                    <a16:rowId xmlns:a16="http://schemas.microsoft.com/office/drawing/2014/main" val="4153281461"/>
                  </a:ext>
                </a:extLst>
              </a:tr>
            </a:tbl>
          </a:graphicData>
        </a:graphic>
      </p:graphicFrame>
    </p:spTree>
    <p:extLst>
      <p:ext uri="{BB962C8B-B14F-4D97-AF65-F5344CB8AC3E}">
        <p14:creationId xmlns:p14="http://schemas.microsoft.com/office/powerpoint/2010/main" val="35904100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5">
            <a:extLst>
              <a:ext uri="{FF2B5EF4-FFF2-40B4-BE49-F238E27FC236}">
                <a16:creationId xmlns:a16="http://schemas.microsoft.com/office/drawing/2014/main" id="{245F1142-CA8F-A1FE-2E42-61E986F26B8C}"/>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lang="en-US" sz="5100" b="0" i="0" kern="1200">
                <a:solidFill>
                  <a:schemeClr val="tx1"/>
                </a:solidFill>
                <a:effectLst/>
                <a:highlight>
                  <a:srgbClr val="FFFFFF"/>
                </a:highlight>
                <a:latin typeface="+mj-lt"/>
                <a:ea typeface="+mj-ea"/>
                <a:cs typeface="+mj-cs"/>
              </a:rPr>
              <a:t>RESULTS: TEST ACCURACY</a:t>
            </a:r>
            <a:br>
              <a:rPr lang="en-US" sz="5100" b="0" i="0" kern="1200">
                <a:solidFill>
                  <a:schemeClr val="tx1"/>
                </a:solidFill>
                <a:effectLst/>
                <a:highlight>
                  <a:srgbClr val="FFFFFF"/>
                </a:highlight>
                <a:latin typeface="+mj-lt"/>
                <a:ea typeface="+mj-ea"/>
                <a:cs typeface="+mj-cs"/>
              </a:rPr>
            </a:br>
            <a:endParaRPr lang="en-US" sz="5100" kern="1200">
              <a:solidFill>
                <a:schemeClr val="tx1"/>
              </a:solidFill>
              <a:latin typeface="+mj-lt"/>
              <a:ea typeface="+mj-ea"/>
              <a:cs typeface="+mj-cs"/>
            </a:endParaRPr>
          </a:p>
        </p:txBody>
      </p:sp>
      <p:sp>
        <p:nvSpPr>
          <p:cNvPr id="13"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Content Placeholder 2">
            <a:extLst>
              <a:ext uri="{FF2B5EF4-FFF2-40B4-BE49-F238E27FC236}">
                <a16:creationId xmlns:a16="http://schemas.microsoft.com/office/drawing/2014/main" id="{6533DDF7-D600-E62D-A917-7B8B444E2A2A}"/>
              </a:ext>
            </a:extLst>
          </p:cNvPr>
          <p:cNvPicPr>
            <a:picLocks noGrp="1" noChangeAspect="1"/>
          </p:cNvPicPr>
          <p:nvPr>
            <p:ph idx="1"/>
          </p:nvPr>
        </p:nvPicPr>
        <p:blipFill>
          <a:blip r:embed="rId2"/>
          <a:stretch>
            <a:fillRect/>
          </a:stretch>
        </p:blipFill>
        <p:spPr>
          <a:xfrm>
            <a:off x="4654296" y="745876"/>
            <a:ext cx="7214616" cy="5338816"/>
          </a:xfrm>
          <a:prstGeom prst="rect">
            <a:avLst/>
          </a:prstGeom>
        </p:spPr>
      </p:pic>
    </p:spTree>
    <p:extLst>
      <p:ext uri="{BB962C8B-B14F-4D97-AF65-F5344CB8AC3E}">
        <p14:creationId xmlns:p14="http://schemas.microsoft.com/office/powerpoint/2010/main" val="26991436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0</TotalTime>
  <Words>2255</Words>
  <Application>Microsoft Office PowerPoint</Application>
  <PresentationFormat>Widescreen</PresentationFormat>
  <Paragraphs>297</Paragraphs>
  <Slides>25</Slides>
  <Notes>7</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25</vt:i4>
      </vt:variant>
    </vt:vector>
  </HeadingPairs>
  <TitlesOfParts>
    <vt:vector size="36" baseType="lpstr">
      <vt:lpstr>Aptos</vt:lpstr>
      <vt:lpstr>Aptos Display</vt:lpstr>
      <vt:lpstr>Aptos Narrow</vt:lpstr>
      <vt:lpstr>Arial</vt:lpstr>
      <vt:lpstr>Arial,Sans-Serif</vt:lpstr>
      <vt:lpstr>Calibri</vt:lpstr>
      <vt:lpstr>Courier New</vt:lpstr>
      <vt:lpstr>LatoWeb</vt:lpstr>
      <vt:lpstr>Times New Roman</vt:lpstr>
      <vt:lpstr>Wingdings</vt:lpstr>
      <vt:lpstr>Office Theme</vt:lpstr>
      <vt:lpstr>ECE 6397 –  Final Project Presentation   </vt:lpstr>
      <vt:lpstr>What questions are you trying to answer?</vt:lpstr>
      <vt:lpstr>2. Why are these interesting/important?</vt:lpstr>
      <vt:lpstr>3. Previous works on Alzheimer's Detection</vt:lpstr>
      <vt:lpstr>3. Previous works on Alzheimer's Detection (continued...)</vt:lpstr>
      <vt:lpstr>4. What is your methodology?</vt:lpstr>
      <vt:lpstr>4. What is your methodology? (continued...)</vt:lpstr>
      <vt:lpstr>4. What is your methodology? (continued...)</vt:lpstr>
      <vt:lpstr>RESULTS: TEST ACCURACY </vt:lpstr>
      <vt:lpstr>RESULTS: Model 1 </vt:lpstr>
      <vt:lpstr>PowerPoint Presentation</vt:lpstr>
      <vt:lpstr>RESULTS: Model 2 </vt:lpstr>
      <vt:lpstr>PowerPoint Presentation</vt:lpstr>
      <vt:lpstr>RESULTS: Model 3 </vt:lpstr>
      <vt:lpstr>PowerPoint Presentation</vt:lpstr>
      <vt:lpstr>RESULTS: Model 4 </vt:lpstr>
      <vt:lpstr>PowerPoint Presentation</vt:lpstr>
      <vt:lpstr>RESULTS: Model 5 </vt:lpstr>
      <vt:lpstr>PowerPoint Presentation</vt:lpstr>
      <vt:lpstr>RESULTS: Model 6 </vt:lpstr>
      <vt:lpstr>PowerPoint Presentation</vt:lpstr>
      <vt:lpstr>What challenges did you face during the project execution?</vt:lpstr>
      <vt:lpstr>What are your significant or interesting findings?</vt:lpstr>
      <vt:lpstr>What did you learn from your project?</vt:lpstr>
      <vt:lpstr>Future Work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ECE 6397 – Final Project Presentation  </dc:title>
  <dc:creator>Joanna Arockiaraj</dc:creator>
  <cp:lastModifiedBy>Masoud Heidary</cp:lastModifiedBy>
  <cp:revision>3</cp:revision>
  <dcterms:created xsi:type="dcterms:W3CDTF">2024-08-11T23:01:30Z</dcterms:created>
  <dcterms:modified xsi:type="dcterms:W3CDTF">2025-01-15T02:15:13Z</dcterms:modified>
</cp:coreProperties>
</file>