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0"/>
    <p:restoredTop sz="94702"/>
  </p:normalViewPr>
  <p:slideViewPr>
    <p:cSldViewPr snapToGrid="0">
      <p:cViewPr varScale="1">
        <p:scale>
          <a:sx n="113" d="100"/>
          <a:sy n="113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eghi, Masoud" userId="a9614f07-ba03-408f-ac40-7220f5d6fc3b" providerId="ADAL" clId="{FC1AFA4A-B077-3049-9738-F705A5810355}"/>
    <pc:docChg chg="addSld delSld modSld">
      <pc:chgData name="Nateghi, Masoud" userId="a9614f07-ba03-408f-ac40-7220f5d6fc3b" providerId="ADAL" clId="{FC1AFA4A-B077-3049-9738-F705A5810355}" dt="2025-03-26T17:22:58.484" v="11" actId="2696"/>
      <pc:docMkLst>
        <pc:docMk/>
      </pc:docMkLst>
      <pc:sldChg chg="modSp new del mod">
        <pc:chgData name="Nateghi, Masoud" userId="a9614f07-ba03-408f-ac40-7220f5d6fc3b" providerId="ADAL" clId="{FC1AFA4A-B077-3049-9738-F705A5810355}" dt="2025-03-26T17:22:58.484" v="11" actId="2696"/>
        <pc:sldMkLst>
          <pc:docMk/>
          <pc:sldMk cId="2538879649" sldId="259"/>
        </pc:sldMkLst>
        <pc:spChg chg="mod">
          <ac:chgData name="Nateghi, Masoud" userId="a9614f07-ba03-408f-ac40-7220f5d6fc3b" providerId="ADAL" clId="{FC1AFA4A-B077-3049-9738-F705A5810355}" dt="2025-03-26T17:22:38.040" v="10" actId="20577"/>
          <ac:spMkLst>
            <pc:docMk/>
            <pc:sldMk cId="2538879649" sldId="259"/>
            <ac:spMk id="2" creationId="{00DE80E4-A94A-8787-1F6F-95F70E549C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64E7-2997-5AA4-995E-51EDAB4E2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23EAD-28B7-842D-8BA0-07A41E4B0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E5BD6-8FAF-D9A2-8F45-9B2C1FB9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9BBA-A4DA-714C-8C8E-26050BD3F01E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62749-CD6F-4AA7-5F1B-D6E7D89D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FAB0B-ABA3-5109-36ED-E4E81ECD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40D-E9E8-5149-AA72-36175F44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9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B166-C3B6-B568-0729-5BF47F0F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0C305-3B29-C7EC-F04B-98738CE48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10723-3F7F-6CDE-51E8-025EC282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9BBA-A4DA-714C-8C8E-26050BD3F01E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A9EAB-CB14-E247-E47D-4CEE2EC9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6A1D1-1472-088D-2419-32844943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40D-E9E8-5149-AA72-36175F44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6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645C5-4E6D-4E08-9D31-2E0E11C33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AD3E1-BC44-6EC0-D174-DA1FFDF17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FBCA3-F696-E813-7078-EDB2DB51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9BBA-A4DA-714C-8C8E-26050BD3F01E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CC21A-DB76-E33D-477A-FE23B0B2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5913-27BF-25B1-3D37-BDA8BF3F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40D-E9E8-5149-AA72-36175F44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9968-9375-D747-5F86-69BC3907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501B9-7776-464D-927C-54A65B101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5EEE-987E-14B6-16C5-DA9FCA16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9BBA-A4DA-714C-8C8E-26050BD3F01E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2C554-776E-C489-C4B2-E91D1922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B8EF2-8B4B-14FF-5215-C0CB80D8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40D-E9E8-5149-AA72-36175F44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DC84-94FD-0E35-BB99-064C5C0E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76B29-3D7D-6220-44B6-802A9473B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D1161-E801-B712-1A40-206F4BD6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9BBA-A4DA-714C-8C8E-26050BD3F01E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FC4D5-CAD1-F7A1-A64D-AF67D3C4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BF121-8A06-BCBB-66A8-07F9C4D3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40D-E9E8-5149-AA72-36175F44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B589-CC3D-4DC6-77CE-10EEBF3A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25A39-358B-1D98-5AC1-56822D523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F8696-5C61-B855-0583-AB376FE5C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05FCC-49C1-6E09-CCB2-531ED37F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9BBA-A4DA-714C-8C8E-26050BD3F01E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72B2F-F24D-9777-3A36-D24EE05F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6577C-3185-C9CA-4404-59675697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40D-E9E8-5149-AA72-36175F44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4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FC12-B6F5-EF07-2CA8-1FFCF078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DE36E-6D0B-65B9-127F-2B6D294A6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F6F2B-3282-F7BA-C835-950675D29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39AA4-EEFC-25DF-8853-2E0FC5FE8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7C49F-7D1F-3D91-CB5F-8460EF0AE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11558-D047-78AD-C0DC-E60CE889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9BBA-A4DA-714C-8C8E-26050BD3F01E}" type="datetimeFigureOut">
              <a:rPr lang="en-US" smtClean="0"/>
              <a:t>3/26/25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524E0-15E2-A36C-4D89-45E4281C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9A4DF-2DF4-7B3E-EAA6-B2C598D0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40D-E9E8-5149-AA72-36175F44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6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13B8-283C-9F4A-584C-4342428C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A95C0-9197-C607-19ED-1B0EB6D3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9BBA-A4DA-714C-8C8E-26050BD3F01E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EAFEB-70A3-317E-2ADB-25B4D659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DD3D3-FD18-E332-4051-706E2B4E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40D-E9E8-5149-AA72-36175F44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5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8C252-FF2E-9A46-CA7B-15E5813B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9BBA-A4DA-714C-8C8E-26050BD3F01E}" type="datetimeFigureOut">
              <a:rPr lang="en-US" smtClean="0"/>
              <a:t>3/26/25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5A908-469D-502A-80B8-F4166E26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2CF64-C2B5-ED1E-B873-8C00A93A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40D-E9E8-5149-AA72-36175F44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0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FC32-66E3-C0E7-45BD-0E4704A5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AAC15-A5B3-359F-FFC1-F941A97FD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0F83B-B41B-4181-0612-07F5A8B55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1B105-3642-D7C9-79B8-C00F3A09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9BBA-A4DA-714C-8C8E-26050BD3F01E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B844B-EF3D-0D0A-1D41-9F1ADDD5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A8BC8-5DDB-CD5D-4A49-F9361B29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40D-E9E8-5149-AA72-36175F44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3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6787-7BEF-CB5C-42F8-9BF4024D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2CC3F-8713-007F-B219-45ECCECC5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2236C-F14E-04C6-8F61-6040C3294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12B6F-5AD0-253D-5CE6-ED12F11C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9BBA-A4DA-714C-8C8E-26050BD3F01E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A30E3-6CB1-F53C-B1F6-C067CB8F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30A41-609D-A86F-FC49-6BE1137A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40D-E9E8-5149-AA72-36175F44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44A17-64CC-B9A0-AAFA-B079FF28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D4661-04B7-DFB2-5622-BD0BC1B3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0947A-B8C8-7E15-68B5-29EC22943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B59BBA-A4DA-714C-8C8E-26050BD3F01E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0B70B-2F8E-B0E9-A0F0-EB49557EA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2A232-2BF4-AAAE-C3FA-9686C4557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83440D-E9E8-5149-AA72-36175F44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1CBFC-EA3C-6A51-A49A-DFFC8985E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000"/>
              <a:t>Graph-Based Temporal Learning on ECG Signals for Heart Condition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C19F1-45CC-F7C9-7B2D-DE2655D5C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Masoud Nateghi</a:t>
            </a:r>
            <a:endParaRPr lang="en-US"/>
          </a:p>
        </p:txBody>
      </p:sp>
      <p:pic>
        <p:nvPicPr>
          <p:cNvPr id="5" name="Picture 4" descr="A picture of an electromagnetic radiation">
            <a:extLst>
              <a:ext uri="{FF2B5EF4-FFF2-40B4-BE49-F238E27FC236}">
                <a16:creationId xmlns:a16="http://schemas.microsoft.com/office/drawing/2014/main" id="{30EB9760-15AB-22BD-B6AC-2F96975142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805" r="26695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5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E766B-E30D-5188-7ED0-6096FF97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F59F9-FF30-0EBC-90DD-657EEB6C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646" y="2657933"/>
            <a:ext cx="5334198" cy="3849871"/>
          </a:xfrm>
        </p:spPr>
        <p:txBody>
          <a:bodyPr anchor="ctr">
            <a:normAutofit lnSpcReduction="10000"/>
          </a:bodyPr>
          <a:lstStyle/>
          <a:p>
            <a:pPr lvl="1"/>
            <a:r>
              <a:rPr lang="en-US" sz="2800" b="1" dirty="0"/>
              <a:t>Objective</a:t>
            </a:r>
            <a:r>
              <a:rPr lang="en-US" sz="2800" dirty="0"/>
              <a:t>: Explore </a:t>
            </a:r>
            <a:r>
              <a:rPr lang="en-US" sz="2800" b="1" dirty="0"/>
              <a:t>graph-based learning techniques</a:t>
            </a:r>
            <a:r>
              <a:rPr lang="en-US" sz="2800" dirty="0"/>
              <a:t> on </a:t>
            </a:r>
            <a:r>
              <a:rPr lang="en-US" sz="2800" b="1" dirty="0"/>
              <a:t>electrocardiogram (ECG)</a:t>
            </a:r>
            <a:r>
              <a:rPr lang="en-US" sz="2800" dirty="0"/>
              <a:t> data to classify </a:t>
            </a:r>
            <a:r>
              <a:rPr lang="en-US" sz="2800" b="1" dirty="0"/>
              <a:t>heart conditions</a:t>
            </a:r>
            <a:r>
              <a:rPr lang="en-US" sz="2800" dirty="0"/>
              <a:t>.</a:t>
            </a:r>
          </a:p>
          <a:p>
            <a:pPr lvl="1"/>
            <a:r>
              <a:rPr lang="en-US" sz="2800" b="1" dirty="0"/>
              <a:t>Dataset</a:t>
            </a:r>
            <a:r>
              <a:rPr lang="en-US" sz="2800" dirty="0"/>
              <a:t>: </a:t>
            </a:r>
            <a:r>
              <a:rPr lang="en-US" sz="2800" b="1" dirty="0"/>
              <a:t>PTB-XL</a:t>
            </a:r>
            <a:r>
              <a:rPr lang="en-US" sz="2800" dirty="0"/>
              <a:t> – A large, annotated 12-lead ECG dataset with 21,837 records and multiple diagnostic labels.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A close-up of a graph&#10;&#10;AI-generated content may be incorrect.">
            <a:extLst>
              <a:ext uri="{FF2B5EF4-FFF2-40B4-BE49-F238E27FC236}">
                <a16:creationId xmlns:a16="http://schemas.microsoft.com/office/drawing/2014/main" id="{DCE7E39C-AE91-BF17-9300-3D2B813741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67" r="42177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1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C4E71-F507-DFDB-15D4-051A492C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Approach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monitor&#10;&#10;AI-generated content may be incorrect.">
            <a:extLst>
              <a:ext uri="{FF2B5EF4-FFF2-40B4-BE49-F238E27FC236}">
                <a16:creationId xmlns:a16="http://schemas.microsoft.com/office/drawing/2014/main" id="{3A0E4857-CEA7-5124-8661-42EF546AF3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5074"/>
          <a:stretch/>
        </p:blipFill>
        <p:spPr>
          <a:xfrm>
            <a:off x="-732120" y="0"/>
            <a:ext cx="5653743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B3CA-453A-2400-BD8C-FA14E7637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Graph Representation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ECG signals converted into graph structures (e.g., leads as nodes, signal relationships (</a:t>
            </a:r>
            <a:r>
              <a:rPr lang="en-US" sz="1800" dirty="0" err="1"/>
              <a:t>corr</a:t>
            </a:r>
            <a:r>
              <a:rPr lang="en-US" sz="1800" dirty="0"/>
              <a:t>) as edges).</a:t>
            </a:r>
          </a:p>
          <a:p>
            <a:r>
              <a:rPr lang="en-US" sz="1800" dirty="0"/>
              <a:t>Models:</a:t>
            </a:r>
          </a:p>
          <a:p>
            <a:pPr lvl="1"/>
            <a:r>
              <a:rPr lang="en-US" sz="1800" b="1" dirty="0"/>
              <a:t>GNN</a:t>
            </a:r>
            <a:r>
              <a:rPr lang="en-US" sz="1800" dirty="0"/>
              <a:t> (Graph Neural Networks) – to capture spatial dependencies between ECG leads.</a:t>
            </a:r>
          </a:p>
          <a:p>
            <a:pPr lvl="1"/>
            <a:r>
              <a:rPr lang="en-US" sz="1800" b="1" dirty="0"/>
              <a:t>GRNN</a:t>
            </a:r>
            <a:r>
              <a:rPr lang="en-US" sz="1800" dirty="0"/>
              <a:t> (Graph Recurrent Neural Networks) – combines </a:t>
            </a:r>
            <a:r>
              <a:rPr lang="en-US" sz="1800" b="1" dirty="0"/>
              <a:t>GNNs</a:t>
            </a:r>
            <a:r>
              <a:rPr lang="en-US" sz="1800" dirty="0"/>
              <a:t> with </a:t>
            </a:r>
            <a:r>
              <a:rPr lang="en-US" sz="1800" b="1" dirty="0"/>
              <a:t>RNNs</a:t>
            </a:r>
            <a:r>
              <a:rPr lang="en-US" sz="1800" dirty="0"/>
              <a:t> to leverage </a:t>
            </a:r>
            <a:r>
              <a:rPr lang="en-US" sz="1800" b="1" dirty="0"/>
              <a:t>temporal dynamics</a:t>
            </a:r>
            <a:r>
              <a:rPr lang="en-US" sz="1800" dirty="0"/>
              <a:t> in ECG signals.</a:t>
            </a:r>
          </a:p>
          <a:p>
            <a:r>
              <a:rPr lang="en-US" sz="1800" dirty="0"/>
              <a:t>Goal:</a:t>
            </a:r>
          </a:p>
          <a:p>
            <a:pPr lvl="1"/>
            <a:r>
              <a:rPr lang="en-US" sz="1800" dirty="0"/>
              <a:t>Demonstrate how </a:t>
            </a:r>
            <a:r>
              <a:rPr lang="en-US" sz="1800" b="1" dirty="0"/>
              <a:t>temporal-aware graph learning</a:t>
            </a:r>
            <a:r>
              <a:rPr lang="en-US" sz="1800" dirty="0"/>
              <a:t> can enhance classification of heart conditions compared to standard deep learning models.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5308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133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Graph-Based Temporal Learning on ECG Signals for Heart Condition Classification</vt:lpstr>
      <vt:lpstr>Overview</vt:lpstr>
      <vt:lpstr>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Nateghi, Masoud</dc:creator>
  <cp:lastModifiedBy>Nateghi, Masoud</cp:lastModifiedBy>
  <cp:revision>1</cp:revision>
  <dcterms:created xsi:type="dcterms:W3CDTF">2025-03-26T16:39:41Z</dcterms:created>
  <dcterms:modified xsi:type="dcterms:W3CDTF">2025-03-26T17:23:08Z</dcterms:modified>
</cp:coreProperties>
</file>