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58" r:id="rId5"/>
    <p:sldId id="267" r:id="rId6"/>
    <p:sldId id="268" r:id="rId7"/>
    <p:sldId id="269" r:id="rId8"/>
    <p:sldId id="270" r:id="rId9"/>
    <p:sldId id="264" r:id="rId10"/>
    <p:sldId id="265" r:id="rId11"/>
    <p:sldId id="266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30"/>
  </p:normalViewPr>
  <p:slideViewPr>
    <p:cSldViewPr snapToGrid="0">
      <p:cViewPr varScale="1">
        <p:scale>
          <a:sx n="113" d="100"/>
          <a:sy n="113" d="100"/>
        </p:scale>
        <p:origin x="7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DD2A5-32F3-0A48-959A-A4EFE5D90E87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D64CF-260C-DC4F-8F69-0D76FE78A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30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D64CF-260C-DC4F-8F69-0D76FE78AD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59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13D78-6FF4-0D24-2CB2-0A135A745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71386B-11A8-0423-4380-21F0085BB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28361-709C-545E-8175-F2A725735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AB88-32F4-CD43-A5A3-BBA14241B7EC}" type="datetime1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F5C7D-9598-954B-FEAD-5ED8192C2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D81F5-EE70-E95D-C9E3-92AF34FB7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9D18-7805-1343-B283-41A581496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1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DDC30-5111-DD93-FBEE-C48E10093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C6B78F-3DA9-4C5A-1A94-C558D81F5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2BCA8-4FA1-C7AD-D528-3F9FC3576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D227-827F-1C42-AA8C-AAC5BC3B5D99}" type="datetime1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15D69-87B2-E0F6-9F3C-90E4B2499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80DB0-DF75-19A8-AE5E-2EAA97534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9D18-7805-1343-B283-41A581496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19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DE65DC-D55A-104E-3879-3E51E9A00D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591A6-4E9A-E5FA-F365-9CC45DFCF5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37F50-6393-CBF3-5CC7-5592EA2A1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440E2-8305-5A4F-BF12-5ACB3880AD3D}" type="datetime1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579BD-AE0E-894B-A987-FC68605F2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596C2-728C-29FA-7D0A-C297B0E59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9D18-7805-1343-B283-41A581496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73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54562-9DD0-70F6-CAE6-3B6D8BC10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D916C-B26C-F6AC-DE94-6A31609D3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11691-11D1-4132-7717-7E837E1A7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0DEC-9886-414C-A4F1-855521FC2AB8}" type="datetime1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EFD38-AC7D-3BB8-E7B2-47BE4D54E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8B53C-3AA9-7B45-AD63-390CE297D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9D18-7805-1343-B283-41A581496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2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6218F-8BAE-7B26-7BFA-F1608DB2E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5E559-B74C-0EB2-C17F-A4831E26E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4FA77-8751-EC92-0F30-1E039545B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EE6E-D23D-D84C-9A34-E9F2D9FCDEB0}" type="datetime1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AB10F-833F-DB1C-B112-774E1E963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D5B31-574D-866A-18B4-7F68EC8F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9D18-7805-1343-B283-41A581496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16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12B61-3F64-45F0-5795-F2068D30E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29C0D-4CFD-AF2B-4180-103A6E2195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A1A611-E206-7447-DE6C-E46A77B61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5B572F-D4C3-9443-54BF-5FFC06B87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8C2EA-0124-0B48-9018-47F8E8B57D86}" type="datetime1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51B0C-9976-369B-F256-843F6DA8F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51832-F1BD-20F2-EA33-84F8E6DD3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9D18-7805-1343-B283-41A581496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74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74D48-EF6E-82A1-6D22-C96B11E5C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82B50-5A16-92ED-40C1-D6586AB93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0B1D4-0062-DF69-2022-0674F8B2E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C3B73B-82A7-DA5B-3C87-F9ACA51CC8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C21FED-20F6-E23B-A4F5-6A67DA2A1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D662D8-3CB6-3810-C469-1EE9A2D9D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0760-106D-7046-B5DC-3E3DCFD92009}" type="datetime1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047CCC-D899-7060-0E36-08B0836FA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B768D8-7D59-CFA3-D35E-9F402CD2A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9D18-7805-1343-B283-41A581496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00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4F53C-DF37-4A2D-2E27-7A42E527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36564-F9AE-129C-56CC-DFE0C56E2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3DD3B-C5FB-BA46-85B3-D93CE9105130}" type="datetime1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2E809E-D18F-15AD-A1BC-60EE52483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A83565-5718-F1CE-0E30-2AE47B5CF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9D18-7805-1343-B283-41A581496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59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21A737-998D-075D-85B3-B73FB5CB1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1C98-18CC-2643-853A-92BD0FAE42D3}" type="datetime1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806649-23F0-D5D9-CAA8-924E80B71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FC125-888F-457F-4638-51C20AA6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9D18-7805-1343-B283-41A581496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04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62D0-5CF3-26CA-9815-CF0DD721E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E9781-4A72-1591-D9C2-999B228AC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8C13A-706B-90EA-E7B6-839A67469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EB564D-3F33-0EC4-ACEF-95169C518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115F3-FF17-7F49-90AE-D1324F88E0D7}" type="datetime1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B924A-2E68-C956-1215-A6F5A358B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15FCB-714A-98D9-99DF-47BA15DF6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9D18-7805-1343-B283-41A581496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2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B6C66-E2AF-F3CE-4736-49D70EC86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EFCED-C4AE-3621-B3CF-398A88DEB5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A589FA-E030-135C-9F55-7B0E88E1B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567B6-E85B-87D8-371D-27D083AD4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CCCB-D214-E342-A8F2-DDF234DA6D9E}" type="datetime1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C854D-2EC3-858F-F776-231B7310D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244A2-90BF-6155-0A3A-9020155F2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9D18-7805-1343-B283-41A581496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64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CF5765-F514-A107-C6C6-6FBF434E6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BEC13-6B7B-2A2C-5240-1F1391C21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243DB-0BDC-8D7D-E99B-699F581748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20C0AB-9BAA-A04F-8692-1C379FBAF70E}" type="datetime1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69CEE-ED4C-511D-F7DB-042018F1B2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1106F-4E43-54B1-066F-CF1D6C85C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1F9D18-7805-1343-B283-41A581496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40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89A4C8-52F9-5125-5BE3-68904BE2F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Spatial-Temporal Synchronous Graph Convolutional Networks (STSGCN)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9ECB7-D952-BA84-5F75-E0AE0D960C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Authors: Chao Song, </a:t>
            </a:r>
            <a:r>
              <a:rPr lang="en-US" dirty="0" err="1"/>
              <a:t>Youfang</a:t>
            </a:r>
            <a:r>
              <a:rPr lang="en-US" dirty="0"/>
              <a:t> Lin, </a:t>
            </a:r>
            <a:r>
              <a:rPr lang="en-US" dirty="0" err="1"/>
              <a:t>Shengnan</a:t>
            </a:r>
            <a:r>
              <a:rPr lang="en-US" dirty="0"/>
              <a:t> Guo, </a:t>
            </a:r>
            <a:r>
              <a:rPr lang="en-US" dirty="0" err="1"/>
              <a:t>Huaiyu</a:t>
            </a:r>
            <a:r>
              <a:rPr lang="en-US" dirty="0"/>
              <a:t> Wan</a:t>
            </a:r>
            <a:endParaRPr lang="en-US"/>
          </a:p>
          <a:p>
            <a:pPr algn="l"/>
            <a:r>
              <a:rPr lang="en-US" dirty="0"/>
              <a:t>Beijing </a:t>
            </a:r>
            <a:r>
              <a:rPr lang="en-US" dirty="0" err="1"/>
              <a:t>Jiaotong</a:t>
            </a:r>
            <a:r>
              <a:rPr lang="en-US" dirty="0"/>
              <a:t> University</a:t>
            </a:r>
            <a:endParaRPr lang="en-US"/>
          </a:p>
          <a:p>
            <a:pPr algn="l"/>
            <a:r>
              <a:rPr lang="en-US" dirty="0"/>
              <a:t>Presenter: Masoud Nateghi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FEFCA-9A9E-7262-1861-00898672D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9D18-7805-1343-B283-41A5814964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70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6D629F-26E0-503C-87EB-7000C3A91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 – Component Analysis</a:t>
            </a:r>
          </a:p>
        </p:txBody>
      </p:sp>
      <p:pic>
        <p:nvPicPr>
          <p:cNvPr id="5" name="Content Placeholder 4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52A11A0E-1870-DDFE-2ADD-9F8FC25416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2210052"/>
            <a:ext cx="11327549" cy="396464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22793-1720-5058-F663-B03A818FF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9D18-7805-1343-B283-41A5814964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0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9AC8B6-E0B2-5BFF-361F-7799D0A0C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C3040-F593-8980-244C-4B295FD17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889955"/>
            <a:ext cx="6271176" cy="3764604"/>
          </a:xfrm>
        </p:spPr>
        <p:txBody>
          <a:bodyPr anchor="ctr">
            <a:normAutofit/>
          </a:bodyPr>
          <a:lstStyle/>
          <a:p>
            <a:r>
              <a:rPr lang="en-US" dirty="0"/>
              <a:t>Capture localized spatial-temporal correlations</a:t>
            </a:r>
          </a:p>
          <a:p>
            <a:r>
              <a:rPr lang="en-US" dirty="0"/>
              <a:t>Adress the problem of heterogeneity,</a:t>
            </a:r>
          </a:p>
          <a:p>
            <a:r>
              <a:rPr lang="en-US" dirty="0"/>
              <a:t>Experiments clearly showed the outperformance of STSGCN.</a:t>
            </a:r>
          </a:p>
          <a:p>
            <a:endParaRPr lang="en-US" sz="2000" dirty="0"/>
          </a:p>
        </p:txBody>
      </p:sp>
      <p:pic>
        <p:nvPicPr>
          <p:cNvPr id="5" name="Picture 4" descr="Rainbow colored bubble">
            <a:extLst>
              <a:ext uri="{FF2B5EF4-FFF2-40B4-BE49-F238E27FC236}">
                <a16:creationId xmlns:a16="http://schemas.microsoft.com/office/drawing/2014/main" id="{D0E5FB48-95BB-F065-74A5-B37BB1BB10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022" r="14119" b="-1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2C989-CE4E-286C-CD90-0198FC094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9D18-7805-1343-B283-41A5814964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32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810EF-22EC-F5D9-EA9A-623ED1710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812" y="2765425"/>
            <a:ext cx="4950376" cy="36131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7200" dirty="0"/>
              <a:t>Thank You!</a:t>
            </a:r>
          </a:p>
          <a:p>
            <a:pPr marL="0" indent="0">
              <a:buNone/>
            </a:pPr>
            <a:r>
              <a:rPr lang="en-US" sz="7200" dirty="0"/>
              <a:t>Questions?</a:t>
            </a:r>
          </a:p>
        </p:txBody>
      </p:sp>
      <p:pic>
        <p:nvPicPr>
          <p:cNvPr id="5" name="Picture 4" descr="Sticky notes with question marks">
            <a:extLst>
              <a:ext uri="{FF2B5EF4-FFF2-40B4-BE49-F238E27FC236}">
                <a16:creationId xmlns:a16="http://schemas.microsoft.com/office/drawing/2014/main" id="{2EF52023-70A7-A3AD-26DF-B930A5E803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521" r="19078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89A40-B1D6-7E65-08C1-C61CDB698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9D18-7805-1343-B283-41A5814964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40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72DE09-5BAC-DD41-D351-63B2226E4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Introduction-Motivation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9863C-5C4F-91FE-ABE0-6309B788F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43" y="2324912"/>
            <a:ext cx="6126413" cy="4398617"/>
          </a:xfrm>
        </p:spPr>
        <p:txBody>
          <a:bodyPr anchor="ctr">
            <a:normAutofit/>
          </a:bodyPr>
          <a:lstStyle/>
          <a:p>
            <a:r>
              <a:rPr lang="en-US" sz="2400" dirty="0"/>
              <a:t>Forecasting spatial-temporal network data is crucial (e.g. traffic, urban planning).</a:t>
            </a:r>
          </a:p>
          <a:p>
            <a:r>
              <a:rPr lang="en-US" sz="2400" dirty="0"/>
              <a:t>Challenge: Complex </a:t>
            </a:r>
            <a:r>
              <a:rPr lang="en-US" sz="2400" b="1" dirty="0"/>
              <a:t>localized spatial-temporal correlations</a:t>
            </a:r>
            <a:r>
              <a:rPr lang="en-US" sz="2400" dirty="0"/>
              <a:t> and </a:t>
            </a:r>
            <a:r>
              <a:rPr lang="en-US" sz="2400" b="1" dirty="0"/>
              <a:t>heterogeneity</a:t>
            </a:r>
            <a:r>
              <a:rPr lang="en-US" sz="2400" dirty="0"/>
              <a:t>.</a:t>
            </a:r>
          </a:p>
          <a:p>
            <a:r>
              <a:rPr lang="en-US" sz="2400" dirty="0"/>
              <a:t>Prior work captures spatial and temporal dependencies separately — not ideal.</a:t>
            </a:r>
          </a:p>
          <a:p>
            <a:pPr lvl="1"/>
            <a:r>
              <a:rPr lang="en-US" dirty="0"/>
              <a:t>Different architectures for capturing temporal and spatial correlations.</a:t>
            </a:r>
          </a:p>
          <a:p>
            <a:pPr lvl="1"/>
            <a:r>
              <a:rPr lang="en-US" dirty="0"/>
              <a:t>Spatial-temporal correlations are not captured simultaneously.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CCCAD5-5EEE-AFA3-A93A-52C2C6EB217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305" r="2630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84D9A-40E2-B4DE-7DB7-A02CCABD8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9D18-7805-1343-B283-41A5814964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31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0D670-908E-C097-80F8-3B1F86113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– Types of Correlation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F426A-0659-8DA8-B5D4-2572C48BD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Spatial</a:t>
            </a:r>
            <a:r>
              <a:rPr lang="en-US"/>
              <a:t>: Same time, neighboring nodes.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Temporal</a:t>
            </a:r>
            <a:r>
              <a:rPr lang="en-US"/>
              <a:t>: Same node, next time step.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Synchronous</a:t>
            </a:r>
            <a:r>
              <a:rPr lang="en-US"/>
              <a:t>: Neighboring nodes across time steps.</a:t>
            </a:r>
          </a:p>
          <a:p>
            <a:endParaRPr lang="en-US" dirty="0"/>
          </a:p>
        </p:txBody>
      </p:sp>
      <p:pic>
        <p:nvPicPr>
          <p:cNvPr id="5" name="Picture 4" descr="A diagram of a diagram of a diagram&#10;&#10;AI-generated content may be incorrect.">
            <a:extLst>
              <a:ext uri="{FF2B5EF4-FFF2-40B4-BE49-F238E27FC236}">
                <a16:creationId xmlns:a16="http://schemas.microsoft.com/office/drawing/2014/main" id="{56A828E5-283F-3369-165D-7CE52E993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894" y="3429000"/>
            <a:ext cx="5026212" cy="204064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5C0A6-353C-FDC3-BCAD-0D0725166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9D18-7805-1343-B283-41A5814964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02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CB7055-2C04-9292-6968-AF00AF9BC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Introduction -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62B08-1A0E-E4D0-ABF8-B0952C223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353" y="2261752"/>
            <a:ext cx="10425290" cy="368335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Propose: </a:t>
            </a:r>
          </a:p>
          <a:p>
            <a:pPr lvl="1"/>
            <a:r>
              <a:rPr lang="en-US" dirty="0"/>
              <a:t>Spatial-Temporal Synchronous Graph Convolutional Network (STGCN)</a:t>
            </a:r>
          </a:p>
          <a:p>
            <a:pPr lvl="1"/>
            <a:r>
              <a:rPr lang="en-US" dirty="0"/>
              <a:t>Multi-module layer to capture heterogeneity in long-range spatial-temporal data. </a:t>
            </a:r>
          </a:p>
          <a:p>
            <a:r>
              <a:rPr lang="en-US" sz="2400" dirty="0"/>
              <a:t>Experiments:</a:t>
            </a:r>
          </a:p>
          <a:p>
            <a:pPr lvl="1"/>
            <a:r>
              <a:rPr lang="en-US" dirty="0"/>
              <a:t>Conducted on 4 real-world dataset to show outperformance. </a:t>
            </a:r>
          </a:p>
          <a:p>
            <a:r>
              <a:rPr lang="en-US" sz="2400" dirty="0"/>
              <a:t>Component analysis: </a:t>
            </a:r>
          </a:p>
          <a:p>
            <a:pPr lvl="1"/>
            <a:r>
              <a:rPr lang="en-US" dirty="0"/>
              <a:t>Identify the effect of each element of STGCN on performance.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EF574-4F70-B7A6-8CCF-52882FC8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9D18-7805-1343-B283-41A5814964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00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BF3842-E44D-B46E-0E6F-5744F778D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A9CF7B5-D0D0-0BE7-5D8C-E0881211B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4915B-B42F-96FF-5DB3-19DDE880B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DC8B46-1F24-0C75-F591-893C7C7D6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509327-5AF6-4408-86AE-0250243E2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B28B88-5649-B6C1-7936-BB98893C1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120D31-9DC7-5071-492B-71BF55328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Methods-Localized Spatial-Temporal Graph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13D1665-BFB9-DF7C-DA8D-5616EB9A5BBE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Idea: </a:t>
            </a:r>
          </a:p>
          <a:p>
            <a:pPr lvl="1"/>
            <a:r>
              <a:rPr lang="en-US" dirty="0"/>
              <a:t>build a model that can directly capture the impact of each node on its neighbors that belongs to both the current and the adjacent time steps.</a:t>
            </a:r>
          </a:p>
          <a:p>
            <a:pPr lvl="1"/>
            <a:r>
              <a:rPr lang="en-US" dirty="0"/>
              <a:t>The most intuitive idea to achieve this goal is to connect all nodes with themselves at the adjacent time steps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Add temporal and spatial embeddings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7" name="Picture 6" descr="A diagram of a graph&#10;&#10;AI-generated content may be incorrect.">
            <a:extLst>
              <a:ext uri="{FF2B5EF4-FFF2-40B4-BE49-F238E27FC236}">
                <a16:creationId xmlns:a16="http://schemas.microsoft.com/office/drawing/2014/main" id="{4D957329-0F3E-37D6-D1C8-F696DE4F8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312" y="3803710"/>
            <a:ext cx="3898340" cy="19926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8E8B14-1349-E46F-47F9-986677543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525" y="6176963"/>
            <a:ext cx="4489915" cy="334042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90ED640-F027-F948-7A21-E2DDDB0E7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9D18-7805-1343-B283-41A5814964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21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FC621A-5A3F-58A6-875C-CAA929FE4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E33EC7-F81E-657A-1B44-A2746080BD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F19566-189C-4C26-F8BA-E2153DA72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F46D52-5AE8-C60C-1A17-B982641E5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0C265D-787D-BA58-5713-C113A183EE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3A6BED-412F-B6A0-B9A4-3D75412C9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2C8946-6A84-B6D7-EB89-D5954721F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Methods - STSGCM, The Core Module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E671BD5-06BD-A068-2FF5-DD5CFAD94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Input: Localized spatial-temporal graph</a:t>
            </a:r>
          </a:p>
          <a:p>
            <a:r>
              <a:rPr lang="en-US" dirty="0"/>
              <a:t>Multiple GCNs</a:t>
            </a:r>
          </a:p>
          <a:p>
            <a:endParaRPr lang="en-US" dirty="0"/>
          </a:p>
          <a:p>
            <a:r>
              <a:rPr lang="en-US" dirty="0"/>
              <a:t>Activation function: </a:t>
            </a:r>
            <a:r>
              <a:rPr lang="en-US" dirty="0" err="1"/>
              <a:t>ReLu</a:t>
            </a:r>
            <a:r>
              <a:rPr lang="en-US" dirty="0"/>
              <a:t>, GLU</a:t>
            </a:r>
          </a:p>
          <a:p>
            <a:r>
              <a:rPr lang="en-US" dirty="0"/>
              <a:t>Base architecture: JK-net</a:t>
            </a:r>
          </a:p>
          <a:p>
            <a:r>
              <a:rPr lang="en-US" dirty="0"/>
              <a:t>Aggregation layer</a:t>
            </a:r>
          </a:p>
          <a:p>
            <a:endParaRPr lang="en-US" dirty="0"/>
          </a:p>
          <a:p>
            <a:r>
              <a:rPr lang="en-US" dirty="0"/>
              <a:t>Cropping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9ADDFD-CC58-5BDE-6AEF-30FA17320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126" y="2786601"/>
            <a:ext cx="4387850" cy="3869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A9EB6C-6F0F-63CD-DEE5-33CB74D7B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126" y="4955708"/>
            <a:ext cx="3998259" cy="295110"/>
          </a:xfrm>
          <a:prstGeom prst="rect">
            <a:avLst/>
          </a:prstGeom>
        </p:spPr>
      </p:pic>
      <p:pic>
        <p:nvPicPr>
          <p:cNvPr id="11" name="Picture 10" descr="A diagram of a graph&#10;&#10;AI-generated content may be incorrect.">
            <a:extLst>
              <a:ext uri="{FF2B5EF4-FFF2-40B4-BE49-F238E27FC236}">
                <a16:creationId xmlns:a16="http://schemas.microsoft.com/office/drawing/2014/main" id="{31BBF227-18EA-3DA8-BE41-90800C2E8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7141" y="2233560"/>
            <a:ext cx="4681844" cy="3535467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64B9019-E7AB-A511-C2B2-B0376EDE1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9D18-7805-1343-B283-41A5814964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30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2A7279-28B6-02BF-7523-BB7296B936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60ECCA-8E7F-DC41-74F0-CCA1D8D8B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58FEFE-7B03-BFCD-0468-10CD6A723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5EFC71-1F56-4CAC-CD5B-62F8DDFD2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F0426B-019F-8E8E-AECC-842582F3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242081-9206-B420-B1EF-6CEF56AC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64C6CE-14FB-91BF-9E9A-EDEDDF7ED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Methods – STSGCL, Capturing Heterogeneity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9DB4944-2F43-3979-FEDB-E8295C999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Cut the input into T-2 spatial-temporal localized networks</a:t>
            </a:r>
          </a:p>
          <a:p>
            <a:r>
              <a:rPr lang="en-US" dirty="0"/>
              <a:t>Concatenate the output of STGCMs.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401FA69-AFAE-F66F-F694-F26F78BE7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14650"/>
            <a:ext cx="5156200" cy="495300"/>
          </a:xfrm>
          <a:prstGeom prst="rect">
            <a:avLst/>
          </a:prstGeom>
        </p:spPr>
      </p:pic>
      <p:pic>
        <p:nvPicPr>
          <p:cNvPr id="15" name="Picture 14" descr="A diagram of a network&#10;&#10;AI-generated content may be incorrect.">
            <a:extLst>
              <a:ext uri="{FF2B5EF4-FFF2-40B4-BE49-F238E27FC236}">
                <a16:creationId xmlns:a16="http://schemas.microsoft.com/office/drawing/2014/main" id="{F01DE48D-1D6A-85E2-E999-FBAD7E79E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1466" y="2452128"/>
            <a:ext cx="4327109" cy="3724835"/>
          </a:xfrm>
          <a:prstGeom prst="rect">
            <a:avLst/>
          </a:prstGeom>
        </p:spPr>
      </p:pic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63F8E346-292F-8173-B624-EE29D0B8E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9D18-7805-1343-B283-41A5814964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92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4E9EB5-2C11-4FCE-05CD-A7C34ED68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2CBD79-A33A-5054-2888-E5800479E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A8F5B2-2299-7B2E-4D20-13F178027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EB08A1-844A-6C77-1151-432CB80D0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76F1A0-9B40-FD37-4F36-99EE2C124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16EF19-5595-4D0A-83BD-EE512FA19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A7B0B3-2DD7-695D-48D9-E793518EB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Methods– Other components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F9376538-6F64-FD7B-DD8B-DD94BE21FD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Input layer: FCN to enhance features</a:t>
                </a:r>
              </a:p>
              <a:p>
                <a:r>
                  <a:rPr lang="en-US" dirty="0"/>
                  <a:t>Output layer: </a:t>
                </a:r>
              </a:p>
              <a:p>
                <a:pPr lvl="1"/>
                <a:r>
                  <a:rPr lang="en-US" dirty="0"/>
                  <a:t>Reshaping:		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Generate output using FCNs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Loss function: Huber loss</a:t>
                </a:r>
              </a:p>
              <a:p>
                <a:pPr lvl="2"/>
                <a:r>
                  <a:rPr lang="en-US" dirty="0"/>
                  <a:t>Less sensitive to outliers than MSE.</a:t>
                </a:r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F9376538-6F64-FD7B-DD8B-DD94BE21FD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black letter with a white background&#10;&#10;AI-generated content may be incorrect.">
            <a:extLst>
              <a:ext uri="{FF2B5EF4-FFF2-40B4-BE49-F238E27FC236}">
                <a16:creationId xmlns:a16="http://schemas.microsoft.com/office/drawing/2014/main" id="{F5844CC3-8531-AAE5-3368-6636F448F8E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666" b="13556"/>
          <a:stretch/>
        </p:blipFill>
        <p:spPr>
          <a:xfrm>
            <a:off x="3133373" y="2844801"/>
            <a:ext cx="1612900" cy="259644"/>
          </a:xfrm>
          <a:prstGeom prst="rect">
            <a:avLst/>
          </a:prstGeom>
        </p:spPr>
      </p:pic>
      <p:pic>
        <p:nvPicPr>
          <p:cNvPr id="9" name="Picture 8" descr="A black letter with a white background&#10;&#10;AI-generated content may be incorrect.">
            <a:extLst>
              <a:ext uri="{FF2B5EF4-FFF2-40B4-BE49-F238E27FC236}">
                <a16:creationId xmlns:a16="http://schemas.microsoft.com/office/drawing/2014/main" id="{73C67164-9A8F-4622-A584-3F10782BB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550" y="2815873"/>
            <a:ext cx="1612900" cy="317500"/>
          </a:xfrm>
          <a:prstGeom prst="rect">
            <a:avLst/>
          </a:prstGeom>
        </p:spPr>
      </p:pic>
      <p:pic>
        <p:nvPicPr>
          <p:cNvPr id="11" name="Picture 10" descr="A close up of a number&#10;&#10;AI-generated content may be incorrect.">
            <a:extLst>
              <a:ext uri="{FF2B5EF4-FFF2-40B4-BE49-F238E27FC236}">
                <a16:creationId xmlns:a16="http://schemas.microsoft.com/office/drawing/2014/main" id="{510CBFB8-BD6B-C758-703D-2712A5EE96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8450" y="3644426"/>
            <a:ext cx="4902200" cy="660400"/>
          </a:xfrm>
          <a:prstGeom prst="rect">
            <a:avLst/>
          </a:prstGeom>
        </p:spPr>
      </p:pic>
      <p:pic>
        <p:nvPicPr>
          <p:cNvPr id="17" name="Picture 16" descr="A math problem with numbers&#10;&#10;AI-generated content may be incorrect.">
            <a:extLst>
              <a:ext uri="{FF2B5EF4-FFF2-40B4-BE49-F238E27FC236}">
                <a16:creationId xmlns:a16="http://schemas.microsoft.com/office/drawing/2014/main" id="{CF20678E-2530-786E-9763-70DDB92AB3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0500" y="5169783"/>
            <a:ext cx="5118100" cy="965200"/>
          </a:xfrm>
          <a:prstGeom prst="rect">
            <a:avLst/>
          </a:prstGeom>
        </p:spPr>
      </p:pic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5404B627-2D49-9F1D-EBF3-E7B6C7A52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9D18-7805-1343-B283-41A58149643C}" type="slidenum">
              <a:rPr lang="en-US" smtClean="0"/>
              <a:t>8</a:t>
            </a:fld>
            <a:endParaRPr lang="en-US"/>
          </a:p>
        </p:txBody>
      </p:sp>
      <p:pic>
        <p:nvPicPr>
          <p:cNvPr id="19" name="Picture 18" descr="A diagram of a network&#10;&#10;AI-generated content may be incorrect.">
            <a:extLst>
              <a:ext uri="{FF2B5EF4-FFF2-40B4-BE49-F238E27FC236}">
                <a16:creationId xmlns:a16="http://schemas.microsoft.com/office/drawing/2014/main" id="{61CD80C9-428F-025E-C4E0-17844F0DD4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18645" y="2365298"/>
            <a:ext cx="4327109" cy="372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245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DDC5A-7D50-0241-0816-AD91850B6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pic>
        <p:nvPicPr>
          <p:cNvPr id="5" name="Picture 4" descr="A table with numbers and symbols&#10;&#10;AI-generated content may be incorrect.">
            <a:extLst>
              <a:ext uri="{FF2B5EF4-FFF2-40B4-BE49-F238E27FC236}">
                <a16:creationId xmlns:a16="http://schemas.microsoft.com/office/drawing/2014/main" id="{2B6BD355-24A9-9457-C981-AB7546E7F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5" y="2464922"/>
            <a:ext cx="11327549" cy="345490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F4B66-3F91-A517-581F-DDAB95786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9D18-7805-1343-B283-41A5814964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10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343</Words>
  <Application>Microsoft Macintosh PowerPoint</Application>
  <PresentationFormat>Widescreen</PresentationFormat>
  <Paragraphs>77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Cambria Math</vt:lpstr>
      <vt:lpstr>Office Theme</vt:lpstr>
      <vt:lpstr>Spatial-Temporal Synchronous Graph Convolutional Networks (STSGCN)</vt:lpstr>
      <vt:lpstr>Introduction-Motivation</vt:lpstr>
      <vt:lpstr>Introduction – Types of Correlation</vt:lpstr>
      <vt:lpstr>Introduction - Contributions</vt:lpstr>
      <vt:lpstr>Methods-Localized Spatial-Temporal Graph</vt:lpstr>
      <vt:lpstr>Methods - STSGCM, The Core Module</vt:lpstr>
      <vt:lpstr>Methods – STSGCL, Capturing Heterogeneity</vt:lpstr>
      <vt:lpstr>Methods– Other components</vt:lpstr>
      <vt:lpstr>Results</vt:lpstr>
      <vt:lpstr>Results – Component Analysis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Nateghi, Masoud</dc:creator>
  <cp:lastModifiedBy>Nateghi, Masoud</cp:lastModifiedBy>
  <cp:revision>1</cp:revision>
  <dcterms:created xsi:type="dcterms:W3CDTF">2025-03-24T13:33:35Z</dcterms:created>
  <dcterms:modified xsi:type="dcterms:W3CDTF">2025-03-24T14:47:33Z</dcterms:modified>
</cp:coreProperties>
</file>