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295" r:id="rId3"/>
    <p:sldId id="277" r:id="rId4"/>
    <p:sldId id="278" r:id="rId5"/>
    <p:sldId id="279" r:id="rId6"/>
    <p:sldId id="280" r:id="rId7"/>
    <p:sldId id="294" r:id="rId8"/>
    <p:sldId id="281" r:id="rId9"/>
    <p:sldId id="282" r:id="rId10"/>
    <p:sldId id="283" r:id="rId11"/>
    <p:sldId id="284" r:id="rId12"/>
    <p:sldId id="288" r:id="rId13"/>
    <p:sldId id="285" r:id="rId14"/>
    <p:sldId id="286" r:id="rId15"/>
    <p:sldId id="287" r:id="rId16"/>
    <p:sldId id="289" r:id="rId17"/>
    <p:sldId id="290" r:id="rId18"/>
    <p:sldId id="291" r:id="rId19"/>
    <p:sldId id="292" r:id="rId20"/>
    <p:sldId id="29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01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6CC45-111B-440E-AA41-A3F7A0C1AA6C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913FF-A033-44D0-938A-237C83879B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381000"/>
            <a:ext cx="219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A Circle class in detail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685800"/>
            <a:ext cx="5715000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304800"/>
            <a:ext cx="525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Alternatively, Source-&gt;Generate Getters and Setters -&gt;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57200"/>
            <a:ext cx="451485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228600" y="3810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05200" y="61722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57800" y="381000"/>
            <a:ext cx="30866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kind of code generation is </a:t>
            </a:r>
          </a:p>
          <a:p>
            <a:r>
              <a:rPr lang="en-US" dirty="0" smtClean="0"/>
              <a:t>one of the nice features of</a:t>
            </a:r>
          </a:p>
          <a:p>
            <a:r>
              <a:rPr lang="en-US" dirty="0" smtClean="0"/>
              <a:t>Eclipse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33400"/>
            <a:ext cx="3733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4419600" y="457200"/>
            <a:ext cx="0" cy="586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76750" y="609600"/>
            <a:ext cx="4514850" cy="2985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3886200"/>
            <a:ext cx="1333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62000" y="0"/>
            <a:ext cx="250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However you get there…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7162800" y="31242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" y="1295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6096000"/>
            <a:ext cx="694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data is private – meaning it can’t be accessed from outside the class</a:t>
            </a:r>
          </a:p>
          <a:p>
            <a:r>
              <a:rPr lang="en-US" dirty="0" smtClean="0"/>
              <a:t>Our data is final – meaning it must be assigned a value </a:t>
            </a:r>
            <a:r>
              <a:rPr lang="en-US" dirty="0" smtClean="0">
                <a:solidFill>
                  <a:srgbClr val="FF0000"/>
                </a:solidFill>
              </a:rPr>
              <a:t>exactly once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33400"/>
            <a:ext cx="3733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4419600" y="457200"/>
            <a:ext cx="0" cy="586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76750" y="609600"/>
            <a:ext cx="4514850" cy="2985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3886200"/>
            <a:ext cx="1333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62000" y="0"/>
            <a:ext cx="250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However you </a:t>
            </a:r>
            <a:r>
              <a:rPr lang="en-US" smtClean="0"/>
              <a:t>get there…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162800" y="31242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8600" y="2438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" y="5791200"/>
            <a:ext cx="7976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that we did not generate a setter for radius.</a:t>
            </a:r>
          </a:p>
          <a:p>
            <a:r>
              <a:rPr lang="en-US" dirty="0" smtClean="0"/>
              <a:t>Radius is read-only.</a:t>
            </a:r>
          </a:p>
          <a:p>
            <a:r>
              <a:rPr lang="en-US" dirty="0" smtClean="0"/>
              <a:t>Circle is </a:t>
            </a:r>
            <a:r>
              <a:rPr lang="en-US" dirty="0" smtClean="0">
                <a:solidFill>
                  <a:srgbClr val="FF0000"/>
                </a:solidFill>
              </a:rPr>
              <a:t>immutable</a:t>
            </a:r>
            <a:r>
              <a:rPr lang="en-US" dirty="0" smtClean="0"/>
              <a:t>.  The data cannot be changed once the object has been created.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33400"/>
            <a:ext cx="8562975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228600"/>
            <a:ext cx="627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of many tips from </a:t>
            </a:r>
            <a:r>
              <a:rPr lang="en-US" dirty="0" smtClean="0"/>
              <a:t>Effective Java…  Favor immutable objects..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52400"/>
            <a:ext cx="7162800" cy="658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38200" y="152400"/>
            <a:ext cx="3962400" cy="30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304800"/>
            <a:ext cx="44852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can’t understand all of this yet,</a:t>
            </a:r>
          </a:p>
          <a:p>
            <a:r>
              <a:rPr lang="en-US" dirty="0" smtClean="0"/>
              <a:t>but we can understand some of it.</a:t>
            </a:r>
          </a:p>
          <a:p>
            <a:endParaRPr lang="en-US" dirty="0" smtClean="0"/>
          </a:p>
          <a:p>
            <a:r>
              <a:rPr lang="en-US" dirty="0" smtClean="0"/>
              <a:t>Immutable objects are inherently simpler</a:t>
            </a:r>
          </a:p>
          <a:p>
            <a:r>
              <a:rPr lang="en-US" dirty="0" smtClean="0"/>
              <a:t>than mutable objects.</a:t>
            </a:r>
          </a:p>
          <a:p>
            <a:endParaRPr lang="en-US" dirty="0" smtClean="0"/>
          </a:p>
          <a:p>
            <a:r>
              <a:rPr lang="en-US" dirty="0" smtClean="0"/>
              <a:t>Immutable objects are inherently thread-safe </a:t>
            </a:r>
          </a:p>
          <a:p>
            <a:r>
              <a:rPr lang="en-US" dirty="0" smtClean="0"/>
              <a:t>(but more on that later)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53000" y="3352800"/>
            <a:ext cx="20574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457200"/>
            <a:ext cx="5137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this case, the data is initialized in our constructor…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066800"/>
            <a:ext cx="3733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3124200" y="2133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0600" y="1524000"/>
            <a:ext cx="40512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constructor is a special function that</a:t>
            </a:r>
          </a:p>
          <a:p>
            <a:r>
              <a:rPr lang="en-US" dirty="0" smtClean="0"/>
              <a:t>has the same name as the class.</a:t>
            </a:r>
          </a:p>
          <a:p>
            <a:endParaRPr lang="en-US" dirty="0" smtClean="0"/>
          </a:p>
          <a:p>
            <a:r>
              <a:rPr lang="en-US" dirty="0" smtClean="0"/>
              <a:t>A constructor’s job is to initialize the data</a:t>
            </a:r>
          </a:p>
          <a:p>
            <a:r>
              <a:rPr lang="en-US" dirty="0" smtClean="0"/>
              <a:t>in the object.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53000" y="3352800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953000" y="37338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066832" y="3810000"/>
            <a:ext cx="1486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double radius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953000" y="41910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53000" y="4191000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getArea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953000" y="45720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002481" y="4583668"/>
            <a:ext cx="1245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getRadius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267200" y="54864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86200" y="6019800"/>
            <a:ext cx="3979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pointer that refers to the data in the</a:t>
            </a:r>
          </a:p>
          <a:p>
            <a:r>
              <a:rPr lang="en-US" dirty="0" smtClean="0"/>
              <a:t>current object is called “this”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914400" y="25908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62400" y="548640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"/>
            <a:ext cx="6981825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2362200" y="24384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733800" y="2514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667000" y="38100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43400" y="762000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optionally always use</a:t>
            </a:r>
          </a:p>
          <a:p>
            <a:r>
              <a:rPr lang="en-US" dirty="0" smtClean="0"/>
              <a:t>the “this” reference to refer to data.</a:t>
            </a:r>
          </a:p>
          <a:p>
            <a:endParaRPr lang="en-US" dirty="0" smtClean="0"/>
          </a:p>
          <a:p>
            <a:r>
              <a:rPr lang="en-US" dirty="0" smtClean="0"/>
              <a:t>Some people consider it good form, but</a:t>
            </a:r>
          </a:p>
          <a:p>
            <a:r>
              <a:rPr lang="en-US" dirty="0" smtClean="0"/>
              <a:t>often I don’t bother…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3000" y="3352800"/>
            <a:ext cx="20574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457200"/>
            <a:ext cx="5137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this case, the data is initialized in our constructor…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066800"/>
            <a:ext cx="3733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124200" y="2133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00600" y="1524000"/>
            <a:ext cx="39959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constructor is a special function that</a:t>
            </a:r>
          </a:p>
          <a:p>
            <a:r>
              <a:rPr lang="en-US" dirty="0" smtClean="0"/>
              <a:t>has the same name as the class.</a:t>
            </a:r>
          </a:p>
          <a:p>
            <a:endParaRPr lang="en-US" dirty="0" smtClean="0"/>
          </a:p>
          <a:p>
            <a:r>
              <a:rPr lang="en-US" dirty="0" smtClean="0"/>
              <a:t>A constructors job is to initialize the data</a:t>
            </a:r>
          </a:p>
          <a:p>
            <a:r>
              <a:rPr lang="en-US" dirty="0" smtClean="0"/>
              <a:t>in the object.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53000" y="3352800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953000" y="37338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61034" y="3810000"/>
            <a:ext cx="1697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double radius=5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953000" y="41910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53000" y="4191000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getArea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953000" y="45720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002481" y="4583668"/>
            <a:ext cx="1245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getRadius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267200" y="54864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4400" y="5943600"/>
            <a:ext cx="8065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after the constructor executes, the data for</a:t>
            </a:r>
          </a:p>
          <a:p>
            <a:r>
              <a:rPr lang="en-US" dirty="0" smtClean="0"/>
              <a:t>our circle is set (to whatever value is passed in as “radius” to the constructor).</a:t>
            </a:r>
          </a:p>
          <a:p>
            <a:r>
              <a:rPr lang="en-US" dirty="0" smtClean="0"/>
              <a:t>Because Circle is immutable (</a:t>
            </a:r>
            <a:r>
              <a:rPr lang="en-US" dirty="0" err="1" smtClean="0"/>
              <a:t>this.radius</a:t>
            </a:r>
            <a:r>
              <a:rPr lang="en-US" dirty="0" smtClean="0"/>
              <a:t> is final), the radius value cannot be changed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914400" y="25908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22996" y="4953000"/>
            <a:ext cx="198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getCircumference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953000" y="49530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33400"/>
            <a:ext cx="3733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76750" y="609600"/>
            <a:ext cx="4514850" cy="2985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4876800" y="1981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70052" y="373380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15000" y="3810000"/>
            <a:ext cx="20574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5000" y="3810000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Circle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715000" y="41910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23034" y="4267200"/>
            <a:ext cx="1697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double radius=5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715000" y="46482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715000" y="4648200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getArea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715000" y="50292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715000" y="5040868"/>
            <a:ext cx="1245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getRadius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105400" y="3962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15000" y="54102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84996" y="5410200"/>
            <a:ext cx="198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getCircumference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953000" y="3200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92767" y="3048000"/>
            <a:ext cx="390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will go out of scope here</a:t>
            </a:r>
          </a:p>
          <a:p>
            <a:r>
              <a:rPr lang="en-US" dirty="0" smtClean="0"/>
              <a:t>(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not that it matters because the program exits!)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09600"/>
            <a:ext cx="7162800" cy="623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994698" y="0"/>
            <a:ext cx="7670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classes bring together data and methods that operate on that data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5334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 topics:</a:t>
            </a:r>
          </a:p>
          <a:p>
            <a:r>
              <a:rPr lang="en-US" dirty="0" smtClean="0"/>
              <a:t>	statics and non-statics</a:t>
            </a:r>
          </a:p>
          <a:p>
            <a:r>
              <a:rPr lang="en-US" dirty="0" smtClean="0"/>
              <a:t>	inheritance </a:t>
            </a:r>
            <a:r>
              <a:rPr lang="en-US" smtClean="0"/>
              <a:t>and interfaces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609600"/>
            <a:ext cx="7162800" cy="623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152400" y="1066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2400" y="1676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8600" y="2590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4800" y="5105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800" y="0"/>
            <a:ext cx="7584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public means the class, method or data can be accessed from anywhere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private means the data can only be accessed from code within the class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8600" y="1371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752600"/>
            <a:ext cx="29337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43000" y="152400"/>
            <a:ext cx="610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think about this, let’s make a very simple piece </a:t>
            </a:r>
            <a:r>
              <a:rPr lang="en-US" smtClean="0"/>
              <a:t>of test code…</a:t>
            </a:r>
            <a:endParaRPr 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1066800"/>
            <a:ext cx="4773827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4648200"/>
            <a:ext cx="25336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7200"/>
            <a:ext cx="7162800" cy="623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4343400" y="228600"/>
            <a:ext cx="0" cy="533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304800"/>
            <a:ext cx="4469027" cy="2710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4495800" y="1600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0" y="3276600"/>
            <a:ext cx="4180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Because Circle is public, I can instantiate it </a:t>
            </a:r>
          </a:p>
          <a:p>
            <a:r>
              <a:rPr lang="en-US" dirty="0" smtClean="0"/>
              <a:t>from another package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04800" y="6858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7200"/>
            <a:ext cx="7162800" cy="623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4343400" y="228600"/>
            <a:ext cx="0" cy="533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304800"/>
            <a:ext cx="4469027" cy="2710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6858000" y="14478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3276600"/>
            <a:ext cx="330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Because </a:t>
            </a:r>
            <a:r>
              <a:rPr lang="en-US" dirty="0" err="1" smtClean="0"/>
              <a:t>getArea</a:t>
            </a:r>
            <a:r>
              <a:rPr lang="en-US" dirty="0" smtClean="0"/>
              <a:t>() is public, I can </a:t>
            </a:r>
          </a:p>
          <a:p>
            <a:r>
              <a:rPr lang="en-US" dirty="0" smtClean="0"/>
              <a:t>call it from another package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981200" y="22098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609600"/>
            <a:ext cx="83835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4 levels of access in Java…</a:t>
            </a:r>
          </a:p>
          <a:p>
            <a:endParaRPr lang="en-US" dirty="0" smtClean="0"/>
          </a:p>
          <a:p>
            <a:r>
              <a:rPr lang="en-US" dirty="0" smtClean="0"/>
              <a:t>private – the field, method or class can only be accessed from within the class</a:t>
            </a:r>
          </a:p>
          <a:p>
            <a:endParaRPr lang="en-US" dirty="0" smtClean="0"/>
          </a:p>
          <a:p>
            <a:r>
              <a:rPr lang="en-US" dirty="0" smtClean="0"/>
              <a:t>default – (e.g. </a:t>
            </a:r>
            <a:r>
              <a:rPr lang="en-US" dirty="0" smtClean="0">
                <a:solidFill>
                  <a:srgbClr val="FF0000"/>
                </a:solidFill>
              </a:rPr>
              <a:t>float x</a:t>
            </a:r>
            <a:r>
              <a:rPr lang="en-US" dirty="0" smtClean="0"/>
              <a:t> as opposed to </a:t>
            </a:r>
            <a:r>
              <a:rPr lang="en-US" dirty="0" smtClean="0">
                <a:solidFill>
                  <a:srgbClr val="FF0000"/>
                </a:solidFill>
              </a:rPr>
              <a:t>private float x </a:t>
            </a:r>
            <a:r>
              <a:rPr lang="en-US" dirty="0" smtClean="0"/>
              <a:t>) –</a:t>
            </a:r>
          </a:p>
          <a:p>
            <a:r>
              <a:rPr lang="en-US" dirty="0" smtClean="0"/>
              <a:t>	package level detection – can only be accessed from within the same package</a:t>
            </a:r>
          </a:p>
          <a:p>
            <a:endParaRPr lang="en-US" dirty="0" smtClean="0"/>
          </a:p>
          <a:p>
            <a:r>
              <a:rPr lang="en-US" dirty="0" smtClean="0"/>
              <a:t>protected – can only be accessed by a sub-class (but you don’t know what that is yet!)</a:t>
            </a:r>
          </a:p>
          <a:p>
            <a:endParaRPr lang="en-US" dirty="0" smtClean="0"/>
          </a:p>
          <a:p>
            <a:r>
              <a:rPr lang="en-US" dirty="0" smtClean="0"/>
              <a:t>public- can be accessed by everyone.</a:t>
            </a:r>
          </a:p>
          <a:p>
            <a:endParaRPr lang="en-US" dirty="0" smtClean="0"/>
          </a:p>
          <a:p>
            <a:r>
              <a:rPr lang="en-US" dirty="0" smtClean="0"/>
              <a:t>In general, you want to make everything </a:t>
            </a:r>
            <a:r>
              <a:rPr lang="en-US" dirty="0" smtClean="0">
                <a:solidFill>
                  <a:srgbClr val="FF0000"/>
                </a:solidFill>
              </a:rPr>
              <a:t>private</a:t>
            </a:r>
            <a:r>
              <a:rPr lang="en-US" dirty="0" smtClean="0"/>
              <a:t> that can be made private,</a:t>
            </a:r>
          </a:p>
          <a:p>
            <a:r>
              <a:rPr lang="en-US" dirty="0" smtClean="0"/>
              <a:t>because this simplifies your code by limiting the scope of your code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7200"/>
            <a:ext cx="7162800" cy="623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4343400" y="228600"/>
            <a:ext cx="0" cy="533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838200"/>
            <a:ext cx="4486275" cy="294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495800" y="3962400"/>
            <a:ext cx="45397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radius has private scope;</a:t>
            </a:r>
          </a:p>
          <a:p>
            <a:r>
              <a:rPr lang="en-US" dirty="0" smtClean="0"/>
              <a:t>It cannot be accessed outside of class Circle.</a:t>
            </a:r>
          </a:p>
          <a:p>
            <a:r>
              <a:rPr lang="en-US" dirty="0" smtClean="0"/>
              <a:t>This is </a:t>
            </a:r>
            <a:r>
              <a:rPr lang="en-US" dirty="0" err="1" smtClean="0">
                <a:solidFill>
                  <a:srgbClr val="FF0000"/>
                </a:solidFill>
              </a:rPr>
              <a:t>encapsalation</a:t>
            </a:r>
            <a:endParaRPr lang="en-US" dirty="0" smtClean="0"/>
          </a:p>
          <a:p>
            <a:r>
              <a:rPr lang="en-US" dirty="0" smtClean="0"/>
              <a:t>We want to minimize the scope of all variables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5105400"/>
            <a:ext cx="25622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28600"/>
            <a:ext cx="6285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“Java style” way to expose radius is to add a “getter” method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914400"/>
            <a:ext cx="319087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971800" y="23622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3581400"/>
            <a:ext cx="8969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Eclipse, we can do this by typing </a:t>
            </a:r>
            <a:r>
              <a:rPr lang="en-US" dirty="0" err="1" smtClean="0"/>
              <a:t>getRa</a:t>
            </a:r>
            <a:r>
              <a:rPr lang="en-US" dirty="0" smtClean="0"/>
              <a:t> and then </a:t>
            </a:r>
            <a:r>
              <a:rPr lang="en-US" dirty="0" err="1" smtClean="0"/>
              <a:t>cntrl</a:t>
            </a:r>
            <a:r>
              <a:rPr lang="en-US" dirty="0" smtClean="0"/>
              <a:t>-space and Eclipse will auto-complete.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555</Words>
  <Application>Microsoft Office PowerPoint</Application>
  <PresentationFormat>On-screen Show (4:3)</PresentationFormat>
  <Paragraphs>111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afodor</cp:lastModifiedBy>
  <cp:revision>58</cp:revision>
  <dcterms:created xsi:type="dcterms:W3CDTF">2006-08-16T00:00:00Z</dcterms:created>
  <dcterms:modified xsi:type="dcterms:W3CDTF">2015-09-12T13:56:08Z</dcterms:modified>
</cp:coreProperties>
</file>