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>
      <p:cViewPr varScale="1">
        <p:scale>
          <a:sx n="65" d="100"/>
          <a:sy n="65" d="100"/>
        </p:scale>
        <p:origin x="-128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4E43D-9690-42AE-B0EE-B70554BDE43B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17480-C3EF-449D-A882-7DB0B9C98A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7D77CB-1AC0-4726-9260-384E78BF6A9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01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2658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metagenomicsTools/blob/master/src/dynamicProgramming/NeedlemanWunsch.java" TargetMode="External"/><Relationship Id="rId2" Type="http://schemas.openxmlformats.org/officeDocument/2006/relationships/hyperlink" Target="https://github.com/afodor/metagenomicsTools/blob/master/src/dynamicProgramming/NeedlemanWunschMultiThreaded.jav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362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Multi-threaded Needleman–</a:t>
            </a:r>
            <a:r>
              <a:rPr lang="en-US" dirty="0" err="1" smtClean="0"/>
              <a:t>Wunsch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88940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457200" y="152400"/>
            <a:ext cx="665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run method showing the horizontal thread….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330" y="6096000"/>
            <a:ext cx="789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synchronized {</a:t>
            </a:r>
            <a:r>
              <a:rPr lang="en-US" dirty="0" err="1" smtClean="0"/>
              <a:t>cels</a:t>
            </a:r>
            <a:r>
              <a:rPr lang="en-US" dirty="0" smtClean="0"/>
              <a:t>} make sure we grab and publish our results after each row…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048000" y="5334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05200" y="54864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Communicate to the vertical thread where it can start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here is the vertical thread….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66750"/>
            <a:ext cx="818197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7868"/>
            <a:ext cx="480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cleanup code at the end of the run method…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68580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24200" y="1676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7000" y="1219200"/>
            <a:ext cx="30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any thread dies, they all die!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657600" y="3962400"/>
            <a:ext cx="2514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400" y="4495800"/>
            <a:ext cx="4307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This synchronized is not really necessary</a:t>
            </a:r>
          </a:p>
          <a:p>
            <a:r>
              <a:rPr lang="en-US" sz="1600" dirty="0" smtClean="0"/>
              <a:t>(we published at the end of each double for loop)</a:t>
            </a:r>
          </a:p>
          <a:p>
            <a:r>
              <a:rPr lang="en-US" sz="1600" dirty="0" smtClean="0"/>
              <a:t>but  will only trigger two additional locks</a:t>
            </a:r>
          </a:p>
          <a:p>
            <a:r>
              <a:rPr lang="en-US" sz="1600" dirty="0" smtClean="0"/>
              <a:t>(one as each thread terminates) so doesn’t </a:t>
            </a:r>
          </a:p>
          <a:p>
            <a:r>
              <a:rPr lang="en-US" sz="1600" dirty="0" smtClean="0"/>
              <a:t>really cost us that much…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52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just need to kick off and wait for these threads….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6929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54864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" y="5650468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we see what the threads have published!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28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Performance testing on some file with 2 (longish ) sequences…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181600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allow a “burn-in” doing the alignment 5 times and then take 10 times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800600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"/>
            <a:ext cx="3906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core machine (4 logical processors)</a:t>
            </a:r>
          </a:p>
          <a:p>
            <a:endParaRPr lang="en-US" dirty="0" smtClean="0"/>
          </a:p>
          <a:p>
            <a:r>
              <a:rPr lang="en-US" dirty="0" smtClean="0"/>
              <a:t>	Multi-threaded: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167735"/>
            <a:ext cx="915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Multi-threaded: </a:t>
            </a:r>
            <a:r>
              <a:rPr lang="en-US" sz="1200" dirty="0" smtClean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github.com/afodor/metagenomicsTools/blob/master/src/dynamicProgramming/NeedlemanWunschMultiThreaded.java</a:t>
            </a:r>
            <a:endParaRPr lang="en-US" sz="1200" dirty="0" smtClean="0"/>
          </a:p>
          <a:p>
            <a:r>
              <a:rPr lang="en-US" sz="1200" dirty="0" smtClean="0"/>
              <a:t>Single-threaded: </a:t>
            </a:r>
            <a:r>
              <a:rPr lang="en-US" sz="1200" dirty="0" smtClean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github.com/afodor/metagenomicsTools/blob/master/src/dynamicProgramming/NeedlemanWunsch.java</a:t>
            </a:r>
            <a:endParaRPr lang="en-US" sz="1200" dirty="0" smtClean="0"/>
          </a:p>
          <a:p>
            <a:r>
              <a:rPr lang="en-US" sz="1200" dirty="0" smtClean="0"/>
              <a:t>Test file: https://github.com/afodor/metagenomicsTools/blob/master/src/dynamicProgramming/sequence.fasta</a:t>
            </a:r>
            <a:endParaRPr lang="en-US" sz="1200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990600"/>
            <a:ext cx="43529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3596" y="4953000"/>
            <a:ext cx="8320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Almost 4X speed-up!  I have no good explanation of why the speed up is more than 2X.</a:t>
            </a:r>
          </a:p>
          <a:p>
            <a:r>
              <a:rPr lang="en-US" dirty="0" smtClean="0"/>
              <a:t>Likely, some complex interaction with the multi-threaded garbage collector..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5715000"/>
            <a:ext cx="752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(Just running one trial, it looks like the speed up is closer to </a:t>
            </a:r>
            <a:r>
              <a:rPr lang="en-US" smtClean="0"/>
              <a:t>the expected </a:t>
            </a:r>
            <a:r>
              <a:rPr lang="en-US" dirty="0" smtClean="0"/>
              <a:t>50%)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810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dimensional grid of immutable </a:t>
            </a:r>
            <a:r>
              <a:rPr lang="en-US" dirty="0" err="1" smtClean="0"/>
              <a:t>AlignmentCell</a:t>
            </a:r>
            <a:r>
              <a:rPr lang="en-US" dirty="0" smtClean="0"/>
              <a:t> objects…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1" y="1066800"/>
            <a:ext cx="6553200" cy="366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6581001"/>
            <a:ext cx="12115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https://github.com/afodor/metagenomicsTools/blob/master/src/dynamicProgramming/NeedlemanWunschMultiThreaded.java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87868"/>
            <a:ext cx="613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fill in the (linear) gap penalty trivially with two threads…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685800"/>
            <a:ext cx="7470491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6553200"/>
            <a:ext cx="12115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https://github.com/afodor/metagenomicsTools/blob/master/src/dynamicProgramming/NeedlemanWunschMultiThreaded.java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8229600" cy="493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228600"/>
            <a:ext cx="686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a linear gap penalty, we can define a method to fill in a given cell…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72200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(the checked in code also can deal with affine gap penalties, but that is not shown in this slide..)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6581001"/>
            <a:ext cx="12115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https://github.com/afodor/metagenomicsTools/blob/master/src/dynamicProgramming/NeedlemanWunschMultiThreaded.java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685800" y="22828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685800" y="279241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685800" y="3302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685800" y="381158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685800" y="42195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685800" y="47291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272415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233738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3743325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151313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455930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5170488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5578475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6088063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659765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685800" y="167005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219200" y="17176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P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1219200" y="23272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A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1219200" y="28606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W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1219200" y="33940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H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1219200" y="38512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E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219200" y="43084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A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219200" y="48418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E</a:t>
            </a: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182880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685800" y="11588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2286000" y="5334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1901825" y="12080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1858963" y="1817688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-8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1795463" y="2427288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-16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1797050" y="28844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-24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1797050" y="34178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-32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1795463" y="3875088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-40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1797050" y="43322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-48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1797050" y="48656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-56</a:t>
            </a:r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 flipV="1">
            <a:off x="2057400" y="46640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 flipV="1">
            <a:off x="2057400" y="4206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 flipV="1">
            <a:off x="2057400" y="37496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 flipV="1">
            <a:off x="2057400" y="3216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 flipV="1">
            <a:off x="2057400" y="2682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V="1">
            <a:off x="2057400" y="2149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2286000" y="1235075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-8</a:t>
            </a:r>
          </a:p>
        </p:txBody>
      </p:sp>
      <p:sp>
        <p:nvSpPr>
          <p:cNvPr id="42028" name="Text Box 44"/>
          <p:cNvSpPr txBox="1">
            <a:spLocks noChangeArrowheads="1"/>
          </p:cNvSpPr>
          <p:nvPr/>
        </p:nvSpPr>
        <p:spPr bwMode="auto">
          <a:xfrm>
            <a:off x="2678113" y="1235075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-16</a:t>
            </a:r>
          </a:p>
        </p:txBody>
      </p:sp>
      <p:sp>
        <p:nvSpPr>
          <p:cNvPr id="42029" name="Text Box 45"/>
          <p:cNvSpPr txBox="1">
            <a:spLocks noChangeArrowheads="1"/>
          </p:cNvSpPr>
          <p:nvPr/>
        </p:nvSpPr>
        <p:spPr bwMode="auto">
          <a:xfrm>
            <a:off x="32115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-24</a:t>
            </a:r>
          </a:p>
        </p:txBody>
      </p:sp>
      <p:sp>
        <p:nvSpPr>
          <p:cNvPr id="42030" name="Text Box 46"/>
          <p:cNvSpPr txBox="1">
            <a:spLocks noChangeArrowheads="1"/>
          </p:cNvSpPr>
          <p:nvPr/>
        </p:nvSpPr>
        <p:spPr bwMode="auto">
          <a:xfrm>
            <a:off x="37338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-32</a:t>
            </a:r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41259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-40</a:t>
            </a:r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45720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-48</a:t>
            </a:r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51054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-56</a:t>
            </a: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55626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-64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61071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-72</a:t>
            </a: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6405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-80</a:t>
            </a:r>
          </a:p>
        </p:txBody>
      </p:sp>
      <p:sp>
        <p:nvSpPr>
          <p:cNvPr id="42037" name="Line 53"/>
          <p:cNvSpPr>
            <a:spLocks noChangeShapeType="1"/>
          </p:cNvSpPr>
          <p:nvPr/>
        </p:nvSpPr>
        <p:spPr bwMode="auto">
          <a:xfrm flipH="1">
            <a:off x="6477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38" name="Line 54"/>
          <p:cNvSpPr>
            <a:spLocks noChangeShapeType="1"/>
          </p:cNvSpPr>
          <p:nvPr/>
        </p:nvSpPr>
        <p:spPr bwMode="auto">
          <a:xfrm flipH="1">
            <a:off x="5867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39" name="Line 55"/>
          <p:cNvSpPr>
            <a:spLocks noChangeShapeType="1"/>
          </p:cNvSpPr>
          <p:nvPr/>
        </p:nvSpPr>
        <p:spPr bwMode="auto">
          <a:xfrm flipH="1">
            <a:off x="54102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40" name="Line 56"/>
          <p:cNvSpPr>
            <a:spLocks noChangeShapeType="1"/>
          </p:cNvSpPr>
          <p:nvPr/>
        </p:nvSpPr>
        <p:spPr bwMode="auto">
          <a:xfrm flipH="1">
            <a:off x="4953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41" name="Line 57"/>
          <p:cNvSpPr>
            <a:spLocks noChangeShapeType="1"/>
          </p:cNvSpPr>
          <p:nvPr/>
        </p:nvSpPr>
        <p:spPr bwMode="auto">
          <a:xfrm flipH="1">
            <a:off x="4343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 flipH="1">
            <a:off x="3962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43" name="Line 59"/>
          <p:cNvSpPr>
            <a:spLocks noChangeShapeType="1"/>
          </p:cNvSpPr>
          <p:nvPr/>
        </p:nvSpPr>
        <p:spPr bwMode="auto">
          <a:xfrm flipH="1">
            <a:off x="35052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44" name="Line 60"/>
          <p:cNvSpPr>
            <a:spLocks noChangeShapeType="1"/>
          </p:cNvSpPr>
          <p:nvPr/>
        </p:nvSpPr>
        <p:spPr bwMode="auto">
          <a:xfrm flipH="1">
            <a:off x="3048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 flipH="1">
            <a:off x="25146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2338388" y="812800"/>
            <a:ext cx="47339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H </a:t>
            </a:r>
            <a:r>
              <a:rPr lang="en-US" dirty="0" smtClean="0">
                <a:latin typeface="Courier New" pitchFamily="49" charset="0"/>
              </a:rPr>
              <a:t>  E  </a:t>
            </a:r>
            <a:r>
              <a:rPr lang="en-US" dirty="0">
                <a:latin typeface="Courier New" pitchFamily="49" charset="0"/>
              </a:rPr>
              <a:t>A  G </a:t>
            </a:r>
            <a:r>
              <a:rPr lang="en-US" dirty="0" smtClean="0">
                <a:latin typeface="Courier New" pitchFamily="49" charset="0"/>
              </a:rPr>
              <a:t> A  </a:t>
            </a:r>
            <a:r>
              <a:rPr lang="en-US" dirty="0">
                <a:latin typeface="Courier New" pitchFamily="49" charset="0"/>
              </a:rPr>
              <a:t>W  </a:t>
            </a:r>
            <a:r>
              <a:rPr lang="en-US" dirty="0" smtClean="0">
                <a:latin typeface="Courier New" pitchFamily="49" charset="0"/>
              </a:rPr>
              <a:t>  G   H  </a:t>
            </a:r>
            <a:r>
              <a:rPr lang="en-US" dirty="0">
                <a:latin typeface="Courier New" pitchFamily="49" charset="0"/>
              </a:rPr>
              <a:t>E  </a:t>
            </a:r>
            <a:r>
              <a:rPr lang="en-US" dirty="0" err="1">
                <a:latin typeface="Courier New" pitchFamily="49" charset="0"/>
              </a:rPr>
              <a:t>E</a:t>
            </a:r>
            <a:r>
              <a:rPr lang="en-US" dirty="0">
                <a:latin typeface="Courier New" pitchFamily="49" charset="0"/>
              </a:rPr>
              <a:t>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5800" y="76200"/>
            <a:ext cx="503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strategy (in pictures….)  We start two threads….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438400" y="1905000"/>
            <a:ext cx="28194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14600" y="2286000"/>
            <a:ext cx="0" cy="17526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0" y="5867400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time the horizontal thread finishes,  it checks to see how far the vertical thread has gotten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685800" y="22828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685800" y="279241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85800" y="3302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685800" y="381158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685800" y="42195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85800" y="47291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72415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233738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743325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151313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5930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170488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578475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088063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59765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85800" y="167005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219200" y="17176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P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219200" y="23272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A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219200" y="28606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W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219200" y="33940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H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219200" y="38512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E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219200" y="43084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A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219200" y="48418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E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182880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685800" y="11588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286000" y="5334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901825" y="12080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858963" y="1817688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-8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795463" y="2427288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-16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797050" y="28844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-24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1797050" y="34178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-32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1795463" y="3875088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-40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1797050" y="43322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-48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1797050" y="48656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-56</a:t>
            </a: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2057400" y="46640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057400" y="4206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2057400" y="37496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2057400" y="3216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2057400" y="2682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V="1">
            <a:off x="2057400" y="2149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286000" y="1235075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-8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2678113" y="1235075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-16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32115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-24</a:t>
            </a: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37338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-32</a:t>
            </a:r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41259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-40</a:t>
            </a:r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45720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-48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51054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-56</a:t>
            </a:r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55626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-64</a:t>
            </a:r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61071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-72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66405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-80</a:t>
            </a: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>
            <a:off x="6477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 flipH="1">
            <a:off x="5867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H="1">
            <a:off x="54102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 flipH="1">
            <a:off x="4953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 flipH="1">
            <a:off x="4343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H="1">
            <a:off x="3962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 flipH="1">
            <a:off x="35052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 flipH="1">
            <a:off x="3048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H="1">
            <a:off x="25146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338388" y="812800"/>
            <a:ext cx="47339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H </a:t>
            </a:r>
            <a:r>
              <a:rPr lang="en-US" dirty="0" smtClean="0">
                <a:latin typeface="Courier New" pitchFamily="49" charset="0"/>
              </a:rPr>
              <a:t>  E  </a:t>
            </a:r>
            <a:r>
              <a:rPr lang="en-US" dirty="0">
                <a:latin typeface="Courier New" pitchFamily="49" charset="0"/>
              </a:rPr>
              <a:t>A  G </a:t>
            </a:r>
            <a:r>
              <a:rPr lang="en-US" dirty="0" smtClean="0">
                <a:latin typeface="Courier New" pitchFamily="49" charset="0"/>
              </a:rPr>
              <a:t> A  </a:t>
            </a:r>
            <a:r>
              <a:rPr lang="en-US" dirty="0">
                <a:latin typeface="Courier New" pitchFamily="49" charset="0"/>
              </a:rPr>
              <a:t>W  </a:t>
            </a:r>
            <a:r>
              <a:rPr lang="en-US" dirty="0" smtClean="0">
                <a:latin typeface="Courier New" pitchFamily="49" charset="0"/>
              </a:rPr>
              <a:t>  G   H  </a:t>
            </a:r>
            <a:r>
              <a:rPr lang="en-US" dirty="0">
                <a:latin typeface="Courier New" pitchFamily="49" charset="0"/>
              </a:rPr>
              <a:t>E  </a:t>
            </a:r>
            <a:r>
              <a:rPr lang="en-US" dirty="0" err="1">
                <a:latin typeface="Courier New" pitchFamily="49" charset="0"/>
              </a:rPr>
              <a:t>E</a:t>
            </a:r>
            <a:r>
              <a:rPr lang="en-US" dirty="0">
                <a:latin typeface="Courier New" pitchFamily="49" charset="0"/>
              </a:rPr>
              <a:t> 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38400" y="1905000"/>
            <a:ext cx="46482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514600" y="2438400"/>
            <a:ext cx="0" cy="2819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400" y="5867400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when the horizontal thread is ready for the next row, the vertical thread </a:t>
            </a:r>
          </a:p>
          <a:p>
            <a:r>
              <a:rPr lang="en-US" dirty="0" smtClean="0"/>
              <a:t>has finished the first two columns.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048000" y="2438400"/>
            <a:ext cx="0" cy="2819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05200" y="2438400"/>
            <a:ext cx="0" cy="12192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685800" y="22828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685800" y="279241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85800" y="3302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685800" y="381158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685800" y="42195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85800" y="47291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72415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233738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743325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151313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5930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170488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578475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088063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59765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85800" y="167005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219200" y="17176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P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219200" y="23272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A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219200" y="28606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W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219200" y="33940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H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219200" y="38512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E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219200" y="43084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A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219200" y="48418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E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182880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685800" y="11588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286000" y="5334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901825" y="12080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858963" y="1817688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-8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795463" y="2427288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-16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797050" y="28844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-24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1797050" y="34178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-32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1795463" y="3875088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-40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1797050" y="43322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-48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1797050" y="48656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-56</a:t>
            </a: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2057400" y="46640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057400" y="4206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2057400" y="37496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2057400" y="3216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2057400" y="2682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V="1">
            <a:off x="2057400" y="2149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286000" y="1235075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-8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2678113" y="1235075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-16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32115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-24</a:t>
            </a: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37338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-32</a:t>
            </a:r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41259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-40</a:t>
            </a:r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45720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-48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51054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-56</a:t>
            </a:r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55626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-64</a:t>
            </a:r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61071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-72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66405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-80</a:t>
            </a: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>
            <a:off x="6477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 flipH="1">
            <a:off x="5867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H="1">
            <a:off x="54102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 flipH="1">
            <a:off x="4953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 flipH="1">
            <a:off x="4343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H="1">
            <a:off x="3962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 flipH="1">
            <a:off x="35052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 flipH="1">
            <a:off x="3048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H="1">
            <a:off x="25146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338388" y="812800"/>
            <a:ext cx="47339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H </a:t>
            </a:r>
            <a:r>
              <a:rPr lang="en-US" dirty="0" smtClean="0">
                <a:latin typeface="Courier New" pitchFamily="49" charset="0"/>
              </a:rPr>
              <a:t>  E  </a:t>
            </a:r>
            <a:r>
              <a:rPr lang="en-US" dirty="0">
                <a:latin typeface="Courier New" pitchFamily="49" charset="0"/>
              </a:rPr>
              <a:t>A  G </a:t>
            </a:r>
            <a:r>
              <a:rPr lang="en-US" dirty="0" smtClean="0">
                <a:latin typeface="Courier New" pitchFamily="49" charset="0"/>
              </a:rPr>
              <a:t> A  </a:t>
            </a:r>
            <a:r>
              <a:rPr lang="en-US" dirty="0">
                <a:latin typeface="Courier New" pitchFamily="49" charset="0"/>
              </a:rPr>
              <a:t>W  </a:t>
            </a:r>
            <a:r>
              <a:rPr lang="en-US" dirty="0" smtClean="0">
                <a:latin typeface="Courier New" pitchFamily="49" charset="0"/>
              </a:rPr>
              <a:t>  G   H  </a:t>
            </a:r>
            <a:r>
              <a:rPr lang="en-US" dirty="0">
                <a:latin typeface="Courier New" pitchFamily="49" charset="0"/>
              </a:rPr>
              <a:t>E  </a:t>
            </a:r>
            <a:r>
              <a:rPr lang="en-US" dirty="0" err="1">
                <a:latin typeface="Courier New" pitchFamily="49" charset="0"/>
              </a:rPr>
              <a:t>E</a:t>
            </a:r>
            <a:r>
              <a:rPr lang="en-US" dirty="0">
                <a:latin typeface="Courier New" pitchFamily="49" charset="0"/>
              </a:rPr>
              <a:t> 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38400" y="1905000"/>
            <a:ext cx="46482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514600" y="2438400"/>
            <a:ext cx="0" cy="2819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400" y="5867400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next row doesn’t have to repeat the work of the vertical threads, saving time…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048000" y="2438400"/>
            <a:ext cx="0" cy="2819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505200" y="2438400"/>
            <a:ext cx="0" cy="12192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886200" y="2514600"/>
            <a:ext cx="30480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685800" y="22828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685800" y="279241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85800" y="3302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685800" y="381158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685800" y="42195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85800" y="47291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72415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233738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743325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151313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5930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170488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578475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088063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59765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85800" y="167005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219200" y="17176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P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219200" y="23272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A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219200" y="28606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W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219200" y="33940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H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219200" y="38512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E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219200" y="43084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A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219200" y="48418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E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1828800" y="549275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685800" y="115887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286000" y="533400"/>
            <a:ext cx="0" cy="489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901825" y="12080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858963" y="1817688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-8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795463" y="2427288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-16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797050" y="28844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-24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1797050" y="34178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-32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1795463" y="3875088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-40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1797050" y="43322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-48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1797050" y="4865688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-56</a:t>
            </a: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2057400" y="46640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057400" y="4206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2057400" y="37496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2057400" y="3216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2057400" y="2682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V="1">
            <a:off x="2057400" y="2149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286000" y="1235075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-8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2678113" y="1235075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-16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32115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-24</a:t>
            </a: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37338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-32</a:t>
            </a:r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41259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-40</a:t>
            </a:r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45720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-48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51054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-56</a:t>
            </a:r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5562600" y="12192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-64</a:t>
            </a:r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61071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-72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6640513" y="12192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-80</a:t>
            </a: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>
            <a:off x="6477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 flipH="1">
            <a:off x="5867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H="1">
            <a:off x="54102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 flipH="1">
            <a:off x="4953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 flipH="1">
            <a:off x="4343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H="1">
            <a:off x="3962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 flipH="1">
            <a:off x="35052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 flipH="1">
            <a:off x="3048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H="1">
            <a:off x="25146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338388" y="812800"/>
            <a:ext cx="47339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H </a:t>
            </a:r>
            <a:r>
              <a:rPr lang="en-US" dirty="0" smtClean="0">
                <a:latin typeface="Courier New" pitchFamily="49" charset="0"/>
              </a:rPr>
              <a:t>  E  </a:t>
            </a:r>
            <a:r>
              <a:rPr lang="en-US" dirty="0">
                <a:latin typeface="Courier New" pitchFamily="49" charset="0"/>
              </a:rPr>
              <a:t>A  G </a:t>
            </a:r>
            <a:r>
              <a:rPr lang="en-US" dirty="0" smtClean="0">
                <a:latin typeface="Courier New" pitchFamily="49" charset="0"/>
              </a:rPr>
              <a:t> A  </a:t>
            </a:r>
            <a:r>
              <a:rPr lang="en-US" dirty="0">
                <a:latin typeface="Courier New" pitchFamily="49" charset="0"/>
              </a:rPr>
              <a:t>W  </a:t>
            </a:r>
            <a:r>
              <a:rPr lang="en-US" dirty="0" smtClean="0">
                <a:latin typeface="Courier New" pitchFamily="49" charset="0"/>
              </a:rPr>
              <a:t>  G   H  </a:t>
            </a:r>
            <a:r>
              <a:rPr lang="en-US" dirty="0">
                <a:latin typeface="Courier New" pitchFamily="49" charset="0"/>
              </a:rPr>
              <a:t>E  </a:t>
            </a:r>
            <a:r>
              <a:rPr lang="en-US" dirty="0" err="1">
                <a:latin typeface="Courier New" pitchFamily="49" charset="0"/>
              </a:rPr>
              <a:t>E</a:t>
            </a:r>
            <a:r>
              <a:rPr lang="en-US" dirty="0">
                <a:latin typeface="Courier New" pitchFamily="49" charset="0"/>
              </a:rPr>
              <a:t> 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38400" y="1905000"/>
            <a:ext cx="46482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514600" y="2438400"/>
            <a:ext cx="0" cy="2819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400" y="5867400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Likewise, vertical thread can start the next column at a lower point in the grid…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048000" y="2438400"/>
            <a:ext cx="0" cy="2819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505200" y="2438400"/>
            <a:ext cx="0" cy="28956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886200" y="2514600"/>
            <a:ext cx="30480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962400" y="3048000"/>
            <a:ext cx="15240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962400" y="3429000"/>
            <a:ext cx="0" cy="182880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76200"/>
            <a:ext cx="108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 code….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795035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533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constructor for our Worker class…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52800" y="49530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14800" y="4724400"/>
            <a:ext cx="478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Could have just as easily used a </a:t>
            </a:r>
            <a:r>
              <a:rPr lang="en-US" dirty="0" err="1" smtClean="0"/>
              <a:t>CountDownLatch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611</Words>
  <Application>Microsoft Office PowerPoint</Application>
  <PresentationFormat>On-screen Show (4:3)</PresentationFormat>
  <Paragraphs>146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20</cp:revision>
  <dcterms:created xsi:type="dcterms:W3CDTF">2006-08-16T00:00:00Z</dcterms:created>
  <dcterms:modified xsi:type="dcterms:W3CDTF">2015-12-08T15:37:56Z</dcterms:modified>
</cp:coreProperties>
</file>