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9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30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12" r:id="rId36"/>
    <p:sldId id="294" r:id="rId37"/>
    <p:sldId id="295" r:id="rId38"/>
    <p:sldId id="296" r:id="rId39"/>
    <p:sldId id="297" r:id="rId40"/>
    <p:sldId id="298" r:id="rId41"/>
    <p:sldId id="314" r:id="rId42"/>
    <p:sldId id="299" r:id="rId43"/>
    <p:sldId id="300" r:id="rId44"/>
    <p:sldId id="310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E926-3778-4231-96B9-8CC56DC35E95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33E5-CC6C-4EC4-A4F5-DB785B8E5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91200" y="38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-1"/>
            <a:ext cx="4038600" cy="664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6692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do a two-sided test:</a:t>
            </a:r>
          </a:p>
          <a:p>
            <a:endParaRPr lang="en-US" dirty="0" smtClean="0"/>
          </a:p>
          <a:p>
            <a:r>
              <a:rPr lang="en-US" dirty="0" smtClean="0"/>
              <a:t>Every probability that is &lt;= the </a:t>
            </a:r>
            <a:r>
              <a:rPr lang="en-US" dirty="0" err="1" smtClean="0"/>
              <a:t>prob</a:t>
            </a:r>
            <a:r>
              <a:rPr lang="en-US" dirty="0" smtClean="0"/>
              <a:t> for our observed data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2362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888468"/>
            <a:ext cx="434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671" y="4964668"/>
            <a:ext cx="27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total area under p(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782669"/>
            <a:ext cx="24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Observed: 1000 from A;</a:t>
            </a:r>
          </a:p>
          <a:p>
            <a:r>
              <a:rPr lang="en-US" dirty="0" smtClean="0"/>
              <a:t>                  1500 from B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85800"/>
            <a:ext cx="7172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finally, we can calculate the p(seeing 1000 reads in A) </a:t>
            </a:r>
          </a:p>
          <a:p>
            <a:r>
              <a:rPr lang="en-US" dirty="0" smtClean="0"/>
              <a:t>(or, alternatively B as 1,500 reads) under the null hypothesis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9200" y="68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-76200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how do we estimate the variances associated with each sample?</a:t>
            </a:r>
          </a:p>
          <a:p>
            <a:r>
              <a:rPr lang="en-US" dirty="0" smtClean="0"/>
              <a:t>We could use these formulas: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11430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879068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4881562" cy="6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4659868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instead…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562600"/>
            <a:ext cx="3505200" cy="10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load the RNA-</a:t>
            </a:r>
            <a:r>
              <a:rPr lang="en-US" dirty="0" err="1" smtClean="0"/>
              <a:t>seq</a:t>
            </a:r>
            <a:r>
              <a:rPr lang="en-US" dirty="0" smtClean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follow this vignette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smtClean="0">
                <a:hlinkClick r:id="rId4"/>
              </a:rPr>
              <a:t>http://bioconductor.org/packages/release/bioc/html/DESeq.html</a:t>
            </a:r>
            <a:r>
              <a:rPr lang="en-US" dirty="0" smtClean="0"/>
              <a:t> 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install </a:t>
            </a:r>
            <a:r>
              <a:rPr lang="en-US" dirty="0" err="1" smtClean="0"/>
              <a:t>DeSEQ</a:t>
            </a:r>
            <a:r>
              <a:rPr lang="en-US" dirty="0" smtClean="0"/>
              <a:t> from R…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by reading the data in as usual…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we even use </a:t>
            </a:r>
            <a:r>
              <a:rPr lang="en-US" dirty="0" err="1" smtClean="0"/>
              <a:t>DeSeq</a:t>
            </a:r>
            <a:r>
              <a:rPr lang="en-US" dirty="0" smtClean="0"/>
              <a:t>, we can do some nice QA/QC on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histogram of the number of sequences assigned to each gene..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“sum” to every row in</a:t>
            </a:r>
          </a:p>
          <a:p>
            <a:r>
              <a:rPr lang="en-US" dirty="0" smtClean="0"/>
              <a:t>the data frame.</a:t>
            </a:r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Returns the number of reads for each gene…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we can ask how many reads per sample..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D2_03 (with only 76,684 sequences) seems a little low.</a:t>
            </a:r>
          </a:p>
          <a:p>
            <a:r>
              <a:rPr lang="en-US" dirty="0" smtClean="0"/>
              <a:t>We could think about taking it out…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it seems reasonably</a:t>
            </a:r>
          </a:p>
          <a:p>
            <a:r>
              <a:rPr lang="en-US" dirty="0" smtClean="0"/>
              <a:t>well behaved, so we will leave it</a:t>
            </a:r>
          </a:p>
          <a:p>
            <a:r>
              <a:rPr lang="en-US" dirty="0" smtClean="0"/>
              <a:t>in for now…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last time, we saw how </a:t>
            </a:r>
            <a:r>
              <a:rPr lang="en-US" dirty="0" err="1" smtClean="0"/>
              <a:t>DeSeq</a:t>
            </a:r>
            <a:r>
              <a:rPr lang="en-US" dirty="0" smtClean="0"/>
              <a:t> calculates the mean and the variance</a:t>
            </a:r>
          </a:p>
          <a:p>
            <a:r>
              <a:rPr lang="en-US" dirty="0" smtClean="0"/>
              <a:t>while (i) normalizing for different numbers of sequences per lane and (ii)</a:t>
            </a:r>
          </a:p>
          <a:p>
            <a:r>
              <a:rPr lang="en-US" dirty="0" smtClean="0"/>
              <a:t>ensuring that the variance is always higher than the mean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285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once you have the mean and the variance for two conditions, how do you perform</a:t>
            </a:r>
          </a:p>
          <a:p>
            <a:r>
              <a:rPr lang="en-US" dirty="0" smtClean="0"/>
              <a:t>gene by gene inference to generate p-values for the null hypothesis of no differential </a:t>
            </a:r>
          </a:p>
          <a:p>
            <a:r>
              <a:rPr lang="en-US" dirty="0" smtClean="0"/>
              <a:t>expression?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take some initial looks at </a:t>
            </a:r>
            <a:r>
              <a:rPr lang="en-US" smtClean="0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is, as we have seen,</a:t>
            </a:r>
          </a:p>
          <a:p>
            <a:r>
              <a:rPr lang="en-US" dirty="0" smtClean="0"/>
              <a:t> a good correlation</a:t>
            </a:r>
          </a:p>
          <a:p>
            <a:r>
              <a:rPr lang="en-US" dirty="0" smtClean="0"/>
              <a:t>between these 2 biological</a:t>
            </a:r>
          </a:p>
          <a:p>
            <a:r>
              <a:rPr lang="en-US" dirty="0" smtClean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</a:t>
            </a:r>
            <a:r>
              <a:rPr lang="en-US" dirty="0" smtClean="0"/>
              <a:t> gives us the correlation co-efficient…</a:t>
            </a:r>
          </a:p>
          <a:p>
            <a:r>
              <a:rPr lang="en-US" dirty="0" smtClean="0"/>
              <a:t>How much information about the y-axis can you get given the x-axis?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(More on this as we get to linear models in the 2</a:t>
            </a:r>
            <a:r>
              <a:rPr lang="en-US" baseline="30000" dirty="0" smtClean="0"/>
              <a:t>nd</a:t>
            </a:r>
            <a:r>
              <a:rPr lang="en-US" dirty="0" smtClean="0"/>
              <a:t> half of the class)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http://en.wikipedia.org/wiki/Pearson_product-moment_correlation_coefficient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Typing a (very quick and informal) set of commands </a:t>
            </a:r>
          </a:p>
          <a:p>
            <a:r>
              <a:rPr lang="en-US" dirty="0" smtClean="0"/>
              <a:t>suggests there will be a big shift between 2 days and 18 weeks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day 2 samples seem well correlated with each other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seems to be a little more variance in the week 12 </a:t>
            </a:r>
          </a:p>
          <a:p>
            <a:r>
              <a:rPr lang="en-US" dirty="0" smtClean="0"/>
              <a:t>samples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was some shift day 2 to week 12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was a big shift from day 2 to week 20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week 20s are well correlated to each other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D2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W12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W20</a:t>
            </a:r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W12 </a:t>
            </a:r>
            <a:r>
              <a:rPr lang="en-US" dirty="0" err="1" smtClean="0"/>
              <a:t>vs</a:t>
            </a:r>
            <a:r>
              <a:rPr lang="en-US" dirty="0" smtClean="0"/>
              <a:t> W20</a:t>
            </a:r>
            <a:endParaRPr lang="en-US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samples are not on the red lines because each sample has a different number of sequences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thing we will use </a:t>
            </a:r>
            <a:r>
              <a:rPr lang="en-US" dirty="0" err="1" smtClean="0"/>
              <a:t>DeSeq</a:t>
            </a:r>
            <a:r>
              <a:rPr lang="en-US" dirty="0" smtClean="0"/>
              <a:t> for is to normalize the data</a:t>
            </a:r>
          </a:p>
          <a:p>
            <a:r>
              <a:rPr lang="en-US" dirty="0" smtClean="0"/>
              <a:t>(adjust all of the samples so we can treat them as if they had an identical number of reads).</a:t>
            </a:r>
          </a:p>
          <a:p>
            <a:r>
              <a:rPr lang="en-US" dirty="0" smtClean="0"/>
              <a:t>This will allow us to, for example, take an average across samples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size factor is very </a:t>
            </a:r>
          </a:p>
          <a:p>
            <a:r>
              <a:rPr lang="en-US" dirty="0" smtClean="0"/>
              <a:t>closely related to the total </a:t>
            </a:r>
          </a:p>
          <a:p>
            <a:r>
              <a:rPr lang="en-US" dirty="0" smtClean="0"/>
              <a:t>number of sequences in each </a:t>
            </a:r>
          </a:p>
          <a:p>
            <a:r>
              <a:rPr lang="en-US" dirty="0" smtClean="0"/>
              <a:t>sample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size factor is very </a:t>
            </a:r>
          </a:p>
          <a:p>
            <a:r>
              <a:rPr lang="en-US" dirty="0" smtClean="0"/>
              <a:t>closely related to the total </a:t>
            </a:r>
          </a:p>
          <a:p>
            <a:r>
              <a:rPr lang="en-US" dirty="0" smtClean="0"/>
              <a:t>number of sequences in each </a:t>
            </a:r>
          </a:p>
          <a:p>
            <a:r>
              <a:rPr lang="en-US" dirty="0" smtClean="0"/>
              <a:t>sample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here following the directions in the vignette</a:t>
            </a:r>
          </a:p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normalization done, scatter plots will fall on the identity lines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Accessing by names fails on the returned matrix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retreat to column indexes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normalization done, scatter plots will fall on the identity lines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working with average samples we only have 3 plots to worry about in our visualization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" y="76200"/>
            <a:ext cx="2707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In our previous simulation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(all the way back in lecture 9),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we’ve shown that the negative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bimomial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can deal with sampling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with non-constant variance.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But that was testing one sample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against a know mean and variance…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395213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13" y="28194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calculate r and p</a:t>
            </a:r>
          </a:p>
          <a:p>
            <a:r>
              <a:rPr lang="en-US" dirty="0" smtClean="0"/>
              <a:t>under our null hypothesis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3813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33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two-sided test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2 day </a:t>
            </a:r>
            <a:r>
              <a:rPr lang="en-US" dirty="0" err="1" smtClean="0"/>
              <a:t>vs</a:t>
            </a:r>
            <a:r>
              <a:rPr lang="en-US" dirty="0" smtClean="0"/>
              <a:t> 12 weeks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2 day  vs. 20 weeks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12 week vs. 20 week</a:t>
            </a:r>
            <a:endParaRPr lang="en-US" dirty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we want to see which genes are differentially expressed…</a:t>
            </a:r>
          </a:p>
          <a:p>
            <a:r>
              <a:rPr lang="en-US" dirty="0" smtClean="0"/>
              <a:t>We start by getting our variance estimates…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1531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would expect, the Poisson assumption (“shot noise”) does not model our data </a:t>
            </a:r>
          </a:p>
          <a:p>
            <a:r>
              <a:rPr lang="en-US" dirty="0" smtClean="0"/>
              <a:t>(here visualized with canonical variance)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542766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76300"/>
            <a:ext cx="4219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According to the vignette there are a number of sets of estimates we might be interested in…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8509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fitInfo</a:t>
            </a:r>
            <a:r>
              <a:rPr lang="en-US" sz="1600" dirty="0" smtClean="0"/>
              <a:t>(</a:t>
            </a:r>
            <a:r>
              <a:rPr lang="en-US" sz="1600" dirty="0" err="1" smtClean="0"/>
              <a:t>cds</a:t>
            </a:r>
            <a:r>
              <a:rPr lang="en-US" sz="1600" dirty="0" smtClean="0"/>
              <a:t>)$</a:t>
            </a:r>
            <a:r>
              <a:rPr lang="en-US" sz="1600" dirty="0" err="1" smtClean="0"/>
              <a:t>perGeneDispEsts</a:t>
            </a:r>
            <a:r>
              <a:rPr lang="en-US" sz="1600" dirty="0" smtClean="0"/>
              <a:t> – gives us the </a:t>
            </a:r>
            <a:r>
              <a:rPr lang="en-US" sz="1600" dirty="0" err="1" smtClean="0"/>
              <a:t>Deseq’s</a:t>
            </a:r>
            <a:r>
              <a:rPr lang="en-US" sz="1600" dirty="0" smtClean="0"/>
              <a:t> formula for the variance estimated for the gene </a:t>
            </a:r>
          </a:p>
          <a:p>
            <a:r>
              <a:rPr lang="en-US" sz="1600" dirty="0" smtClean="0"/>
              <a:t>i in condition j..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935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Deseq’s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“per gene dispersion” is not exactly the same as canonical variance (although it is clearly related to it!)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5819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05000"/>
            <a:ext cx="4825886" cy="45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486400" y="838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3600" y="533400"/>
            <a:ext cx="2520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switch from  squared</a:t>
            </a:r>
          </a:p>
          <a:p>
            <a:r>
              <a:rPr lang="en-US" dirty="0" smtClean="0"/>
              <a:t>co-efficient of variation</a:t>
            </a:r>
          </a:p>
          <a:p>
            <a:r>
              <a:rPr lang="en-US" dirty="0" smtClean="0"/>
              <a:t>back to variance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209800"/>
            <a:ext cx="3429000" cy="333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257801"/>
            <a:ext cx="4191000" cy="68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771525"/>
            <a:ext cx="86010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526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paper, they make an adjustment to the variance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248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(I’m a little unclear on why they do this, but as we will see, this adjustment will get removed by their model, so it doesn’t much matter…)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59817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627419"/>
            <a:ext cx="4191000" cy="400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767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make a similar adjustment, we can (almost) recreate what </a:t>
            </a:r>
            <a:r>
              <a:rPr lang="en-US" dirty="0" err="1" smtClean="0"/>
              <a:t>deseq</a:t>
            </a:r>
            <a:r>
              <a:rPr lang="en-US" dirty="0" smtClean="0"/>
              <a:t> is doing…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657600"/>
            <a:ext cx="386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will see, this adjustment ends up</a:t>
            </a:r>
          </a:p>
          <a:p>
            <a:r>
              <a:rPr lang="en-US" dirty="0" smtClean="0"/>
              <a:t>not mattering very much..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00600" y="1752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1600200"/>
            <a:ext cx="28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subtract off the </a:t>
            </a:r>
            <a:r>
              <a:rPr lang="en-US" dirty="0" err="1" smtClean="0"/>
              <a:t>zis</a:t>
            </a:r>
            <a:r>
              <a:rPr lang="en-US" dirty="0" smtClean="0"/>
              <a:t> here.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21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fitted line based on all of the variance.  </a:t>
            </a:r>
          </a:p>
          <a:p>
            <a:r>
              <a:rPr lang="en-US" dirty="0" smtClean="0"/>
              <a:t>This allows for pooling of the estimate of the variance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600200"/>
            <a:ext cx="5267325" cy="513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866775"/>
            <a:ext cx="67722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deSeq</a:t>
            </a:r>
            <a:r>
              <a:rPr lang="en-US" dirty="0" smtClean="0"/>
              <a:t> paper, this was a local</a:t>
            </a:r>
          </a:p>
          <a:p>
            <a:r>
              <a:rPr lang="en-US" dirty="0" smtClean="0"/>
              <a:t>regression, but according to the </a:t>
            </a:r>
          </a:p>
          <a:p>
            <a:r>
              <a:rPr lang="en-US" dirty="0" smtClean="0"/>
              <a:t>vignette it is now a two-parameter</a:t>
            </a:r>
          </a:p>
          <a:p>
            <a:r>
              <a:rPr lang="en-US" dirty="0" smtClean="0"/>
              <a:t>Gamma function…</a:t>
            </a:r>
          </a:p>
          <a:p>
            <a:endParaRPr lang="en-US" dirty="0" smtClean="0"/>
          </a:p>
          <a:p>
            <a:r>
              <a:rPr lang="en-US" dirty="0" smtClean="0"/>
              <a:t>(so just some smooth function)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76200"/>
            <a:ext cx="83724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447800"/>
            <a:ext cx="8311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can, if we want, switch to the “local regression” method.</a:t>
            </a:r>
          </a:p>
          <a:p>
            <a:r>
              <a:rPr lang="en-US" dirty="0" smtClean="0"/>
              <a:t>Part of your homework will be to investigate the consequences of these two methods..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971800"/>
            <a:ext cx="4038600" cy="386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105025"/>
            <a:ext cx="6629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8862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kind of see why </a:t>
            </a:r>
            <a:r>
              <a:rPr lang="en-US" smtClean="0"/>
              <a:t>they switched…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24400" y="5943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1645919" y="5791200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these variances  seem much too small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difference with the published paper.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published paper, the variance came from the fit.</a:t>
            </a:r>
          </a:p>
          <a:p>
            <a:r>
              <a:rPr lang="en-US" dirty="0" smtClean="0"/>
              <a:t>In the software: the variance for downstream analysis is the max(observed variance, fit variance)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variance used for downstream analysis can be gotten by </a:t>
            </a:r>
            <a:r>
              <a:rPr lang="en-US" dirty="0" err="1" smtClean="0"/>
              <a:t>fData</a:t>
            </a:r>
            <a:r>
              <a:rPr lang="en-US" dirty="0" smtClean="0"/>
              <a:t>(</a:t>
            </a:r>
            <a:r>
              <a:rPr lang="en-US" dirty="0" err="1" smtClean="0"/>
              <a:t>cds</a:t>
            </a:r>
            <a:r>
              <a:rPr lang="en-US" dirty="0" smtClean="0"/>
              <a:t>)[,1]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7564" y="42446"/>
            <a:ext cx="855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Sampling from a known mean and non-constant variance results in a uniform distribution of p-values</a:t>
            </a:r>
            <a:endParaRPr lang="en-US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66800"/>
            <a:ext cx="581188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3400" y="3048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variance for downstream analysis is the max(observed variance, fit variance)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762000"/>
            <a:ext cx="67151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981200"/>
            <a:ext cx="350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why their correction doesn’t matter very much.</a:t>
            </a:r>
          </a:p>
          <a:p>
            <a:endParaRPr lang="en-US" dirty="0" smtClean="0"/>
          </a:p>
          <a:p>
            <a:r>
              <a:rPr lang="en-US" dirty="0" smtClean="0"/>
              <a:t>Essentially, for some genes,</a:t>
            </a:r>
          </a:p>
          <a:p>
            <a:r>
              <a:rPr lang="en-US" dirty="0" smtClean="0"/>
              <a:t>their method sets a</a:t>
            </a:r>
          </a:p>
          <a:p>
            <a:r>
              <a:rPr lang="en-US" dirty="0" smtClean="0"/>
              <a:t>“floor” of the variance.</a:t>
            </a:r>
          </a:p>
          <a:p>
            <a:endParaRPr lang="en-US" dirty="0" smtClean="0"/>
          </a:p>
          <a:p>
            <a:r>
              <a:rPr lang="en-US" dirty="0" smtClean="0"/>
              <a:t>This is conservative </a:t>
            </a:r>
          </a:p>
          <a:p>
            <a:r>
              <a:rPr lang="en-US" dirty="0" smtClean="0"/>
              <a:t>(since the variance sets</a:t>
            </a:r>
          </a:p>
          <a:p>
            <a:r>
              <a:rPr lang="en-US" dirty="0" smtClean="0"/>
              <a:t>the width of the </a:t>
            </a:r>
          </a:p>
          <a:p>
            <a:r>
              <a:rPr lang="en-US" dirty="0" err="1" smtClean="0"/>
              <a:t>dbinomial</a:t>
            </a:r>
            <a:r>
              <a:rPr lang="en-US" dirty="0" smtClean="0"/>
              <a:t> distribution).</a:t>
            </a:r>
          </a:p>
          <a:p>
            <a:endParaRPr lang="en-US" dirty="0" smtClean="0"/>
          </a:p>
          <a:p>
            <a:r>
              <a:rPr lang="en-US" dirty="0" smtClean="0"/>
              <a:t>So the yellow ends up being </a:t>
            </a:r>
          </a:p>
          <a:p>
            <a:r>
              <a:rPr lang="en-US" dirty="0" err="1" smtClean="0"/>
              <a:t>DeSeqs</a:t>
            </a:r>
            <a:r>
              <a:rPr lang="en-US" dirty="0" smtClean="0"/>
              <a:t> (somewhat complicated)</a:t>
            </a:r>
          </a:p>
          <a:p>
            <a:r>
              <a:rPr lang="en-US" dirty="0" smtClean="0"/>
              <a:t>conservative estimate of the variance</a:t>
            </a:r>
            <a:r>
              <a:rPr lang="en-US" dirty="0"/>
              <a:t> </a:t>
            </a:r>
            <a:r>
              <a:rPr lang="en-US" dirty="0" smtClean="0"/>
              <a:t>that is fed into the negative binomial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procedure belongs in a long history of adding small constants to the variance…</a:t>
            </a:r>
          </a:p>
          <a:p>
            <a:r>
              <a:rPr lang="en-US" dirty="0" smtClean="0"/>
              <a:t>(which often seems poorly justified by theory…)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an arbitrary damper to the 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9,951 citations)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64532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Finally, we are ready to perform inference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"/>
            <a:ext cx="66103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8001000" cy="39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weeks vs. 12 weeks yields only 5 significant genes at a 10% FDR -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 day 2 vs. week 20 yields many more (136) significant genes 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86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20,000 genes in an </a:t>
            </a:r>
            <a:r>
              <a:rPr lang="en-US" dirty="0" err="1" smtClean="0"/>
              <a:t>rna-seq</a:t>
            </a:r>
            <a:r>
              <a:rPr lang="en-US" dirty="0" smtClean="0"/>
              <a:t> experiment.</a:t>
            </a:r>
          </a:p>
          <a:p>
            <a:r>
              <a:rPr lang="en-US" dirty="0" smtClean="0"/>
              <a:t>You have two conditions (A) and (B).</a:t>
            </a:r>
          </a:p>
          <a:p>
            <a:r>
              <a:rPr lang="en-US" dirty="0" smtClean="0"/>
              <a:t>You run them through </a:t>
            </a:r>
            <a:r>
              <a:rPr lang="en-US" dirty="0" err="1" smtClean="0"/>
              <a:t>DeSeq</a:t>
            </a:r>
            <a:r>
              <a:rPr lang="en-US" dirty="0" smtClean="0"/>
              <a:t> (or any other stats package).</a:t>
            </a:r>
          </a:p>
          <a:p>
            <a:endParaRPr lang="en-US" dirty="0" smtClean="0"/>
          </a:p>
          <a:p>
            <a:r>
              <a:rPr lang="en-US" dirty="0" smtClean="0"/>
              <a:t>If the null hypothesis is always true (no difference between A and B),</a:t>
            </a:r>
          </a:p>
          <a:p>
            <a:r>
              <a:rPr lang="en-US" dirty="0" smtClean="0"/>
              <a:t>the p-values will be uniformly distributed…</a:t>
            </a:r>
          </a:p>
          <a:p>
            <a:endParaRPr lang="en-US" dirty="0" smtClean="0"/>
          </a:p>
          <a:p>
            <a:r>
              <a:rPr lang="en-US" dirty="0" smtClean="0"/>
              <a:t>We can model this pretty simply: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use a simple </a:t>
            </a:r>
            <a:r>
              <a:rPr lang="en-US" dirty="0" smtClean="0">
                <a:solidFill>
                  <a:srgbClr val="FF0000"/>
                </a:solidFill>
              </a:rPr>
              <a:t>threshold of significance </a:t>
            </a:r>
            <a:r>
              <a:rPr lang="en-US" dirty="0" smtClean="0"/>
              <a:t>of 0.05, we would </a:t>
            </a:r>
          </a:p>
          <a:p>
            <a:r>
              <a:rPr lang="en-US" dirty="0" smtClean="0"/>
              <a:t>expect about 1,000 genes to be called significant even if the null </a:t>
            </a:r>
          </a:p>
          <a:p>
            <a:r>
              <a:rPr lang="en-US" dirty="0" smtClean="0"/>
              <a:t>hypothesis were always true..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1,016 genes that have p-values &lt;0.05</a:t>
            </a:r>
          </a:p>
          <a:p>
            <a:r>
              <a:rPr lang="en-US" dirty="0" smtClean="0"/>
              <a:t>in this case where the p-values are uniform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alternative:</a:t>
            </a:r>
          </a:p>
          <a:p>
            <a:endParaRPr lang="en-US" dirty="0" smtClean="0"/>
          </a:p>
          <a:p>
            <a:r>
              <a:rPr lang="en-US" dirty="0" smtClean="0"/>
              <a:t>	Use as a p-value threshold </a:t>
            </a:r>
            <a:r>
              <a:rPr lang="en-US" dirty="0" err="1" smtClean="0"/>
              <a:t>Bonferroni</a:t>
            </a:r>
            <a:r>
              <a:rPr lang="en-US" dirty="0" smtClean="0"/>
              <a:t> correction.</a:t>
            </a:r>
          </a:p>
          <a:p>
            <a:endParaRPr lang="en-US" dirty="0" smtClean="0"/>
          </a:p>
          <a:p>
            <a:r>
              <a:rPr lang="en-US" dirty="0" smtClean="0"/>
              <a:t>	The desired threshold / number of tests.</a:t>
            </a:r>
          </a:p>
          <a:p>
            <a:endParaRPr lang="en-US" dirty="0" smtClean="0"/>
          </a:p>
          <a:p>
            <a:r>
              <a:rPr lang="en-US" dirty="0" smtClean="0"/>
              <a:t>	In this case  0.05 / 20000  =  2.5e-06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 of our p-</a:t>
            </a:r>
            <a:r>
              <a:rPr lang="en-US" dirty="0" err="1" smtClean="0"/>
              <a:t>vals</a:t>
            </a:r>
            <a:r>
              <a:rPr lang="en-US" dirty="0" smtClean="0"/>
              <a:t> reach this threshold..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this threshold, there is a 5% chance of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false positives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Bonferroni</a:t>
            </a:r>
            <a:r>
              <a:rPr lang="en-US" dirty="0" smtClean="0"/>
              <a:t> correction is sometimes considered </a:t>
            </a:r>
            <a:r>
              <a:rPr lang="en-US" dirty="0" smtClean="0">
                <a:solidFill>
                  <a:srgbClr val="FF0000"/>
                </a:solidFill>
              </a:rPr>
              <a:t>too conservative </a:t>
            </a:r>
            <a:r>
              <a:rPr lang="en-US" dirty="0" smtClean="0"/>
              <a:t>for genomics experiments.</a:t>
            </a:r>
          </a:p>
          <a:p>
            <a:endParaRPr lang="en-US" dirty="0" smtClean="0"/>
          </a:p>
          <a:p>
            <a:r>
              <a:rPr lang="en-US" dirty="0" smtClean="0"/>
              <a:t>At small sample sizes, you might have few genes with p-values smaller than the 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thresholds.</a:t>
            </a:r>
          </a:p>
          <a:p>
            <a:endParaRPr lang="en-US" dirty="0" smtClean="0"/>
          </a:p>
          <a:p>
            <a:r>
              <a:rPr lang="en-US" dirty="0" smtClean="0"/>
              <a:t>A less conservative alternative, false discovery rate.</a:t>
            </a:r>
          </a:p>
          <a:p>
            <a:endParaRPr lang="en-US" dirty="0" smtClean="0"/>
          </a:p>
          <a:p>
            <a:r>
              <a:rPr lang="en-US" dirty="0" smtClean="0"/>
              <a:t>At a 5% false discovery rate, we expect 5% of our hits to be false positives.</a:t>
            </a:r>
          </a:p>
          <a:p>
            <a:endParaRPr lang="en-US" dirty="0" smtClean="0"/>
          </a:p>
          <a:p>
            <a:r>
              <a:rPr lang="en-US" dirty="0" smtClean="0"/>
              <a:t>This is less conservative than </a:t>
            </a:r>
            <a:r>
              <a:rPr lang="en-US" dirty="0" err="1" smtClean="0"/>
              <a:t>Bonferroni</a:t>
            </a:r>
            <a:r>
              <a:rPr lang="en-US" dirty="0" smtClean="0"/>
              <a:t> correction, where there is a 5% chance</a:t>
            </a:r>
          </a:p>
          <a:p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of our hits are false positives.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straight-forward approach to finding genes at a given false-discovery rate</a:t>
            </a:r>
          </a:p>
          <a:p>
            <a:endParaRPr lang="en-US" dirty="0" smtClean="0"/>
          </a:p>
          <a:p>
            <a:r>
              <a:rPr lang="en-US" dirty="0" err="1" smtClean="0"/>
              <a:t>Benjamini</a:t>
            </a:r>
            <a:r>
              <a:rPr lang="en-US" dirty="0" smtClean="0"/>
              <a:t> and Hochberg FDR</a:t>
            </a:r>
          </a:p>
          <a:p>
            <a:endParaRPr lang="en-US" dirty="0" smtClean="0"/>
          </a:p>
          <a:p>
            <a:r>
              <a:rPr lang="en-US" dirty="0" smtClean="0"/>
              <a:t>	1.  Rank all the p-values (smallest first).  The rank of each value = K</a:t>
            </a:r>
          </a:p>
          <a:p>
            <a:endParaRPr lang="en-US" dirty="0" smtClean="0"/>
          </a:p>
          <a:p>
            <a:r>
              <a:rPr lang="en-US" dirty="0" smtClean="0"/>
              <a:t>	2.  Calculate N * p / k </a:t>
            </a:r>
          </a:p>
          <a:p>
            <a:r>
              <a:rPr lang="en-US" dirty="0" smtClean="0"/>
              <a:t>		where N = the # of hypotheses that you are testing</a:t>
            </a:r>
          </a:p>
          <a:p>
            <a:r>
              <a:rPr lang="en-US" dirty="0" smtClean="0"/>
              <a:t>		             p = the “raw” (uncorrected) p-value.</a:t>
            </a:r>
          </a:p>
          <a:p>
            <a:endParaRPr lang="en-US" dirty="0" smtClean="0"/>
          </a:p>
          <a:p>
            <a:r>
              <a:rPr lang="en-US" dirty="0" smtClean="0"/>
              <a:t>	3.  Start at the top of the list.  Go down to N * p / k &gt; threshold </a:t>
            </a:r>
          </a:p>
          <a:p>
            <a:r>
              <a:rPr lang="en-US" dirty="0" smtClean="0"/>
              <a:t>		(e.g. 0.10 for 10% FDR).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* p = # of expected false positives at a given p-value</a:t>
            </a:r>
          </a:p>
          <a:p>
            <a:r>
              <a:rPr lang="en-US" dirty="0" smtClean="0"/>
              <a:t> k = # of genes actually observed at that p-value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569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in a real experiment we need to estimate the mean and variance from two conditions</a:t>
            </a:r>
          </a:p>
          <a:p>
            <a:r>
              <a:rPr lang="en-US" dirty="0" smtClean="0"/>
              <a:t>and then perform inference.</a:t>
            </a:r>
          </a:p>
          <a:p>
            <a:endParaRPr lang="en-US" dirty="0" smtClean="0"/>
          </a:p>
          <a:p>
            <a:r>
              <a:rPr lang="en-US" dirty="0" smtClean="0"/>
              <a:t>Consider a case where in condition A I have 1,000 reads…</a:t>
            </a:r>
          </a:p>
          <a:p>
            <a:endParaRPr lang="en-US" dirty="0" smtClean="0"/>
          </a:p>
          <a:p>
            <a:r>
              <a:rPr lang="en-US" dirty="0" smtClean="0"/>
              <a:t>In condition B, I have 1,500 reads.</a:t>
            </a:r>
          </a:p>
          <a:p>
            <a:endParaRPr lang="en-US" dirty="0" smtClean="0"/>
          </a:p>
          <a:p>
            <a:r>
              <a:rPr lang="en-US" dirty="0" smtClean="0"/>
              <a:t>(Here we don’t consider replicate samples and we assume that the scaling factor </a:t>
            </a:r>
            <a:r>
              <a:rPr lang="en-US" dirty="0" err="1" smtClean="0"/>
              <a:t>Sj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just 1 for all samples…)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for the first hit (smallest p-value), 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correction is the same as BH FDR.</a:t>
            </a:r>
          </a:p>
          <a:p>
            <a:endParaRPr lang="en-US" dirty="0" smtClean="0"/>
          </a:p>
          <a:p>
            <a:r>
              <a:rPr lang="en-US" dirty="0" smtClean="0"/>
              <a:t>(Since if k=1,</a:t>
            </a:r>
          </a:p>
          <a:p>
            <a:endParaRPr lang="en-US" dirty="0" smtClean="0"/>
          </a:p>
          <a:p>
            <a:r>
              <a:rPr lang="en-US" dirty="0" smtClean="0"/>
              <a:t>	N * p / K = N * p</a:t>
            </a:r>
          </a:p>
          <a:p>
            <a:endParaRPr lang="en-US" dirty="0" smtClean="0"/>
          </a:p>
          <a:p>
            <a:r>
              <a:rPr lang="en-US" dirty="0" smtClean="0"/>
              <a:t>which is the same as multiplying the p-value by the number of hypotheses to </a:t>
            </a:r>
          </a:p>
          <a:p>
            <a:r>
              <a:rPr lang="en-US" dirty="0" smtClean="0"/>
              <a:t>do the correction)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smtClean="0"/>
              <a:t>in </a:t>
            </a:r>
            <a:r>
              <a:rPr lang="en-US" dirty="0" err="1" smtClean="0"/>
              <a:t>DeSeq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p-values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FDR adjusted </a:t>
            </a:r>
          </a:p>
          <a:p>
            <a:r>
              <a:rPr lang="en-US" dirty="0" smtClean="0"/>
              <a:t>p-values..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29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algorithm for inference….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885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the null hypothesis that the distribution of the counts of the two conditions is the same.</a:t>
            </a:r>
          </a:p>
          <a:p>
            <a:endParaRPr lang="en-US" dirty="0" smtClean="0"/>
          </a:p>
          <a:p>
            <a:r>
              <a:rPr lang="en-US" dirty="0" smtClean="0"/>
              <a:t>	(1) Calculate the average number of sequences seen in both conditions…</a:t>
            </a:r>
          </a:p>
          <a:p>
            <a:r>
              <a:rPr lang="en-US" dirty="0" smtClean="0"/>
              <a:t>		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4648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8536" y="3581400"/>
            <a:ext cx="8446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our example this is just </a:t>
            </a:r>
            <a:r>
              <a:rPr lang="en-US" dirty="0" smtClean="0">
                <a:solidFill>
                  <a:srgbClr val="FF0000"/>
                </a:solidFill>
              </a:rPr>
              <a:t>( 1500 + 1000) / 2 = 1250</a:t>
            </a:r>
          </a:p>
          <a:p>
            <a:r>
              <a:rPr lang="en-US" dirty="0" smtClean="0"/>
              <a:t>i is the index for the gene we are interested in</a:t>
            </a:r>
          </a:p>
          <a:p>
            <a:r>
              <a:rPr lang="en-US" dirty="0" smtClean="0"/>
              <a:t>j is the experiment (</a:t>
            </a:r>
            <a:r>
              <a:rPr lang="en-US" dirty="0" err="1" smtClean="0"/>
              <a:t>rna</a:t>
            </a:r>
            <a:r>
              <a:rPr lang="en-US" dirty="0" smtClean="0"/>
              <a:t>-seq sample)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a scaling factor that corrects for different # of sequences in each sample</a:t>
            </a:r>
          </a:p>
          <a:p>
            <a:r>
              <a:rPr lang="en-US" dirty="0" smtClean="0"/>
              <a:t>(but here let’s just assume that all samples have the same sequence depth so all </a:t>
            </a:r>
            <a:r>
              <a:rPr lang="en-US" dirty="0" err="1" smtClean="0"/>
              <a:t>Sj</a:t>
            </a:r>
            <a:r>
              <a:rPr lang="en-US" dirty="0" smtClean="0"/>
              <a:t>=1) 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743200"/>
            <a:ext cx="5105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791200"/>
            <a:ext cx="79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is a radical simplification of the math that is actually done in the </a:t>
            </a:r>
            <a:r>
              <a:rPr lang="en-US" dirty="0" err="1" smtClean="0"/>
              <a:t>DeSeq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as multiple samples with </a:t>
            </a:r>
            <a:r>
              <a:rPr lang="en-US" dirty="0" err="1" smtClean="0"/>
              <a:t>Sj</a:t>
            </a:r>
            <a:r>
              <a:rPr lang="en-US" dirty="0" smtClean="0"/>
              <a:t> != 1 make things much more complicated.. 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663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A and B we calculate p and r under the null hypothesis.</a:t>
            </a:r>
          </a:p>
          <a:p>
            <a:r>
              <a:rPr lang="en-US" dirty="0" smtClean="0"/>
              <a:t>Let’s say we have an estimate of the variance from both conditions…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A:</a:t>
            </a:r>
          </a:p>
          <a:p>
            <a:r>
              <a:rPr lang="en-US" dirty="0" smtClean="0"/>
              <a:t>	1250 sequences</a:t>
            </a:r>
          </a:p>
          <a:p>
            <a:r>
              <a:rPr lang="en-US" dirty="0" smtClean="0"/>
              <a:t>	variance = 5000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5176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B:</a:t>
            </a:r>
          </a:p>
          <a:p>
            <a:r>
              <a:rPr lang="en-US" dirty="0" smtClean="0"/>
              <a:t>	1250 sequences</a:t>
            </a:r>
          </a:p>
          <a:p>
            <a:r>
              <a:rPr lang="en-US" dirty="0" smtClean="0"/>
              <a:t>	variance = 6000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60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1250/5000 = 0.25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0408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1250^2/(5000-1250)= 416.66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7360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1250/6000 = 0.208333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5040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1250^2/(6000-1250)= 328.94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772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212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1250/5000 = 0.25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9260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1250^2/(5000-1250)= 416.66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609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212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1250/6000 = 0.208333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9260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1250^2/(6000-1250)= 328.94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616" y="76200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our two sets of parameters, we can generate two PDFs under the null hypothesis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1524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49874"/>
            <a:ext cx="3695700" cy="374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943600" y="1524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p(b)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3600"/>
            <a:ext cx="3429000" cy="34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05000"/>
            <a:ext cx="3505200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81200"/>
            <a:ext cx="40216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9600" y="5943600"/>
            <a:ext cx="810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null hypothesis, p(a) and p(b) are independent, so we can calculate a joint</a:t>
            </a:r>
          </a:p>
          <a:p>
            <a:r>
              <a:rPr lang="en-US" dirty="0" smtClean="0"/>
              <a:t>probability p(a) * p(b)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61401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667000"/>
            <a:ext cx="289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8108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null hypothesis, p(a) and p(b) are independent, so we can calculate a joint</a:t>
            </a:r>
          </a:p>
          <a:p>
            <a:r>
              <a:rPr lang="en-US" dirty="0" smtClean="0"/>
              <a:t>probability p(a) * p(b)</a:t>
            </a:r>
          </a:p>
          <a:p>
            <a:endParaRPr lang="en-US" dirty="0" smtClean="0"/>
          </a:p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r>
              <a:rPr lang="en-US" dirty="0" smtClean="0"/>
              <a:t> = the number of counts we observed in A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b</a:t>
            </a:r>
            <a:r>
              <a:rPr lang="en-US" dirty="0" smtClean="0"/>
              <a:t> = the number of counts we observed in B</a:t>
            </a:r>
          </a:p>
          <a:p>
            <a:endParaRPr lang="en-US" dirty="0" smtClean="0"/>
          </a:p>
          <a:p>
            <a:r>
              <a:rPr lang="en-US" dirty="0" smtClean="0"/>
              <a:t>p(a) * p(b) = </a:t>
            </a:r>
            <a:r>
              <a:rPr lang="en-US" dirty="0" err="1" smtClean="0"/>
              <a:t>dnbinom</a:t>
            </a:r>
            <a:r>
              <a:rPr lang="en-US" dirty="0" smtClean="0"/>
              <a:t>(K</a:t>
            </a:r>
            <a:r>
              <a:rPr lang="en-US" baseline="-25000" dirty="0" smtClean="0"/>
              <a:t>a,</a:t>
            </a:r>
            <a:r>
              <a:rPr lang="en-US" dirty="0" smtClean="0"/>
              <a:t> 416.666,0.25) * </a:t>
            </a:r>
            <a:r>
              <a:rPr lang="en-US" dirty="0" err="1" smtClean="0"/>
              <a:t>dnbinom</a:t>
            </a:r>
            <a:r>
              <a:rPr lang="en-US" dirty="0" smtClean="0"/>
              <a:t>(K</a:t>
            </a:r>
            <a:r>
              <a:rPr lang="en-US" baseline="-25000" dirty="0" smtClean="0"/>
              <a:t>b,</a:t>
            </a:r>
            <a:r>
              <a:rPr lang="en-US" dirty="0" smtClean="0"/>
              <a:t> 328.94, 0.208333)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2362200"/>
            <a:ext cx="58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were a total of 2500 sequences we observed in A or B.</a:t>
            </a:r>
          </a:p>
          <a:p>
            <a:r>
              <a:rPr lang="en-US" dirty="0" smtClean="0"/>
              <a:t>So to graph this out 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4320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2971800"/>
            <a:ext cx="2895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1973</Words>
  <Application>Microsoft Office PowerPoint</Application>
  <PresentationFormat>On-screen Show (4:3)</PresentationFormat>
  <Paragraphs>301</Paragraphs>
  <Slides>52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45</cp:revision>
  <dcterms:created xsi:type="dcterms:W3CDTF">2006-08-16T00:00:00Z</dcterms:created>
  <dcterms:modified xsi:type="dcterms:W3CDTF">2015-02-21T19:07:13Z</dcterms:modified>
</cp:coreProperties>
</file>