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256" r:id="rId9"/>
    <p:sldId id="312" r:id="rId10"/>
    <p:sldId id="313" r:id="rId11"/>
    <p:sldId id="314" r:id="rId12"/>
    <p:sldId id="258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322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323" r:id="rId55"/>
    <p:sldId id="292" r:id="rId56"/>
    <p:sldId id="293" r:id="rId57"/>
    <p:sldId id="294" r:id="rId58"/>
    <p:sldId id="295" r:id="rId59"/>
    <p:sldId id="324" r:id="rId60"/>
    <p:sldId id="296" r:id="rId61"/>
    <p:sldId id="297" r:id="rId62"/>
    <p:sldId id="298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F85-68D0-4C9E-9C3D-C3BA0419FD9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CE55-A776-4C48-9114-5AF28238C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9DF9-28DF-483B-85A9-DEDB16C41CA5}" type="slidenum">
              <a:rPr lang="en-US"/>
              <a:pPr/>
              <a:t>53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B2DD-6C1C-4732-8F0A-94C33CFFADB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3C3E-7611-4F1E-83B7-594854EA06A7}" type="slidenum">
              <a:rPr lang="en-US"/>
              <a:pPr/>
              <a:t>56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AD8A-8CE4-445D-BFF6-AF3958B2438D}" type="slidenum">
              <a:rPr lang="en-US"/>
              <a:pPr/>
              <a:t>60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dp8.cme.msu.edu/html/t-rflp_jul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omet.oxfordjournals.org/content/100/4/1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7.png"/><Relationship Id="rId4" Type="http://schemas.openxmlformats.org/officeDocument/2006/relationships/oleObject" Target="../embeddings/oleObject10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Schedule:</a:t>
            </a:r>
          </a:p>
          <a:p>
            <a:r>
              <a:rPr lang="en-US" dirty="0" smtClean="0"/>
              <a:t>	Final – May 6 – 8:30 am </a:t>
            </a:r>
          </a:p>
          <a:p>
            <a:r>
              <a:rPr lang="en-US" dirty="0" smtClean="0"/>
              <a:t>	(we will delay half an hour from the suggested 8:00 am time)	</a:t>
            </a:r>
          </a:p>
          <a:p>
            <a:endParaRPr lang="en-US" dirty="0" smtClean="0"/>
          </a:p>
          <a:p>
            <a:r>
              <a:rPr lang="en-US" dirty="0" smtClean="0"/>
              <a:t>	You will have the study guide by April 27</a:t>
            </a:r>
            <a:r>
              <a:rPr lang="en-US" baseline="30000" dirty="0" smtClean="0"/>
              <a:t>th</a:t>
            </a:r>
            <a:r>
              <a:rPr lang="en-US" dirty="0" smtClean="0"/>
              <a:t> (Monday)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17519" y="7620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?gala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391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http://en.wikipedia.org/wiki/Endemism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plot(gala) performs all by all </a:t>
            </a:r>
            <a:r>
              <a:rPr lang="en-US" dirty="0" err="1" smtClean="0"/>
              <a:t>scatterplots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4243"/>
            <a:ext cx="6543675" cy="59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9045" y="6412468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there is redundant information here.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967162" cy="37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83820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Area</a:t>
            </a: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Elevation</a:t>
            </a:r>
            <a:endParaRPr lang="en-US" dirty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981201"/>
            <a:ext cx="46840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447800"/>
            <a:ext cx="4357687" cy="41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Vs. Area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1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18001"/>
            <a:ext cx="3810000" cy="2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2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them together into a linear model…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10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733800"/>
            <a:ext cx="34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drop the interaction term…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6019800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ANOVA view, both Elevation and Area are important</a:t>
            </a:r>
          </a:p>
          <a:p>
            <a:r>
              <a:rPr lang="en-US" dirty="0" smtClean="0"/>
              <a:t>(zeroing them out significantly increases residual sum squared)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334000" y="5027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533400"/>
            <a:ext cx="6991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the summary view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6387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Area “masks” elevation. </a:t>
            </a:r>
          </a:p>
          <a:p>
            <a:endParaRPr lang="en-US" dirty="0" smtClean="0"/>
          </a:p>
          <a:p>
            <a:r>
              <a:rPr lang="en-US" dirty="0" smtClean="0"/>
              <a:t>Species = B0 + B1 * area + B2 * elevation</a:t>
            </a:r>
          </a:p>
          <a:p>
            <a:endParaRPr lang="en-US" dirty="0" smtClean="0"/>
          </a:p>
          <a:p>
            <a:r>
              <a:rPr lang="en-US" dirty="0" smtClean="0"/>
              <a:t>Because area and elevation are well correlated, changes in B1 can be compensated for </a:t>
            </a:r>
          </a:p>
          <a:p>
            <a:r>
              <a:rPr lang="en-US" dirty="0" smtClean="0"/>
              <a:t>by changes in B2.</a:t>
            </a:r>
          </a:p>
          <a:p>
            <a:endParaRPr lang="en-US" dirty="0" smtClean="0"/>
          </a:p>
          <a:p>
            <a:r>
              <a:rPr lang="en-US" dirty="0" smtClean="0"/>
              <a:t>This makes joint estimates of B1 and B2 unreliable and messes up our inference in</a:t>
            </a:r>
          </a:p>
          <a:p>
            <a:r>
              <a:rPr lang="en-US" dirty="0" smtClean="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7675"/>
            <a:ext cx="7128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many possible solutions to problems with correlated data </a:t>
            </a:r>
          </a:p>
          <a:p>
            <a:r>
              <a:rPr lang="en-US" dirty="0" smtClean="0"/>
              <a:t>(that could be a whole class onto itself).</a:t>
            </a:r>
          </a:p>
          <a:p>
            <a:endParaRPr lang="en-US" dirty="0" smtClean="0"/>
          </a:p>
          <a:p>
            <a:r>
              <a:rPr lang="en-US" dirty="0" smtClean="0"/>
              <a:t>We look at one approach that rotates the data onto new coordinates that</a:t>
            </a:r>
          </a:p>
          <a:p>
            <a:r>
              <a:rPr lang="en-US" dirty="0" smtClean="0"/>
              <a:t>by definition are uncorrelated!</a:t>
            </a:r>
          </a:p>
          <a:p>
            <a:endParaRPr lang="en-US" dirty="0" smtClean="0"/>
          </a:p>
          <a:p>
            <a:r>
              <a:rPr lang="en-US" dirty="0" smtClean="0"/>
              <a:t>This is PCA (Principle Components Analysis)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828800" y="989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36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table that looks like this….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14400"/>
            <a:ext cx="4343400" cy="3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434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621268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 with 18 values…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437606"/>
            <a:ext cx="526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of the matrix with 9 total values</a:t>
            </a:r>
          </a:p>
          <a:p>
            <a:r>
              <a:rPr lang="en-US" dirty="0" smtClean="0"/>
              <a:t>in two matrices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87389" y="4419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995" y="4278868"/>
            <a:ext cx="32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decompression algorithm!!!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791200"/>
            <a:ext cx="774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achieved lossless compression by removing the redundant information!</a:t>
            </a:r>
          </a:p>
          <a:p>
            <a:r>
              <a:rPr lang="en-US" dirty="0" smtClean="0"/>
              <a:t>We can store the entire table in 9 values instead of 18.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 in R is the %*% operator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your textbook….  (Matrix approach to Simple Linear Regression Analysis)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05675" cy="514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963194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57650" y="2514600"/>
          <a:ext cx="1200150" cy="2273968"/>
        </p:xfrm>
        <a:graphic>
          <a:graphicData uri="http://schemas.openxmlformats.org/presentationml/2006/ole">
            <p:oleObj spid="_x0000_s1026" name="Equation" r:id="rId4" imgW="723600" imgH="13716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48122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2723" y="4800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481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(6,3)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228600"/>
            <a:ext cx="769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definition of matrix multiplication allows us to recover our original matrix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about if there is not perfect redundancy in the data?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876800"/>
            <a:ext cx="875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correlations are not as perfect.  The level of redundancy has been reduced.</a:t>
            </a:r>
          </a:p>
          <a:p>
            <a:r>
              <a:rPr lang="en-US" dirty="0" smtClean="0"/>
              <a:t>We can’t compress these data perfectly, but we can still devise a lossy compression strategy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46616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55539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28956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subtracting the mean of </a:t>
            </a:r>
            <a:r>
              <a:rPr lang="en-US" smtClean="0"/>
              <a:t>each 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345668"/>
            <a:ext cx="42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subtracting the mean of each column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10270"/>
            <a:ext cx="680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transform the matrix by subtracting from each column</a:t>
            </a:r>
          </a:p>
          <a:p>
            <a:r>
              <a:rPr lang="en-US" dirty="0" smtClean="0"/>
              <a:t>the mean of each column… (this makes the math easier)</a:t>
            </a:r>
          </a:p>
          <a:p>
            <a:r>
              <a:rPr lang="en-US" dirty="0" smtClean="0"/>
              <a:t>(We can always add them back later if we need to!)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"/>
            <a:ext cx="38620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0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compressed form of this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45268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is in fact…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35707" y="2590800"/>
          <a:ext cx="4170362" cy="1179513"/>
        </p:xfrm>
        <a:graphic>
          <a:graphicData uri="http://schemas.openxmlformats.org/presentationml/2006/ole">
            <p:oleObj spid="_x0000_s2050" name="Equation" r:id="rId6" imgW="2514600" imgH="7110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307" y="382166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                *       (1,3)  = (6,3)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6096000"/>
            <a:ext cx="443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will see shortly how R calculates these…)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886200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principle component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057400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vector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59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is transpose.  From the Linear Algebra chapter of your book.</a:t>
            </a:r>
          </a:p>
          <a:p>
            <a:r>
              <a:rPr lang="en-US" dirty="0" smtClean="0"/>
              <a:t>(Chapter 5 in 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19879"/>
            <a:ext cx="6186487" cy="36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62400" y="1671637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571500"/>
            <a:ext cx="52117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82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did we lose in our lossy compression???</a:t>
            </a:r>
          </a:p>
          <a:p>
            <a:r>
              <a:rPr lang="en-US" dirty="0" smtClean="0"/>
              <a:t>We went from 18 data points to 9 data points, but how much information did we lose?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32807" y="5789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6803" y="56388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sum squared = sum(x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avg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all points in the uncompressed matrix.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6264" y="3962400"/>
            <a:ext cx="412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sum squared = </a:t>
            </a:r>
          </a:p>
          <a:p>
            <a:r>
              <a:rPr lang="en-US" dirty="0" smtClean="0"/>
              <a:t>sum(compressed – original)</a:t>
            </a:r>
            <a:r>
              <a:rPr lang="en-US" baseline="30000" dirty="0" smtClean="0"/>
              <a:t>2</a:t>
            </a:r>
            <a:r>
              <a:rPr lang="en-US" dirty="0" smtClean="0"/>
              <a:t> for all points</a:t>
            </a:r>
          </a:p>
          <a:p>
            <a:r>
              <a:rPr lang="en-US" dirty="0" smtClean="0"/>
              <a:t>in the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2432" y="6477000"/>
            <a:ext cx="47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compression captures 95.7% of the variance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762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1981200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first principle component of </a:t>
            </a:r>
            <a:r>
              <a:rPr lang="en-US" dirty="0" err="1" smtClean="0"/>
              <a:t>myMatrix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4419600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explains 95.7% of the data in </a:t>
            </a:r>
            <a:r>
              <a:rPr lang="en-US" dirty="0" err="1" smtClean="0"/>
              <a:t>myMatrix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743271"/>
            <a:ext cx="8635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is, if you replace the three columns in </a:t>
            </a:r>
            <a:r>
              <a:rPr lang="en-US" dirty="0" err="1" smtClean="0"/>
              <a:t>myMatrix</a:t>
            </a:r>
            <a:r>
              <a:rPr lang="en-US" dirty="0" smtClean="0"/>
              <a:t> with this one column</a:t>
            </a:r>
          </a:p>
          <a:p>
            <a:r>
              <a:rPr lang="en-US" dirty="0" smtClean="0"/>
              <a:t>you can still capture 95.7% of the variation.</a:t>
            </a:r>
          </a:p>
          <a:p>
            <a:endParaRPr lang="en-US" dirty="0" smtClean="0"/>
          </a:p>
          <a:p>
            <a:r>
              <a:rPr lang="en-US" dirty="0" smtClean="0"/>
              <a:t>We are forming a new one-dimensional basis that replaces our three-dimensional dataset.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PCA guarantees that this new component is the best possible one; that is, no </a:t>
            </a:r>
          </a:p>
          <a:p>
            <a:r>
              <a:rPr lang="en-US" dirty="0" smtClean="0"/>
              <a:t>other possible component could explain more variance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607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Proteobacteria</a:t>
            </a:r>
            <a:r>
              <a:rPr lang="en-US" dirty="0" smtClean="0"/>
              <a:t> cage effect from the previous lab…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library("</a:t>
            </a:r>
            <a:r>
              <a:rPr lang="en-US" dirty="0" err="1" smtClean="0"/>
              <a:t>nlme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("C:\\Users\\</a:t>
            </a:r>
            <a:r>
              <a:rPr lang="en-US" dirty="0" err="1" smtClean="0"/>
              <a:t>afodor</a:t>
            </a:r>
            <a:r>
              <a:rPr lang="en-US" dirty="0" smtClean="0"/>
              <a:t>\\</a:t>
            </a:r>
            <a:r>
              <a:rPr lang="en-US" dirty="0" err="1" smtClean="0"/>
              <a:t>git</a:t>
            </a:r>
            <a:r>
              <a:rPr lang="en-US" dirty="0" smtClean="0"/>
              <a:t>\\afodor.github.io\\classes\\stats2015\\")</a:t>
            </a:r>
          </a:p>
          <a:p>
            <a:endParaRPr lang="en-US" dirty="0" smtClean="0"/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read.table</a:t>
            </a:r>
            <a:r>
              <a:rPr lang="en-US" dirty="0" smtClean="0"/>
              <a:t>("prePostPhylum.txt", header=TRUE, sep="\t")</a:t>
            </a:r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myT</a:t>
            </a:r>
            <a:r>
              <a:rPr lang="en-US" dirty="0" smtClean="0"/>
              <a:t>[</a:t>
            </a:r>
            <a:r>
              <a:rPr lang="en-US" dirty="0" err="1" smtClean="0"/>
              <a:t>myT$time</a:t>
            </a:r>
            <a:r>
              <a:rPr lang="en-US" dirty="0" smtClean="0"/>
              <a:t> == "POST",]</a:t>
            </a:r>
          </a:p>
          <a:p>
            <a:r>
              <a:rPr lang="en-US" dirty="0" smtClean="0"/>
              <a:t>i=10</a:t>
            </a:r>
          </a:p>
          <a:p>
            <a:r>
              <a:rPr lang="en-US" dirty="0" smtClean="0"/>
              <a:t>bug &lt;- </a:t>
            </a:r>
            <a:r>
              <a:rPr lang="en-US" dirty="0" err="1" smtClean="0"/>
              <a:t>myT</a:t>
            </a:r>
            <a:r>
              <a:rPr lang="en-US" dirty="0" smtClean="0"/>
              <a:t>[,i]</a:t>
            </a:r>
          </a:p>
          <a:p>
            <a:r>
              <a:rPr lang="en-US" dirty="0" smtClean="0"/>
              <a:t>cage &lt;- </a:t>
            </a:r>
            <a:r>
              <a:rPr lang="en-US" dirty="0" err="1" smtClean="0"/>
              <a:t>myT$cage</a:t>
            </a:r>
            <a:endParaRPr lang="en-US" dirty="0" smtClean="0"/>
          </a:p>
          <a:p>
            <a:r>
              <a:rPr lang="en-US" dirty="0" smtClean="0"/>
              <a:t>genotype &lt;- </a:t>
            </a:r>
            <a:r>
              <a:rPr lang="en-US" dirty="0" err="1" smtClean="0"/>
              <a:t>myT$genotype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myFrame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(bug, cage, genotype)</a:t>
            </a:r>
          </a:p>
          <a:p>
            <a:r>
              <a:rPr lang="en-US" dirty="0" smtClean="0"/>
              <a:t>plot(  </a:t>
            </a:r>
            <a:r>
              <a:rPr lang="en-US" dirty="0" err="1" smtClean="0"/>
              <a:t>myFrame$bug</a:t>
            </a:r>
            <a:r>
              <a:rPr lang="en-US" dirty="0" smtClean="0"/>
              <a:t> ~ </a:t>
            </a:r>
            <a:r>
              <a:rPr lang="en-US" dirty="0" err="1" smtClean="0"/>
              <a:t>myFrame$cage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stripchart</a:t>
            </a:r>
            <a:r>
              <a:rPr lang="en-US" dirty="0" smtClean="0"/>
              <a:t>(bug ~ cage, data = </a:t>
            </a:r>
            <a:r>
              <a:rPr lang="en-US" dirty="0" err="1" smtClean="0"/>
              <a:t>myFrame,vertical</a:t>
            </a:r>
            <a:r>
              <a:rPr lang="en-US" dirty="0" smtClean="0"/>
              <a:t> = TRUE, </a:t>
            </a:r>
            <a:r>
              <a:rPr lang="en-US" dirty="0" err="1" smtClean="0"/>
              <a:t>pch</a:t>
            </a:r>
            <a:r>
              <a:rPr lang="en-US" dirty="0" smtClean="0"/>
              <a:t> = 21, add=TRUE)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bug~ genotype ,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summary(M.gls)</a:t>
            </a:r>
          </a:p>
          <a:p>
            <a:endParaRPr lang="en-US" u="sng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800600"/>
            <a:ext cx="621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improve our compression if we use more data.  </a:t>
            </a:r>
          </a:p>
          <a:p>
            <a:r>
              <a:rPr lang="en-US" dirty="0" smtClean="0"/>
              <a:t>If we use two components, we can get 99.8% of our data back…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200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66136" cy="6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4904" y="533400"/>
            <a:ext cx="34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use out first two components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831068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now nearly identical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909" y="5791200"/>
            <a:ext cx="456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captured 99.8% of the data but reduced</a:t>
            </a:r>
          </a:p>
          <a:p>
            <a:r>
              <a:rPr lang="en-US" dirty="0" smtClean="0"/>
              <a:t>the dimensionality from 3D to 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962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48200"/>
            <a:ext cx="4809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if we use all 3 components, we can get</a:t>
            </a:r>
          </a:p>
          <a:p>
            <a:r>
              <a:rPr lang="en-US" dirty="0" smtClean="0"/>
              <a:t>100% of the data back!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501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trivial.   Essentially just copying the data.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PCA object stores the means so that we can get all the way back to the original matrix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centered compressed matrix</a:t>
            </a:r>
          </a:p>
          <a:p>
            <a:r>
              <a:rPr lang="en-US" dirty="0" smtClean="0"/>
              <a:t>with 2 principle components…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3070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two components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5193268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version with the means added back in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31068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is very useful….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p:oleObj spid="_x0000_s3074" name="Bitmap Image" r:id="rId4" imgW="4866667" imgH="5885714" progId="PBrush">
              <p:embed/>
            </p:oleObj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393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Ongoing studies in the Wolfgang lab: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374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561013" y="6567488"/>
            <a:ext cx="3430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Image:rdp8.cme.msu.edu/html/t-rflp_jul02.html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74725" y="76200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457200" y="1143000"/>
          <a:ext cx="8153400" cy="5132388"/>
        </p:xfrm>
        <a:graphic>
          <a:graphicData uri="http://schemas.openxmlformats.org/presentationml/2006/ole">
            <p:oleObj spid="_x0000_s4098" name="Bitmap Image" r:id="rId4" imgW="9152381" imgH="5761905" progId="PBrush">
              <p:embed/>
            </p:oleObj>
          </a:graphicData>
        </a:graphic>
      </p:graphicFrame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88950" y="306388"/>
            <a:ext cx="804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T-RFLPs per sample ( 2 enzymes * 5’ or 3’ labeled ends)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990975" y="76200"/>
            <a:ext cx="522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There is extraordinary stability in the </a:t>
            </a:r>
          </a:p>
          <a:p>
            <a:r>
              <a:rPr lang="en-US" sz="2400"/>
              <a:t>microbial community despite the </a:t>
            </a:r>
          </a:p>
          <a:p>
            <a:r>
              <a:rPr lang="en-US" sz="2400"/>
              <a:t>passage of nearly a year and </a:t>
            </a:r>
          </a:p>
          <a:p>
            <a:r>
              <a:rPr lang="en-US" sz="2400"/>
              <a:t>two-rounds of antibiotic treatment.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0"/>
            <a:ext cx="3854450" cy="6858000"/>
            <a:chOff x="96" y="0"/>
            <a:chExt cx="2428" cy="4320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96" y="0"/>
            <a:ext cx="2428" cy="4320"/>
          </p:xfrm>
          <a:graphic>
            <a:graphicData uri="http://schemas.openxmlformats.org/presentationml/2006/ole">
              <p:oleObj spid="_x0000_s5123" name="Bitmap Image" r:id="rId4" imgW="4704762" imgH="8371429" progId="PBrush">
                <p:embed/>
              </p:oleObj>
            </a:graphicData>
          </a:graphic>
        </p:graphicFrame>
        <p:sp>
          <p:nvSpPr>
            <p:cNvPr id="105479" name="Rectangle 1031"/>
            <p:cNvSpPr>
              <a:spLocks noChangeArrowheads="1"/>
            </p:cNvSpPr>
            <p:nvPr/>
          </p:nvSpPr>
          <p:spPr bwMode="auto">
            <a:xfrm>
              <a:off x="1466" y="1392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  <p:sp>
          <p:nvSpPr>
            <p:cNvPr id="105483" name="Rectangle 1035"/>
            <p:cNvSpPr>
              <a:spLocks noChangeArrowheads="1"/>
            </p:cNvSpPr>
            <p:nvPr/>
          </p:nvSpPr>
          <p:spPr bwMode="auto">
            <a:xfrm>
              <a:off x="1440" y="3024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4114800" y="1982788"/>
            <a:ext cx="4840288" cy="4740275"/>
            <a:chOff x="2592" y="1249"/>
            <a:chExt cx="3049" cy="2986"/>
          </a:xfrm>
        </p:grpSpPr>
        <p:sp>
          <p:nvSpPr>
            <p:cNvPr id="105484" name="Text Box 1036"/>
            <p:cNvSpPr txBox="1">
              <a:spLocks noChangeArrowheads="1"/>
            </p:cNvSpPr>
            <p:nvPr/>
          </p:nvSpPr>
          <p:spPr bwMode="auto">
            <a:xfrm>
              <a:off x="2592" y="1249"/>
              <a:ext cx="30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Patients did respond to antibiotics!</a:t>
              </a:r>
            </a:p>
          </p:txBody>
        </p:sp>
        <p:graphicFrame>
          <p:nvGraphicFramePr>
            <p:cNvPr id="185344" name="Object 2048"/>
            <p:cNvGraphicFramePr>
              <a:graphicFrameLocks noChangeAspect="1"/>
            </p:cNvGraphicFramePr>
            <p:nvPr/>
          </p:nvGraphicFramePr>
          <p:xfrm>
            <a:off x="2671" y="1632"/>
            <a:ext cx="2832" cy="2320"/>
          </p:xfrm>
          <a:graphic>
            <a:graphicData uri="http://schemas.openxmlformats.org/presentationml/2006/ole">
              <p:oleObj spid="_x0000_s5122" name="Bitmap Image" r:id="rId5" imgW="7914286" imgH="6485714" progId="PBrush">
                <p:embed/>
              </p:oleObj>
            </a:graphicData>
          </a:graphic>
        </p:graphicFrame>
        <p:sp>
          <p:nvSpPr>
            <p:cNvPr id="105487" name="Text Box 1039"/>
            <p:cNvSpPr txBox="1">
              <a:spLocks noChangeArrowheads="1"/>
            </p:cNvSpPr>
            <p:nvPr/>
          </p:nvSpPr>
          <p:spPr bwMode="auto">
            <a:xfrm>
              <a:off x="2961" y="4004"/>
              <a:ext cx="21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Paired t-test p-value = 0.00017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286000"/>
            <a:ext cx="5114589" cy="442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39829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914400" y="1600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1447800"/>
            <a:ext cx="45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Rho is 0.427 but is that statistically significant?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600" y="228601"/>
          <a:ext cx="1981200" cy="1247123"/>
        </p:xfrm>
        <a:graphic>
          <a:graphicData uri="http://schemas.openxmlformats.org/presentationml/2006/ole">
            <p:oleObj spid="_x0000_s6146" name="Bitmap Image" r:id="rId4" imgW="9152381" imgH="5761905" progId="PBrush">
              <p:embed/>
            </p:oleObj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>
            <a:off x="1257697" y="1713309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52400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the x-axis into 3 basepair bins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Sample1</a:t>
            </a:r>
          </a:p>
          <a:p>
            <a:r>
              <a:rPr lang="en-US" dirty="0" smtClean="0"/>
              <a:t>Sample2</a:t>
            </a:r>
          </a:p>
          <a:p>
            <a:r>
              <a:rPr lang="en-US" dirty="0" smtClean="0"/>
              <a:t>Sample3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Sample64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61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Hae5’_0to3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77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Hae5’_3to6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3130" y="2069068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Hae5’_7to10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057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79711" y="2057400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Hha3’_1197to1200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3886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068128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by ~1000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5915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724400"/>
            <a:ext cx="50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Toss bins that don’t have peaks over some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48" y="542186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</a:t>
            </a:r>
            <a:r>
              <a:rPr lang="en-US" smtClean="0"/>
              <a:t>by 200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5915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2700" y="598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2031" y="6172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762000"/>
            <a:ext cx="6207125" cy="378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results of the PCA analysis…..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96" y="4495800"/>
            <a:ext cx="94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</a:p>
          <a:p>
            <a:r>
              <a:rPr lang="en-US" dirty="0" smtClean="0"/>
              <a:t>64 samples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609600"/>
            <a:ext cx="4664454" cy="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0"/>
            <a:ext cx="14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components…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724400"/>
            <a:ext cx="3367087" cy="16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974725" y="0"/>
            <a:ext cx="617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PCA analysis shows two groups of patients…</a:t>
            </a:r>
          </a:p>
        </p:txBody>
      </p:sp>
      <p:graphicFrame>
        <p:nvGraphicFramePr>
          <p:cNvPr id="186368" name="Object 2048"/>
          <p:cNvGraphicFramePr>
            <a:graphicFrameLocks noChangeAspect="1"/>
          </p:cNvGraphicFramePr>
          <p:nvPr/>
        </p:nvGraphicFramePr>
        <p:xfrm>
          <a:off x="609600" y="533400"/>
          <a:ext cx="7086600" cy="5699965"/>
        </p:xfrm>
        <a:graphic>
          <a:graphicData uri="http://schemas.openxmlformats.org/presentationml/2006/ole">
            <p:oleObj spid="_x0000_s7170" name="Bitmap Image" r:id="rId4" imgW="10240804" imgH="8238095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24600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reduced our 200 dimensional dataset to 2D (so that we can plot it!)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6534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8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done on sequence counts from the same samples explains what drives the two clusters…</a:t>
            </a:r>
            <a:endParaRPr 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838200"/>
            <a:ext cx="2038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269667"/>
            <a:ext cx="7519987" cy="1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449885"/>
            <a:ext cx="8553450" cy="60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return to the gala dataset…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857500" y="651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6324600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only 2-3 columns of non-redundant information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7162800" cy="430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1828800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671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component correlates with many of the measured variables…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2484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4286250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5105400"/>
            <a:ext cx="345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second component has much</a:t>
            </a:r>
          </a:p>
          <a:p>
            <a:r>
              <a:rPr lang="en-US" dirty="0" smtClean="0"/>
              <a:t>Less correlation with elevation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477000" y="55610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5715000"/>
            <a:ext cx="518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components, of course,</a:t>
            </a:r>
          </a:p>
          <a:p>
            <a:r>
              <a:rPr lang="en-US" dirty="0" smtClean="0"/>
              <a:t>are not correlated with each other (that’s the point!):</a:t>
            </a:r>
          </a:p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14400"/>
            <a:ext cx="5038725" cy="55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7391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62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55626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247900" y="5905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152400"/>
            <a:ext cx="45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 and Fernandina seem really different…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6553200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1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5814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2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990600" y="31194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2509837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5334000"/>
            <a:ext cx="579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 is adjacent to </a:t>
            </a:r>
            <a:r>
              <a:rPr lang="en-US" dirty="0" err="1" smtClean="0"/>
              <a:t>Isabela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large area of </a:t>
            </a:r>
            <a:r>
              <a:rPr lang="en-US" dirty="0" err="1" smtClean="0"/>
              <a:t>Isabela</a:t>
            </a:r>
            <a:r>
              <a:rPr lang="en-US" dirty="0" smtClean="0"/>
              <a:t> causes both points to be outliers….</a:t>
            </a:r>
          </a:p>
          <a:p>
            <a:endParaRPr lang="en-US" dirty="0" smtClean="0"/>
          </a:p>
          <a:p>
            <a:r>
              <a:rPr lang="en-US" dirty="0" smtClean="0"/>
              <a:t>Limitations of PCA become apparent for this dataset…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datapoint</a:t>
            </a:r>
            <a:r>
              <a:rPr lang="en-US" dirty="0" smtClean="0"/>
              <a:t> drives the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4068"/>
            <a:ext cx="881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Likelihood ratio test to compare models with and without the random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324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http://en.wikipedia.org/wiki/Likelihood-ratio_test</a:t>
            </a:r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609600"/>
            <a:ext cx="8934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04" y="3490079"/>
            <a:ext cx="8951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#Model with no random terms: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</a:t>
            </a:r>
            <a:r>
              <a:rPr lang="en-US" dirty="0" err="1" smtClean="0"/>
              <a:t>gls</a:t>
            </a:r>
            <a:r>
              <a:rPr lang="en-US" dirty="0" smtClean="0"/>
              <a:t>( bug~ genotype, method = "</a:t>
            </a:r>
            <a:r>
              <a:rPr lang="en-US" dirty="0" err="1" smtClean="0"/>
              <a:t>REML",data</a:t>
            </a:r>
            <a:r>
              <a:rPr lang="en-US" dirty="0" smtClean="0"/>
              <a:t>=</a:t>
            </a:r>
            <a:r>
              <a:rPr lang="en-US" dirty="0" err="1" smtClean="0"/>
              <a:t>myT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nulllogLike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</a:t>
            </a:r>
            <a:r>
              <a:rPr lang="en-US" dirty="0" err="1" smtClean="0"/>
              <a:t>logLik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))[1] </a:t>
            </a:r>
          </a:p>
          <a:p>
            <a:endParaRPr lang="en-US" dirty="0" smtClean="0"/>
          </a:p>
          <a:p>
            <a:r>
              <a:rPr lang="en-US" dirty="0" smtClean="0"/>
              <a:t>#Model with random terms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 ~ genotype,</a:t>
            </a:r>
          </a:p>
          <a:p>
            <a:r>
              <a:rPr lang="en-US" dirty="0" smtClean="0"/>
              <a:t>	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altLogLike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 </a:t>
            </a:r>
            <a:r>
              <a:rPr lang="en-US" dirty="0" err="1" smtClean="0"/>
              <a:t>logLik</a:t>
            </a:r>
            <a:r>
              <a:rPr lang="en-US" dirty="0" smtClean="0"/>
              <a:t>(M.gls) )[1]</a:t>
            </a:r>
          </a:p>
          <a:p>
            <a:r>
              <a:rPr lang="nn-NO" dirty="0" smtClean="0"/>
              <a:t>val &lt;- -2 * nulllogLike + 2 * altLogLike</a:t>
            </a:r>
          </a:p>
          <a:p>
            <a:r>
              <a:rPr lang="en-US" dirty="0" smtClean="0"/>
              <a:t>1-pchisq(val,1)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780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NOT responsible for the matrix algebra in this section on the final…</a:t>
            </a:r>
          </a:p>
          <a:p>
            <a:endParaRPr lang="en-US" dirty="0" smtClean="0"/>
          </a:p>
          <a:p>
            <a:r>
              <a:rPr lang="en-US" dirty="0" smtClean="0"/>
              <a:t>A nice concise summary is here…</a:t>
            </a:r>
          </a:p>
          <a:p>
            <a:endParaRPr lang="en-US" dirty="0" smtClean="0"/>
          </a:p>
          <a:p>
            <a:r>
              <a:rPr lang="en-US" dirty="0" smtClean="0"/>
              <a:t>http://www.cs.otago.ac.nz/cosc453/student_tutorials/principal_components.pdf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23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Knowing how to do this means that we can implement PCA in any language</a:t>
            </a:r>
          </a:p>
          <a:p>
            <a:r>
              <a:rPr lang="en-US" dirty="0" smtClean="0"/>
              <a:t>and not be dependent on R.</a:t>
            </a:r>
          </a:p>
          <a:p>
            <a:endParaRPr lang="en-US" dirty="0" smtClean="0"/>
          </a:p>
          <a:p>
            <a:r>
              <a:rPr lang="en-US" dirty="0" smtClean="0"/>
              <a:t>Plus it is just sort of interesting…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397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find the principle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your data matrix…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subtract the columns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3962400" cy="389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33456"/>
            <a:ext cx="4114800" cy="2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355068"/>
            <a:ext cx="576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(6,3) data matrix, the covariance matrix will be (3,3)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generate the Eigenvectors of the covariance matrix.</a:t>
            </a:r>
          </a:p>
          <a:p>
            <a:r>
              <a:rPr lang="en-US" dirty="0" smtClean="0"/>
              <a:t>When we multiply these eigenvectors times the original data, we are transforming the</a:t>
            </a:r>
          </a:p>
          <a:p>
            <a:r>
              <a:rPr lang="en-US" dirty="0" smtClean="0"/>
              <a:t>old coordinates to a new co-ordinate system based on the principle components.</a:t>
            </a:r>
          </a:p>
          <a:p>
            <a:r>
              <a:rPr lang="en-US" dirty="0" smtClean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723-B8EF-4852-9B3A-668839ED4660}" type="slidenum">
              <a:rPr lang="en-US"/>
              <a:pPr/>
              <a:t>53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Covariance Matrix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Diagonal: </a:t>
            </a:r>
            <a:r>
              <a:rPr lang="en-US" smtClean="0">
                <a:solidFill>
                  <a:srgbClr val="0066FF"/>
                </a:solidFill>
              </a:rPr>
              <a:t>variances</a:t>
            </a:r>
            <a:r>
              <a:rPr lang="en-US" smtClean="0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cov(</a:t>
            </a:r>
            <a:r>
              <a:rPr lang="en-US" i="1" smtClean="0"/>
              <a:t>X</a:t>
            </a:r>
            <a:r>
              <a:rPr lang="en-US" smtClean="0"/>
              <a:t>,Y)=cov(</a:t>
            </a:r>
            <a:r>
              <a:rPr lang="en-US" i="1" smtClean="0"/>
              <a:t>Y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), hence matrix is </a:t>
            </a:r>
            <a:r>
              <a:rPr lang="en-US" smtClean="0">
                <a:solidFill>
                  <a:srgbClr val="0066FF"/>
                </a:solidFill>
              </a:rPr>
              <a:t>symmetrical</a:t>
            </a:r>
            <a:r>
              <a:rPr lang="en-US" smtClean="0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n</a:t>
            </a:r>
            <a:r>
              <a:rPr lang="en-US" smtClean="0"/>
              <a:t>-dimensional data will result in 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 covariance</a:t>
            </a:r>
            <a:r>
              <a:rPr lang="en-US" smtClean="0"/>
              <a:t> matrix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54200" y="2306638"/>
          <a:ext cx="4851400" cy="1350962"/>
        </p:xfrm>
        <a:graphic>
          <a:graphicData uri="http://schemas.openxmlformats.org/presentationml/2006/ole">
            <p:oleObj spid="_x0000_s8194" name="Equation" r:id="rId4" imgW="2235200" imgH="622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7834312" cy="31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95" y="2743200"/>
            <a:ext cx="38571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Eigenvector:  given a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matrix (A) there exists a nonzero vector </a:t>
            </a:r>
            <a:r>
              <a:rPr lang="en-US" dirty="0" smtClean="0">
                <a:solidFill>
                  <a:srgbClr val="114FFB"/>
                </a:solidFill>
              </a:rPr>
              <a:t>x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114FFB"/>
                </a:solidFill>
              </a:rPr>
              <a:t>λ </a:t>
            </a:r>
            <a:r>
              <a:rPr lang="en-US" dirty="0" smtClean="0">
                <a:solidFill>
                  <a:srgbClr val="000000"/>
                </a:solidFill>
              </a:rPr>
              <a:t>is an </a:t>
            </a:r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 of </a:t>
            </a:r>
            <a:r>
              <a:rPr lang="en-US" dirty="0" smtClean="0">
                <a:solidFill>
                  <a:srgbClr val="114FFB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if there is a nontrivial solution</a:t>
            </a:r>
            <a:r>
              <a:rPr lang="en-US" dirty="0" smtClean="0">
                <a:solidFill>
                  <a:srgbClr val="114FFB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114FFB"/>
                </a:solidFill>
              </a:rPr>
              <a:t>Ax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endParaRPr lang="en-US" dirty="0" smtClean="0">
              <a:solidFill>
                <a:srgbClr val="114FF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EAE6-A8C6-4B1B-A2E4-82E2F8F6CBDD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7" name="Right Bracket 6"/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/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/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/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/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/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/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/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7661" name="TextBox 19"/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1   6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5   2</a:t>
            </a:r>
          </a:p>
        </p:txBody>
      </p:sp>
      <p:sp>
        <p:nvSpPr>
          <p:cNvPr id="27662" name="TextBox 20"/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4" name="TextBox 22"/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-24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 20</a:t>
            </a:r>
          </a:p>
        </p:txBody>
      </p:sp>
      <p:sp>
        <p:nvSpPr>
          <p:cNvPr id="27665" name="TextBox 23"/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6" name="TextBox 24"/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-4</a:t>
            </a: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114FFB"/>
                </a:solidFill>
                <a:ea typeface="MS Pゴシック" pitchFamily="-92" charset="-128"/>
              </a:rPr>
              <a:t>-4x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60314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33118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6031468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76200"/>
            <a:ext cx="645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eigenvector and </a:t>
            </a:r>
            <a:r>
              <a:rPr lang="en-US" dirty="0" err="1" smtClean="0"/>
              <a:t>eigenvalues</a:t>
            </a:r>
            <a:r>
              <a:rPr lang="en-US" dirty="0" smtClean="0"/>
              <a:t> of the covariance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19EA-8E24-41FD-9758-D4ACD1DDE8D8}" type="slidenum">
              <a:rPr lang="en-US"/>
              <a:pPr/>
              <a:t>56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Properties of Eigenvectors and Eigenvalues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 </a:t>
            </a:r>
            <a:r>
              <a:rPr lang="en-US" sz="2800" i="1" smtClean="0"/>
              <a:t>n</a:t>
            </a:r>
            <a:r>
              <a:rPr lang="en-US" sz="2800" smtClean="0"/>
              <a:t> x </a:t>
            </a:r>
            <a:r>
              <a:rPr lang="en-US" sz="2800" i="1" smtClean="0"/>
              <a:t>n</a:t>
            </a:r>
            <a:r>
              <a:rPr lang="en-US" sz="2800" smtClean="0"/>
              <a:t> matrix (with eigenvectors), we can find </a:t>
            </a:r>
            <a:r>
              <a:rPr lang="en-US" sz="2800" i="1" smtClean="0"/>
              <a:t>n</a:t>
            </a:r>
            <a:r>
              <a:rPr lang="en-US" sz="2800" smtClean="0"/>
              <a:t>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eigenvectors of a </a:t>
            </a:r>
            <a:r>
              <a:rPr lang="en-US" sz="2800" u="sng" smtClean="0"/>
              <a:t>symmetric</a:t>
            </a:r>
            <a:r>
              <a:rPr lang="en-US" sz="2800" baseline="30000" smtClean="0"/>
              <a:t>*</a:t>
            </a:r>
            <a:r>
              <a:rPr lang="en-US" sz="2800" smtClean="0"/>
              <a:t> matrix are perpendicular to each other, no matter how many dimensions we have.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285750" indent="-285750" algn="ctr" eaLnBrk="0" hangingPunct="0"/>
            <a:r>
              <a:rPr lang="en-US" sz="1600">
                <a:ea typeface="MS Pゴシック" pitchFamily="-92" charset="-128"/>
              </a:rPr>
              <a:t>*Note: covariance matrices are symmetric!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the Eigenvectors of the covariance matrix.</a:t>
            </a:r>
          </a:p>
          <a:p>
            <a:endParaRPr lang="en-US" dirty="0" smtClean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966" y="5486400"/>
            <a:ext cx="849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of these </a:t>
            </a:r>
            <a:r>
              <a:rPr lang="en-US" dirty="0" err="1" smtClean="0"/>
              <a:t>EignenVectors</a:t>
            </a:r>
            <a:r>
              <a:rPr lang="en-US" dirty="0" smtClean="0"/>
              <a:t> are orthogonal to each other in some 7 dimensional space…</a:t>
            </a:r>
          </a:p>
          <a:p>
            <a:r>
              <a:rPr lang="en-US" dirty="0" smtClean="0"/>
              <a:t>They form an orthogonal basis..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0" y="152400"/>
            <a:ext cx="936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the new principle components, multiply the </a:t>
            </a:r>
            <a:r>
              <a:rPr lang="en-US" dirty="0" err="1" smtClean="0"/>
              <a:t>meanSubtractedMatrix</a:t>
            </a:r>
            <a:r>
              <a:rPr lang="en-US" dirty="0" smtClean="0"/>
              <a:t> times the eigenvectors.</a:t>
            </a:r>
          </a:p>
          <a:p>
            <a:r>
              <a:rPr lang="en-US" dirty="0" smtClean="0"/>
              <a:t>Conceptually, we are “rotating” the data into a new dimensional space with </a:t>
            </a:r>
          </a:p>
          <a:p>
            <a:r>
              <a:rPr lang="en-US" dirty="0" smtClean="0"/>
              <a:t>“orthogonal” vectors generated by the </a:t>
            </a:r>
            <a:r>
              <a:rPr lang="en-US" dirty="0" err="1" smtClean="0"/>
              <a:t>EigenValue</a:t>
            </a:r>
            <a:r>
              <a:rPr lang="en-US" dirty="0" smtClean="0"/>
              <a:t> decomposition.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87869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have our data projected into component space..</a:t>
            </a:r>
          </a:p>
          <a:p>
            <a:r>
              <a:rPr lang="en-US" dirty="0" smtClean="0"/>
              <a:t>These are the principal components of our data..</a:t>
            </a:r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 (with much less typing)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515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4389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3962400"/>
            <a:ext cx="8846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7.6.1.2 of “</a:t>
            </a:r>
            <a:r>
              <a:rPr lang="en-US" dirty="0" err="1" smtClean="0"/>
              <a:t>Galecki</a:t>
            </a:r>
            <a:r>
              <a:rPr lang="en-US" dirty="0" smtClean="0"/>
              <a:t>” warns that this test is “on the boundary”;</a:t>
            </a:r>
          </a:p>
          <a:p>
            <a:r>
              <a:rPr lang="en-US" dirty="0" smtClean="0"/>
              <a:t>	we are testing that </a:t>
            </a:r>
            <a:r>
              <a:rPr lang="en-US" dirty="0" smtClean="0">
                <a:sym typeface="Symbol"/>
              </a:rPr>
              <a:t> = 0, but, depending on how it is fit,</a:t>
            </a:r>
          </a:p>
          <a:p>
            <a:r>
              <a:rPr lang="en-US" dirty="0" smtClean="0">
                <a:sym typeface="Symbol"/>
              </a:rPr>
              <a:t>	  may be constrained to never be zero;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our test may be conservative, therefore (p values may be too big)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(see </a:t>
            </a:r>
            <a:r>
              <a:rPr lang="en-US" dirty="0" smtClean="0">
                <a:sym typeface="Symbol"/>
                <a:hlinkClick r:id="rId3"/>
              </a:rPr>
              <a:t>http://biomet.oxfordjournals.org/content/100/4/1019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“Likelihood ratio tests with boundary constraints using data-dependent degrees of freedom”</a:t>
            </a:r>
          </a:p>
          <a:p>
            <a:r>
              <a:rPr lang="en-US" dirty="0" smtClean="0">
                <a:sym typeface="Symbol"/>
              </a:rPr>
              <a:t>	for more information)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732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implement this test </a:t>
            </a:r>
            <a:r>
              <a:rPr lang="en-US" smtClean="0"/>
              <a:t>when you have the two models…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CAB5-C94B-4CF6-A4FC-B8DB5637F93C}" type="slidenum">
              <a:rPr lang="en-US"/>
              <a:pPr/>
              <a:t>60</a:t>
            </a:fld>
            <a:endParaRPr lang="en-US"/>
          </a:p>
        </p:txBody>
      </p:sp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the percent variance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the </a:t>
            </a:r>
            <a:r>
              <a:rPr lang="el-GR" sz="2800" dirty="0" smtClean="0">
                <a:latin typeface="Lucida Grande" pitchFamily="-65" charset="0"/>
                <a:cs typeface="Arial" charset="0"/>
              </a:rPr>
              <a:t>λ</a:t>
            </a:r>
            <a:r>
              <a:rPr lang="en-US" sz="2800" baseline="-25000" dirty="0" err="1" smtClean="0">
                <a:cs typeface="Arial" charset="0"/>
              </a:rPr>
              <a:t>i</a:t>
            </a:r>
            <a:r>
              <a:rPr lang="en-US" sz="2800" dirty="0" err="1" smtClean="0"/>
              <a:t>’s</a:t>
            </a:r>
            <a:r>
              <a:rPr lang="en-US" sz="2800" dirty="0" smtClean="0"/>
              <a:t> (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) are sorted in descending order, the proportion of variance explained by the </a:t>
            </a:r>
            <a:r>
              <a:rPr lang="en-US" sz="2800" i="1" dirty="0" smtClean="0"/>
              <a:t>p</a:t>
            </a:r>
            <a:r>
              <a:rPr lang="en-US" sz="2800" dirty="0" smtClean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09800" y="2362200"/>
          <a:ext cx="3810000" cy="1778562"/>
        </p:xfrm>
        <a:graphic>
          <a:graphicData uri="http://schemas.openxmlformats.org/presentationml/2006/ole">
            <p:oleObj spid="_x0000_s9218" name="Equation" r:id="rId4" imgW="1905000" imgH="889000" progId="Equation.3">
              <p:embed/>
            </p:oleObj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248400" y="129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68868"/>
            <a:ext cx="581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a linear algebra library, PCA is easy to implement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239000" cy="43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1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National Institute of Standards and Technology has been kind enough to provide</a:t>
            </a:r>
          </a:p>
          <a:p>
            <a:r>
              <a:rPr lang="en-US" dirty="0" smtClean="0"/>
              <a:t>us with one…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Subtract column means…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 Find the covariance matrix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76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4648200" cy="28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7924800" cy="41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67400" cy="5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2956111"/>
            <a:ext cx="5934075" cy="19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409575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9517" y="38100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Initial matrix: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7800" y="190500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Covariance matrix: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7180" y="305966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vectors: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values: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6675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72666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8039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114" y="5867400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93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4724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24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in this case you get the same answer from comparing</a:t>
            </a:r>
          </a:p>
          <a:p>
            <a:r>
              <a:rPr lang="en-US" dirty="0" smtClean="0"/>
              <a:t> the full </a:t>
            </a:r>
            <a:r>
              <a:rPr lang="en-US" dirty="0" err="1" smtClean="0"/>
              <a:t>gls</a:t>
            </a:r>
            <a:r>
              <a:rPr lang="en-US" dirty="0" smtClean="0"/>
              <a:t> and mixed models to the reduced model without cages…</a:t>
            </a:r>
          </a:p>
          <a:p>
            <a:r>
              <a:rPr lang="en-US" dirty="0" smtClean="0"/>
              <a:t>(since what goes into the test are the likelihoods and they are all identical…)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828800"/>
            <a:ext cx="8458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2209" y="182880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Matrix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4267200" cy="10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0480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3048000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</a:t>
            </a:r>
          </a:p>
          <a:p>
            <a:r>
              <a:rPr lang="en-US" dirty="0" smtClean="0"/>
              <a:t>(r has them sorted)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687669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6743700" y="541156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5461337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116094" y="548697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8314" y="5602069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697468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"/>
            <a:ext cx="58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more trivial helper method to reorder the </a:t>
            </a:r>
            <a:r>
              <a:rPr lang="en-US" dirty="0" err="1" smtClean="0"/>
              <a:t>eigenvalues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486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8961" y="55742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Out:  </a:t>
            </a:r>
            <a:endParaRPr 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45815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95800"/>
            <a:ext cx="3048000" cy="5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0" y="4202668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Eigen Vectors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4961" y="411480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Eigen Values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057900" y="5143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518160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84970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8030" y="51816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8297" y="6183868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</a:t>
            </a:r>
            <a:r>
              <a:rPr lang="en-US" dirty="0" err="1" smtClean="0"/>
              <a:t>EigenVectors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749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we have our Eigenvectors, we are ready to calculate the components….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429000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just </a:t>
            </a:r>
            <a:r>
              <a:rPr lang="en-US" dirty="0" err="1" smtClean="0"/>
              <a:t>d.times</a:t>
            </a:r>
            <a:r>
              <a:rPr lang="en-US" dirty="0" smtClean="0"/>
              <a:t>(</a:t>
            </a:r>
            <a:r>
              <a:rPr lang="en-US" dirty="0" err="1" smtClean="0"/>
              <a:t>eigenVectors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733800" y="684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304800"/>
            <a:ext cx="803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a dataset from the Galapagos islands  to think about correlated independent variables</a:t>
            </a:r>
            <a:endParaRPr lang="en-US" dirty="0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1847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0618"/>
            <a:ext cx="5638800" cy="55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2203</Words>
  <Application>Microsoft Office PowerPoint</Application>
  <PresentationFormat>On-screen Show (4:3)</PresentationFormat>
  <Paragraphs>381</Paragraphs>
  <Slides>72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Office Theme</vt:lpstr>
      <vt:lpstr>Equation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Covariance Matrix</vt:lpstr>
      <vt:lpstr>Slide 54</vt:lpstr>
      <vt:lpstr>Eigenvectors &amp; Eigenvalues</vt:lpstr>
      <vt:lpstr>Properties of Eigenvectors and Eigenvalues</vt:lpstr>
      <vt:lpstr>Slide 57</vt:lpstr>
      <vt:lpstr>Slide 58</vt:lpstr>
      <vt:lpstr>Slide 59</vt:lpstr>
      <vt:lpstr>Calculating the percent variance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82</cp:revision>
  <dcterms:created xsi:type="dcterms:W3CDTF">2006-08-16T00:00:00Z</dcterms:created>
  <dcterms:modified xsi:type="dcterms:W3CDTF">2015-04-13T01:50:17Z</dcterms:modified>
</cp:coreProperties>
</file>