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8" r:id="rId12"/>
    <p:sldId id="267" r:id="rId13"/>
    <p:sldId id="269" r:id="rId14"/>
    <p:sldId id="270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0045E-6A9C-480D-9DC3-894B83D6DB9F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23AA2-346F-4218-9A73-A1CDB8F05E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4844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Better visualization of the Metropolitan algorithm</a:t>
            </a:r>
          </a:p>
          <a:p>
            <a:r>
              <a:rPr lang="en-US" dirty="0" smtClean="0"/>
              <a:t>The negative binomial distribution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05400" y="381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negative binomial distribution:</a:t>
            </a:r>
          </a:p>
          <a:p>
            <a:r>
              <a:rPr lang="en-US" dirty="0" smtClean="0"/>
              <a:t>The # of wins (k) before we see r losses….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1295400"/>
            <a:ext cx="693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k wins</a:t>
            </a:r>
          </a:p>
          <a:p>
            <a:r>
              <a:rPr lang="en-US" dirty="0" smtClean="0"/>
              <a:t>                  r losses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prob</a:t>
            </a:r>
            <a:r>
              <a:rPr lang="en-US" dirty="0" smtClean="0"/>
              <a:t> = p is the probability of a </a:t>
            </a:r>
            <a:r>
              <a:rPr lang="en-US" dirty="0" smtClean="0">
                <a:solidFill>
                  <a:srgbClr val="FF0000"/>
                </a:solidFill>
              </a:rPr>
              <a:t>loss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 = # of wins …</a:t>
            </a:r>
          </a:p>
          <a:p>
            <a:r>
              <a:rPr lang="en-US" dirty="0" smtClean="0"/>
              <a:t>r = # of losses before you are dropped from the tournament</a:t>
            </a:r>
          </a:p>
          <a:p>
            <a:r>
              <a:rPr lang="en-US" dirty="0" smtClean="0"/>
              <a:t>P = 0.4 = </a:t>
            </a:r>
            <a:r>
              <a:rPr lang="en-US" dirty="0" err="1" smtClean="0"/>
              <a:t>prob</a:t>
            </a:r>
            <a:r>
              <a:rPr lang="en-US" dirty="0" smtClean="0"/>
              <a:t>(loss)</a:t>
            </a:r>
          </a:p>
          <a:p>
            <a:r>
              <a:rPr lang="en-US" dirty="0" smtClean="0"/>
              <a:t>	(so the probability of win = 0.6)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572000"/>
            <a:ext cx="625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probability of each individual sequence of </a:t>
            </a:r>
            <a:r>
              <a:rPr lang="en-US" dirty="0" smtClean="0"/>
              <a:t>wins and losses is  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41960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953000"/>
            <a:ext cx="440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the last </a:t>
            </a:r>
            <a:r>
              <a:rPr lang="en-US" dirty="0" smtClean="0"/>
              <a:t>game must </a:t>
            </a:r>
            <a:r>
              <a:rPr lang="en-US" dirty="0" smtClean="0"/>
              <a:t>be a </a:t>
            </a:r>
            <a:r>
              <a:rPr lang="en-US" dirty="0" smtClean="0"/>
              <a:t>loss, </a:t>
            </a:r>
            <a:r>
              <a:rPr lang="en-US" dirty="0" smtClean="0"/>
              <a:t>there are 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876800"/>
            <a:ext cx="7715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86400" y="4964668"/>
            <a:ext cx="290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ways of organizing </a:t>
            </a:r>
            <a:r>
              <a:rPr lang="en-US" dirty="0" smtClean="0"/>
              <a:t>the “flips”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simulate 10,000 tournaments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00050"/>
            <a:ext cx="5648325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76800" y="5934670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https://github.com/afodor/metagenomicsTools/blob/master/src/classExamples/simDist/negativeBinomial.txt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838200"/>
            <a:ext cx="4800600" cy="47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-38100"/>
            <a:ext cx="41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R, of course, has this distribution built in…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3400"/>
            <a:ext cx="87915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61015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state without proof for the negative </a:t>
            </a:r>
            <a:r>
              <a:rPr lang="en-US" dirty="0" smtClean="0"/>
              <a:t>binomial </a:t>
            </a:r>
            <a:r>
              <a:rPr lang="en-US" dirty="0" smtClean="0"/>
              <a:t>distribution:</a:t>
            </a:r>
          </a:p>
          <a:p>
            <a:endParaRPr lang="en-US" dirty="0" smtClean="0"/>
          </a:p>
          <a:p>
            <a:r>
              <a:rPr lang="en-US" dirty="0" smtClean="0"/>
              <a:t>Mean =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52900" y="545068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Variance 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4583" y="1446074"/>
            <a:ext cx="3229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 p =0.4 and r = 3.</a:t>
            </a:r>
          </a:p>
          <a:p>
            <a:r>
              <a:rPr lang="en-US" dirty="0" smtClean="0"/>
              <a:t>The expected number of wins is:</a:t>
            </a:r>
          </a:p>
          <a:p>
            <a:endParaRPr lang="en-US" dirty="0" smtClean="0"/>
          </a:p>
          <a:p>
            <a:r>
              <a:rPr lang="en-US" dirty="0" smtClean="0"/>
              <a:t>.6 * 3 / 4 = </a:t>
            </a:r>
            <a:r>
              <a:rPr lang="en-US" dirty="0" smtClean="0">
                <a:solidFill>
                  <a:srgbClr val="FF0000"/>
                </a:solidFill>
              </a:rPr>
              <a:t>4.5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446074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variance associated with thos</a:t>
            </a:r>
            <a:r>
              <a:rPr lang="en-US" dirty="0" smtClean="0"/>
              <a:t>e wins </a:t>
            </a:r>
            <a:r>
              <a:rPr lang="en-US" dirty="0" smtClean="0"/>
              <a:t>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45720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(1-p) * 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295400" y="838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0906" y="91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410200" y="381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(1-p) * r 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257800" y="914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78768" y="92606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*p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412468"/>
            <a:ext cx="917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(To convert to the Wiki’s formulas, replace p with 1-p; we will stick with R’s notation in the class)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05400" y="2221468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.6 * 3 / (.4*.4) =</a:t>
            </a:r>
            <a:r>
              <a:rPr lang="en-US" dirty="0" smtClean="0">
                <a:solidFill>
                  <a:srgbClr val="FF0000"/>
                </a:solidFill>
              </a:rPr>
              <a:t>11.25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2895600"/>
            <a:ext cx="430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for a player who wins 60% of the games, </a:t>
            </a:r>
          </a:p>
          <a:p>
            <a:r>
              <a:rPr lang="en-US" dirty="0" smtClean="0"/>
              <a:t>		mean +- SD = 4.5 +- 3.4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962400"/>
            <a:ext cx="287856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066800"/>
            <a:ext cx="6071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know the mean and variance, you can calculate p and r…</a:t>
            </a:r>
          </a:p>
          <a:p>
            <a:r>
              <a:rPr lang="en-US" dirty="0" smtClean="0"/>
              <a:t>(We also state this without proof…) 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33575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53000" y="2619375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 4.5 / 11.25 = 0.4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3228975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=  4.5*4.5 / (11.25-4.5) = 3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223837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1857375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# of wins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96000" y="21336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1828800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76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reason the negative binomial distribution is the most popular algorithm for sequence count data in  genomics….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029200"/>
            <a:ext cx="7491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knowing the mean and the variance is the same as knowing r and p.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Dseq</a:t>
            </a:r>
            <a:r>
              <a:rPr lang="en-US" dirty="0" smtClean="0"/>
              <a:t> paper, for each gene, we can estimate the mean and the variance.</a:t>
            </a:r>
          </a:p>
          <a:p>
            <a:r>
              <a:rPr lang="en-US" dirty="0" smtClean="0"/>
              <a:t>Then we can use a test based on the negative binomial distribution!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05000" y="4495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19400" y="45720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990600"/>
            <a:ext cx="647629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8325" y="0"/>
            <a:ext cx="71532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2783" y="914400"/>
            <a:ext cx="24218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the negative</a:t>
            </a:r>
          </a:p>
          <a:p>
            <a:r>
              <a:rPr lang="en-US" dirty="0" smtClean="0"/>
              <a:t>binomial distribution</a:t>
            </a:r>
          </a:p>
          <a:p>
            <a:r>
              <a:rPr lang="en-US" dirty="0" smtClean="0"/>
              <a:t>gives us another</a:t>
            </a:r>
          </a:p>
          <a:p>
            <a:r>
              <a:rPr lang="en-US" dirty="0" smtClean="0"/>
              <a:t>free parameter to </a:t>
            </a:r>
          </a:p>
          <a:p>
            <a:r>
              <a:rPr lang="en-US" dirty="0" smtClean="0"/>
              <a:t>play with!</a:t>
            </a:r>
          </a:p>
          <a:p>
            <a:endParaRPr lang="en-US" dirty="0" smtClean="0"/>
          </a:p>
          <a:p>
            <a:r>
              <a:rPr lang="en-US" dirty="0" smtClean="0"/>
              <a:t>Relaxes the assumption</a:t>
            </a:r>
          </a:p>
          <a:p>
            <a:r>
              <a:rPr lang="en-US" dirty="0" smtClean="0"/>
              <a:t>that mean == variance</a:t>
            </a:r>
          </a:p>
          <a:p>
            <a:endParaRPr lang="en-US" dirty="0" smtClean="0"/>
          </a:p>
          <a:p>
            <a:r>
              <a:rPr lang="en-US" dirty="0" smtClean="0"/>
              <a:t>Allows us a better</a:t>
            </a:r>
          </a:p>
          <a:p>
            <a:r>
              <a:rPr lang="en-US" dirty="0" smtClean="0"/>
              <a:t>fit to the data than</a:t>
            </a:r>
          </a:p>
          <a:p>
            <a:r>
              <a:rPr lang="en-US" dirty="0" smtClean="0"/>
              <a:t>the Poisson (or</a:t>
            </a:r>
          </a:p>
          <a:p>
            <a:r>
              <a:rPr lang="en-US" dirty="0" smtClean="0"/>
              <a:t>binomial) distribution.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14400" y="6336268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on </a:t>
            </a:r>
            <a:r>
              <a:rPr lang="en-US" smtClean="0"/>
              <a:t>this next time…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We can watch the Metropolitan algorithm form the posterior in real time with some minor tweaks to the code….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53200"/>
            <a:ext cx="1150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https://github.com/afodor/metagenomicsTools/blob/master/src/metropolitan/realTimeGraphUpdates.txt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66389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8200" y="48768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set up the grid approximation…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362200" y="2286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3855719" y="1852136"/>
            <a:ext cx="5364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This is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dx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for the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integral approximation;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if set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too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small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it won’t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describe the peak correctly (which is what I think we saw on Monday….)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7315200" cy="550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200400" y="53340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5800" y="54102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Everything is as before except the graph is now in the loop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53200"/>
            <a:ext cx="1150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https://github.com/afodor/metagenomicsTools/blob/master/src/metropolitan/realTimeGraphUpdates.txt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590800" y="4419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3733800" y="4202668"/>
            <a:ext cx="284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every 100 iterations…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"/>
            <a:ext cx="36631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-76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this updated code, we can watch the posterior form in “real time”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1" y="76200"/>
            <a:ext cx="3581400" cy="357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662405"/>
            <a:ext cx="3200400" cy="319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3429000"/>
            <a:ext cx="3200400" cy="319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3714750" cy="281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last prior to consider (to again watch the prior belief melt away with new data….)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67000" y="838200"/>
            <a:ext cx="2047875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10000" y="20574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0400" y="838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constants are chosen so the integral sums to one….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799" y="2286000"/>
            <a:ext cx="427361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1524000" y="34290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000" y="3733800"/>
            <a:ext cx="3023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lapply</a:t>
            </a:r>
            <a:r>
              <a:rPr lang="en-US" dirty="0" smtClean="0"/>
              <a:t> applies our function</a:t>
            </a:r>
          </a:p>
          <a:p>
            <a:r>
              <a:rPr lang="en-US" dirty="0" smtClean="0"/>
              <a:t>to every element in the vector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6553200"/>
            <a:ext cx="1150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https://github.com/afodor/metagenomicsTools/blob/master/src/metropolitan/realTimeGraphUpdates.txt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85800"/>
            <a:ext cx="6477000" cy="580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2286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trivial to make this our new prior…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1"/>
            <a:ext cx="3039342" cy="303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is the case for the exponential prior, with enough steps, we find our posterior…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81001"/>
            <a:ext cx="297626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428999"/>
            <a:ext cx="3048000" cy="304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3276600"/>
            <a:ext cx="328152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381000" y="57150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6400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the slight discontinuity left from our prior…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4844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Better visualization of the Metropolitan algorithm</a:t>
            </a:r>
          </a:p>
          <a:p>
            <a:r>
              <a:rPr lang="en-US" dirty="0" smtClean="0"/>
              <a:t>The negative binomial distribution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57600" y="685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1000" y="304800"/>
            <a:ext cx="7802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enter a tournament</a:t>
            </a:r>
          </a:p>
          <a:p>
            <a:r>
              <a:rPr lang="en-US" dirty="0" smtClean="0"/>
              <a:t>You can play until you have 3 losses.</a:t>
            </a:r>
          </a:p>
          <a:p>
            <a:r>
              <a:rPr lang="en-US" dirty="0" smtClean="0"/>
              <a:t>Your rate of winning games is 60%. </a:t>
            </a:r>
          </a:p>
          <a:p>
            <a:r>
              <a:rPr lang="en-US" dirty="0" smtClean="0"/>
              <a:t>What is the distribution of your expected number of wins?</a:t>
            </a:r>
          </a:p>
          <a:p>
            <a:endParaRPr lang="en-US" dirty="0" smtClean="0"/>
          </a:p>
          <a:p>
            <a:r>
              <a:rPr lang="en-US" dirty="0" smtClean="0"/>
              <a:t>This is the negative binomial distribution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(This is also the tournament structure of the arena in Hearthstone, but I digress…)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590</Words>
  <Application>Microsoft Office PowerPoint</Application>
  <PresentationFormat>On-screen Show (4:3)</PresentationFormat>
  <Paragraphs>91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36</cp:revision>
  <dcterms:created xsi:type="dcterms:W3CDTF">2006-08-16T00:00:00Z</dcterms:created>
  <dcterms:modified xsi:type="dcterms:W3CDTF">2015-02-10T20:18:54Z</dcterms:modified>
</cp:coreProperties>
</file>