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8" r:id="rId2"/>
    <p:sldId id="279" r:id="rId3"/>
    <p:sldId id="323" r:id="rId4"/>
    <p:sldId id="286" r:id="rId5"/>
    <p:sldId id="281" r:id="rId6"/>
    <p:sldId id="292" r:id="rId7"/>
    <p:sldId id="321" r:id="rId8"/>
    <p:sldId id="322" r:id="rId9"/>
    <p:sldId id="324" r:id="rId10"/>
    <p:sldId id="325" r:id="rId11"/>
    <p:sldId id="326" r:id="rId12"/>
    <p:sldId id="327" r:id="rId13"/>
    <p:sldId id="334" r:id="rId14"/>
    <p:sldId id="330" r:id="rId15"/>
    <p:sldId id="331" r:id="rId16"/>
    <p:sldId id="33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08341-E763-4674-BA0D-02D148C6F082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6FD1A-E10F-40B3-A65E-190C11A0A6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6FD1A-E10F-40B3-A65E-190C11A0A6C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46639-E415-41BD-BB4E-0085BA32E2D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CB61D-7E55-4054-919B-157F4E501A9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46639-E415-41BD-BB4E-0085BA32E2D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46639-E415-41BD-BB4E-0085BA32E2D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46639-E415-41BD-BB4E-0085BA32E2D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6FD1A-E10F-40B3-A65E-190C11A0A6C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FFDE3-A12E-452D-8C66-9AE6442316A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jpeg"/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12" Type="http://schemas.openxmlformats.org/officeDocument/2006/relationships/image" Target="../media/image2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jpeg"/><Relationship Id="rId5" Type="http://schemas.openxmlformats.org/officeDocument/2006/relationships/image" Target="../media/image20.png"/><Relationship Id="rId10" Type="http://schemas.openxmlformats.org/officeDocument/2006/relationships/image" Target="../media/image25.jpeg"/><Relationship Id="rId4" Type="http://schemas.openxmlformats.org/officeDocument/2006/relationships/image" Target="../media/image19.png"/><Relationship Id="rId9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mmonfund.nih.gov/hmp/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mmonfund.nih.gov/hmp/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sciencemag.org/content/338/6103/120.short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sciencemag.org/content/338/6103/120.shor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730514"/>
            <a:ext cx="723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Changes to the Gut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Microbiome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in Association with Westernization in a Chinese cohort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1919" y="3505200"/>
            <a:ext cx="2925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Anthony Fodor</a:t>
            </a:r>
          </a:p>
          <a:p>
            <a:r>
              <a:rPr lang="en-US" dirty="0" smtClean="0"/>
              <a:t>           UNC Charlotte </a:t>
            </a:r>
          </a:p>
          <a:p>
            <a:r>
              <a:rPr lang="en-US" dirty="0" smtClean="0"/>
              <a:t>Bioinformatics and Genomics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661988"/>
            <a:ext cx="7239000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8025" y="609600"/>
            <a:ext cx="20859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40375" y="152400"/>
            <a:ext cx="8041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There are pronounced differences between rural and urban derived microbes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76200"/>
            <a:ext cx="673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urbanization is associated with acquisition of genus </a:t>
            </a:r>
            <a:r>
              <a:rPr lang="en-U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Escherichia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3350" y="495300"/>
            <a:ext cx="4743450" cy="636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914400"/>
            <a:ext cx="294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bug = rural/urban + </a:t>
            </a:r>
            <a:r>
              <a:rPr lang="en-US" dirty="0" smtClean="0"/>
              <a:t>1/subject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219200" y="1295400"/>
            <a:ext cx="152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09164" y="1752600"/>
            <a:ext cx="63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fixed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590800" y="1219200"/>
            <a:ext cx="228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79892" y="1764268"/>
            <a:ext cx="92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09600"/>
            <a:ext cx="8915400" cy="594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85800" y="76200"/>
            <a:ext cx="6515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Numerous 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taxa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are associated with rural vs. urban differences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228600"/>
            <a:ext cx="700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Microbes associated with rural communities are not as well studied 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525" y="914400"/>
            <a:ext cx="867727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3774" y="685800"/>
            <a:ext cx="41529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675174" y="316468"/>
            <a:ext cx="4506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Human studies: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Associations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with Disease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74" y="4419600"/>
            <a:ext cx="2654416" cy="178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961174" y="2514600"/>
            <a:ext cx="0" cy="144780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98974" y="3962400"/>
            <a:ext cx="4249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Mouse studies: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Mechanisms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of Disease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656374" y="2438400"/>
            <a:ext cx="0" cy="144780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29200" y="773668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Funded NIH grant: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10663" y="1371600"/>
            <a:ext cx="3852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16S and whole genome sequencing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Metabolomics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profiling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6800" y="2124670"/>
            <a:ext cx="4108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This will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generate hypotheses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about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which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taxa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in rural populations may be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beneficial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and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5143" y="3962400"/>
            <a:ext cx="39164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Future projects:</a:t>
            </a:r>
          </a:p>
          <a:p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Isolate microbes from our cohort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Directly demonstrate benefit or harm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 mouse models of disease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892076"/>
            <a:ext cx="78364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Conclusions: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	Numerous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taxa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are different between rural and urban populations.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E. Coli,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known to be harmful is higher in urban populations.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	Demonstrating the functions of other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taxa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will require isolation of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	microbes and mechanistic experiments in animal models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175317" y="152400"/>
            <a:ext cx="17379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Acknowledgements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638800"/>
            <a:ext cx="4251325" cy="884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813117" y="501254"/>
            <a:ext cx="1944763" cy="123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400" u="sng" dirty="0" smtClean="0">
                <a:latin typeface="Arial"/>
                <a:cs typeface="Arial"/>
              </a:rPr>
              <a:t>UNC-Chapel Hill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400" dirty="0" smtClean="0">
                <a:latin typeface="Arial"/>
                <a:cs typeface="Arial"/>
              </a:rPr>
              <a:t>Janelle Arthur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400" dirty="0" smtClean="0">
                <a:latin typeface="Arial"/>
                <a:cs typeface="Arial"/>
              </a:rPr>
              <a:t>Annie Green Howard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Marcus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Muhlbauer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Penny Gordon-Larsen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4724400"/>
            <a:ext cx="2914650" cy="735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3137272" y="493321"/>
            <a:ext cx="1537600" cy="76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400" u="sng" dirty="0" smtClean="0">
                <a:latin typeface="Arial"/>
                <a:cs typeface="Arial"/>
              </a:rPr>
              <a:t>UNC-Charlotte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400" dirty="0" err="1" smtClean="0">
                <a:latin typeface="Arial"/>
                <a:cs typeface="Arial"/>
              </a:rPr>
              <a:t>Ra’ad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Gharaibeh</a:t>
            </a:r>
            <a:endParaRPr lang="en-US" sz="1400" dirty="0" smtClean="0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400" dirty="0" smtClean="0">
                <a:latin typeface="Arial"/>
                <a:cs typeface="Arial"/>
              </a:rPr>
              <a:t>Jon </a:t>
            </a:r>
            <a:r>
              <a:rPr lang="en-US" sz="1400" dirty="0" err="1" smtClean="0">
                <a:latin typeface="Arial"/>
                <a:cs typeface="Arial"/>
              </a:rPr>
              <a:t>McCafferty</a:t>
            </a:r>
            <a:endParaRPr lang="en-US" sz="1400" dirty="0" smtClean="0">
              <a:latin typeface="Arial"/>
              <a:cs typeface="Arial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495356" y="457200"/>
            <a:ext cx="14093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400" u="sng" dirty="0" smtClean="0">
                <a:latin typeface="Arial"/>
                <a:cs typeface="Arial"/>
              </a:rPr>
              <a:t>UF- Gainesville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400" dirty="0" smtClean="0">
                <a:latin typeface="Arial"/>
                <a:cs typeface="Arial"/>
              </a:rPr>
              <a:t>Christian </a:t>
            </a:r>
            <a:r>
              <a:rPr lang="en-US" sz="1400" dirty="0" err="1" smtClean="0">
                <a:latin typeface="Arial"/>
                <a:cs typeface="Arial"/>
              </a:rPr>
              <a:t>Jobin</a:t>
            </a:r>
            <a:endParaRPr lang="en-US" sz="1400" dirty="0" smtClean="0">
              <a:latin typeface="Arial"/>
              <a:cs typeface="Arial"/>
            </a:endParaRPr>
          </a:p>
        </p:txBody>
      </p:sp>
      <p:sp>
        <p:nvSpPr>
          <p:cNvPr id="56322" name="AutoShape 2" descr="data:image/jpeg;base64,/9j/4AAQSkZJRgABAQAAAQABAAD/2wCEAAkGBxMTEhQSEhQVFRUXGBkaGBgWGR0gHBsfGhoaGBwcGSAeIiggGx8mGxogIT0hJyorLi4xHh8zODMsNykuLi0BCgoKBQUFDgUFDisZExkrKysrKysrKysrKysrKysrKysrKysrKysrKysrKysrKysrKysrKysrKysrKysrKysrK//AABEIAN8A4gMBIgACEQEDEQH/xAAcAAEAAgMBAQEAAAAAAAAAAAAABgcEBQgDAgH/xABOEAACAQMCAwQFBwcJBgUFAAABAgMABBEFIQYSMQcTQVEiMkJhcRRSVGKBk9EWFyNykaHSCBUkM1NjgpLBQ3OisbLCJaOz0/E0RMPh8P/EABQBAQAAAAAAAAAAAAAAAAAAAAD/xAAUEQEAAAAAAAAAAAAAAAAAAAAA/9oADAMBAAIRAxEAPwC8aUpQKUpQKUpQKUrwivI2d41dGdMc6hgWXm3HMBuuffQe9YV3q9vFJHDJNGkkhxGjMA7ZOPRXqd6zaqPt+gaL5BqKD0recD45xKufLBiP+agtyledtOrorqcqyhgfMEZH7q9KBVZdjev3NzJqMdzM0phmVV5sbAmUYGP1Ks2qh7GPR1LW0/v/APplnH+tBru3TWrtL63gs5Z42Fu8rCF2XIy7EnlIzhYiatDgTiJb+xhuRjmZcSAeDrs49wzuPcRUDAE/FrAjItrbG/T0ox/7+K8uAmOlazc6S+0Fx+mts9OhIA/wgoSepiHnQSbjzi+e0vtNtYFjYXUvJJzqxIUvEgK4IxgMx3z0FTqql4qbveKdNi6rHCX+BxO//atTbtG1x7LTbm5i/rEUBD5M7rGG+wtn7KDdXOpQxsEkljRj0VnUE/AE5rJBqnuAezCxvLGO7u2kuZrgF2k71vRJJGNjuwxgls75rGu1uOG7mDlnefTJ35GSU5aI7ZIxtnBLeiAGwQQNjQXXShNecEyuqujBlYAqykEEHcEEbEe+g9KUpQKUpQKUpQKUpQKUpQKUpQKUqrr7jW703VWi1IqbK4P9HlRcLGBtv4nqOYEkjZhgbELRrmjhjhu9W4vp9Olb5XZTsrxnrLGWcdTs5zGcqeuxBBAz0qjAgEEEHcEdCPdVMnXodJ4g1F7luSCaFZBhSSz/AKMgADxLd4PLzIoJf2edo0OoDuZB3F4mQ8LbZK9THnc+9Tuu/UDJy+1jS/lGlXaDqqd6vxiIk2+IUj7arHUOHLzXbn+cLW2SwRVzHM7MskzDdHPL47D0wNgfWfAAkvBfaK/enS9ZQw3PqB2ACyZ2AfGwJ8GHot7tshJOx/VPlGk2pPrRqYj7u6JRf+AKftqZ1QvBC63p63NlZWPeL8ociWcFU2/Rll5mQMCEByCftqSnhHX7vPyzU1tkPsWwOQPIleT/AKmoLVqoezEcmvazHn1md/2yk/8AfVtwqQqgnmIABPmcda0+n8K2sN3LfRoRcTArI/MxBBKkjlzyjdB0FBAOzv8ATcQaxcfM/Q/scJ/+Ctj226G720WoW+1xZOJAR15Mgt8eUgN8A3nU507RLeB5ZIYkjeYgyMowXILHLe/LH9tZs8SurIwDKwIYHoQRgg/ZQUt2f6yuo8Qy3ighRZqQD7J5YVZfsdnHvxVi2/EFnqE15ppRnMQKTBl9BgcA8rA+Zx4HIJHTNYXAvZ1Bpks0sMkj94oXEnL6IBzsQBn/APVRLWzNomqz6j3Ty2N3jvSgyY2JByffzZIzgEOR1FBiXei6jw873FiTdaeTzSQud0HiSB0OP9oo8PSXAFTGD+buIrWN2DkROCU5sNG+2VYbqwI8cEEE4wc4zIu03SWiMvyyMKASVbmD7dRyEcxPwBzUO7BrQtLqN7HGYraaXEKYwMB5GwANsKrBdtuo8KC2b+0SaN4pASkilWAJBIYYIyCCNj4VTGrR3fDLLJBMLjT5Hx8nlbDqTljynG2w9ZRjf0l6GrpurlI0aSRgqIpZmOwAAySfcBVKaJbvxFqjXcyn+b7U8saN0c9QpHTLbO3u5V8jQWhwfxja6jH3ls/pD1422dP1h5fWGQfOpBVe8VdmKSzLeafKbG7DZLRj0HyfSLKOhPu2bcEHOamwv4kkjt3lUzMhYKSA7hcBm5R7/IeflQZlKUoFKUoFKUoFKUoFRvjzi+PTLb5RIjSEnlRF25mIJAZsEIMA7ny2BqSVh6vpcVzC9vOgkikGGU/tBHkQdwRuCARQQDRO2zTZsCbvbZtv6xeZc+5kz+0gVJtWtbDWLV4O9injO4aJ1Zo2HRlIzysM+PmQdiRVT/zemjXYstShS60yZiYZZEDNET1IOMqR7SjHzh4gzC/7GtPk5ZrOSa1bGUaGTmXcbMObLdPJh1oNVwRxDPpF0NH1Nswn/wCluD6uCcKpJ9g9PqHY7YI+u062ji13SbiRFdJSIirAFcq+AxB8jMD/AIRWr4t7NtakhEPyqO/iTdO9wJgfHlZ8kZG2O8wfLYGplwbwfNLaWo1hVkltnLQKWyyrgBRKQcORjpkjAXOTQWFWNLp8TSJM0aNKgIRyoLKD1CnqM1k0oFKUoFKUoFKUoFfjKCMHcHqDX7Sgjk/AemO3O1lb83XaMAH4gbGt9bW6RoscaqiKMKqgBQB4ADYCvWlBTnalrkuoXceh2Jzlh8pcdBjDcpPzUHpN5nlXqCDaHDehxWVtFbQjCRrjJ6serM3vJ3r7tdDt455LmOFFmlAWRwMFgCTv4Zydz1OFznAxjcW8SwafbtcznAGyqPWdj0Rfef3DJOwoMLj7jKHTLczSelI2RFEDu7f6KOpbw+JAML7M+D57if8AnrU8tO/pQRnYIPByPDA2VfAb9cYwuB+Gp9Xuv541Mfogf6NAfVIB9E4P+zB3x7ZyTt61z0Ght+L7V7+TTgzC4RAxDKQGyMlUJ9YhSG28DtnBxvqqXt3it4kgvEmEF/Ey9zy+vIoOSCB0C7nmO3VfaqYdnXGUep2olGFmTCzIPZbHUfVbGQfiOoNBKqUpQKUpQK/Ca/ahHbNqbwaTcNGcM/LHnyDsA37VyPtoI5qvaFqF9PJbaFAJEjOHuXA5c9MqWIQDrjOS2NhWFNxBxLp4727gju4Ru5UJkDx/qsFcfOKEVYPZvpEdrptrHGB6USSOR7TyKGZs+O5wPcAPCpNQQbTNY0/iGykhIPQc8bY7yJvZdTuOvRhsehHUVFuB9XutIvF0a+5pIZDi0mUEjc7DG5Ck9R7B+qcjy480kaTqlnqdpiOOaURzxjZTzetgDbDLk46BlBq43hUsrFQWXPKSBkZ2OD4ZFB6UpSgUpSgUpSgUrA1vWYLSJp7mRY418W8T5KOrE+Q3rnjtD7Wbi+5obbmt7bod8SSfrkH0R9Ue/JPgHS1Kovsx7YOXktNSYkbKlyeo8AJvMf3n+bxarzRgQCCCDuCOh+FB+0pSgUpSgVo+KOErS/EQuo+fun5kOcHqOZT5q2ACK3lKD5RAoCqAABgAdAB0AqtuPO1FYH+Racvyq8Y8no+ksZ8tvXcfNGw3ydsGW8b6PPd2ckFtObeVsYcdCPFWIHMAR4rv06jIOBwH2f2umJ+jHeTkYedh6R8wo9hc+A92ScUEX4K7L2Mvy/WHNxdN6XdseZEPUc/gxHQKPQXwztjJ1vhK6tNUi1DS0UrO3JdwkhVIO7Se4HrkbhgDhuYirMqK8VdoVhYZE0waQf7KL0pPgQNl/wARFBKqVB+zzjmbUnmY2bwW4AMMjZIfchgWwAT0OFzjfJ6VOKBSlKBWj424fF/ZT2pPKXX0GPg6kMpPu5gM+7NZ2uSTLbzG2UPOI27pSQAXweXOSBjOOpFVZF2t3lmwj1fT5I98d5ECAf1Qx5H28Q/2UH52Z9oQtQNK1XNvNB+jR5Nl5R6qOei4HR/VZcb+Jt9ZVK8wIK4zkHbHnnyqu7u90LXVVHkjMvROY91Mu2cLzY5xvnHpLWp/MRbglReXIiJyUwu/xPTPv5aDy4o1Eazq1pY2pD21q/fXEq7qSpGQD4jA5AR1LnwXNXFWl4V4WttPi7m1j5QcFmO7uR4u3j8Og3wBW6oFKUoFKV8TSqilnYKqgksxwABuSSdgKD7qEdoHaTbaaCn9dckejCp9XyMh9ge7qdsDG4gvaL2z55rfTDjwa5I/b3IP7Oc+/A6NVJyyFmLMSzMSSSckk7kknqSfGg2/FPFFzqE3fXT8xGeVRsiA+CL4fHqcbk1rbCykmkWKFGkkc4VVGST/AP29bzgvgu61KXkgXEYOJJm9RPHf5zfVG/wG9dJcF8E2mlxHuwC+P0s8mOYjqd+iIMeqPLfJ3oId2cdj0dvy3GoBZZxusXWOM/W8JGH+Ue/Y1KuPO0S10xeVz3s5GVgQ7/FzuI1953PgDg1Be0TtnC81vphDHcNcEbDw/RA+sfrnbyByDVHTzM7M7szsxJZmJJJPUkncn30HXfB/GVrqMfPbv6Q9eNtnT9YeI+sMj31Ia5A4H0u+nuk/m/nEykHvFPKIx5u3QL7jnO4weldGWPHtpFNHp91dxvdhcSSIvLF3nzCckK/uzjO2xIWgmdKUoFKUoFfMjhQWY4ABJJ8ANya+qxNXs++gmhzjvI3TPlzKVz++gp59Z1PiCaSOxkNpYRtytLuGf4kekWI35AQAD6R3GZbwp2R6fZ4d0+Uyj25gCoP1U9UbjO/MR51r+wXUU+RyWLDkuLaWQSIfW3b1vfhsp7uUeYqxNT1KG3QyzypEg6s7BR8N+p91BlAY2FftVPrfbKrv3GlW0l3MejFWC/EKPTYfHl+NTLgB9RNux1QIsxkYqF5chDjCsF2GDnxJxjO+chJqUpQQ/ini2S21DT7KKNH+Ulu85iQVUFfSXHu5zgjfA6VLZoldSrqGU7EMMg/EHrVG8ecSNBxGs6W73PySBVKISMc6sSxIVtgJh4dcb1IrDt109jiWK4hPiSqso/ytzf8ADQbbiDsi0y5yViNu59qA8o/yHKfsArV8M8C6rYXUKxaiZbIN+kR85CgEhVVuYDOwypB3qSad2l6VN6t7Ev8Avcx/+oFqTWd5HKvPE6SKfaRgw/aNqD3pSlApSq57Ru1SCw5oIOWe6+b7EZ/vCOp+oN/MjaglnFXFNtp8JmuX5RvyoN3cjwRfH49B4kVzd2gdo9zqTFD+itgfRhU9cdDIfbPu6DwGdzGtc1me7mae5kaSRvE+A8AoGyqM9BtXlpmnS3EqwwRtJI5wqqMk/gB4k7DxoMWrT7OOyGW75bi9DQ2/VY+kko/7EPn1I6YyGqddnHZFFactxe8s1wMFU6xxHwx89x847DwG2azO0XtWgsOaC35Z7rccufQjP94R1P1Bv5ldqCSarq1jpFqvPyQRKMRxoPSY9cIvViSck+/JPjXPXaD2lXOpExj9DbZ2iU7tjoZT7RzvjoNupGai+u63PeTNPcyNJIfE9APBVHRVHkKxLW2eR1jjRndjhVQEsT5ADc0HlVg9nfZbcagRNLzQWvzyPSkHlED4fXO3lzYIrb6ZwdZaTGt3rTLJMwzFZLht/OTwb7fQG+7EgVotb7V9RmuEnik+TpGf0cMfqAdMSZ/rDjbcY8gKCzO0izudM08Q6RAIrfBM8sZJmXbBY7Z3A3kySB80AGueK6Z7O+1W3v8Algn5YLrpy+xIf7snofqHfyLb1qe0fsejuOe508LFN1aHYRyH6vhGx/yn3bmgg3Z32sz2XLBdc09sNh4yRjw5CfWUfNPuwRjB6G0TWILuJZ7aRZI26FfD3MOqkeR3rja+s5IZGilRo5EOGVhgg+8VsuFeKLnT5e+tZOUnHMp3RwPB18fHfYjJwRQdjUqEdn/aVa6kAn9TcgbxMfW2yTEfbHu6jfbG5m9ApSlBX3GfZgl3cfLLW4ks7n2njzhtsZ2ZSrY2yDv4jxrUWfYuJJBJqN9cXhHQEkbeRZmdsfDlq2K8Lq8jjGZJEQebsAP30GLomhW1ond20KRL48g3PvY9WPvJJrX6txbFb31rYuknPcglHGOQY5tjvnOw8PaFY9/2jaVEMvewH/dt3n7ow1Vbx/x7ZXV9pc1rI7G2nBclCoKs8ZPrYPsnw8TQX3SlKCtOzixmOq6xdzxPHzSKkRdSvMgZxlcjccqIc9N6n2oaTbzjE8EUo8pEVv8AqBr0v7+KBDJNIkSDq0jBR+01XHEPbZZREpaJJdyb+qCqbddyOY467KR76De6j2V6TNubRUPnEzp+5SF/dW34Q4Wg06FoLbn5GdpDzkE5YAdQBthQKq7T5Nf1uMTLPHZWjk4MZILBWKnHKTIdwQQWUHerc4c0w21rDbl+8MSKhcjHNgdcZOM/E0GxrzubhI0aSRlRFBLMxACgbkknYAedelc09sPaC19M1tbv/RIzjKnaZh7Z81B9Uf4vEYDc9pPbE0vNbaaxSPcNcbh290Xig+t6x8MeNOk0q0ezLsmkvQl1ec0VscFUGzyjwP1EPzupHTGQ1BFOCOB7rU5OWFeWJTiSZvUTxIHzmx7I92cDeujeGuGLHRrZmUqgAzNPKRzN8T4DPRR+8nJ8+J+K7DRrdY8KCFxFbxY5j78eyuerHrv1O1c68a8b3WpSc07csanMcK+onhn6zY9o77nGBtQTbtE7Y5Ljmt9PLRQ7hpukj+HoeMa+/wBY7eruKqSlWd2c9kk15y3F3zQW3ULjEko+qD6in5x3PgN80EQ4P4QutRl7u3T0R68jZEaD6x8/qjc+WxNdJcB9n9rpiZQd5ORh52HpHzCj2Fz4D3ZJxUi0jS4baJYLeNY416Ko/efEk+Z3NZlBHuMeDrXUYu7uE9IZ5JV2dCfmnxHmp2P7DXNPHPA11pknLMOeJjiOZR6LeOD81seyffgkb11vWPqFjHPG0UyLJG4wysMgig4oq2+zvtjkg5bfUC0sOwWbrInh6fjIvv8AWG/rbCvDtJ7IpbTmuLENNb7lo+skQ/5ug8+oHXOC1VXQdXcVcI2Os26yBlLFf0VzFgke4/PXPVT7+h3rnLjLg6602Xu7hPRJ/Ryr6jj3HwPmp3HwwT6cE8b3Wmyc0Dc0bHMkLeo/hn6rY9oeQzkbV0Pw/wAR6frls8RVWyP0tvL66+8Y6jPR16bdDtQcqxyFSGUlWBBBBwQRuCCOhzV0dnfbOV5bfUyWHRbkDceQlA6/rjfzB3NR7tK7KprHmuLbmmtep8Xi/XA9Zfrj7QOprag7chmV1V0YMrAFWU5BB3BBGxBHjX3XP3Ydx8YZF064b9DIcQsT/VuT6n6rHp5MfrHHQNBiatZ99BLDzFO8jdOYdV5lK8w3G4znrVY2nYRZ55p7m5lbqSCq5+OQx/fVs1DX7UtJEjRNdhXUlWBjlABU4IzyY6++g8rDsm0mIg/JQ5HjI7t+4ty/urQds/CtrFpMj29vDCY5InzHGqk5bu9yBk+vUvi7Q9LbpfQfa2P+eK9ZOLdLlXka8snU49FpoiDg5GQT5jNBstC1FZraCbI/SRRvv9dA3+tK9ILuAqpR4ipA5SrLjGNsY2xivygoDi3ha9jv5LnUbW6vrXvHKd1MTyoWJAOAzIoX2fQGw3qY8P8AGGhfI54rRY7R2hkXklUKzegQAZCSHJ97EmrbqPcRcEWF7k3FtGzn/aKOV/8AMuCfgcig0vYef/BbX4zf+tJU7qpJuyu9syX0fUZI/HuZj6JPjkgFT9qfbVjcLvcm1i+WcvyjBEvLy45gxG3Lt0H/AMdKDRdrmtm00u4dDh5AIkOcHMnokg+BCcx+yuUq6H/lHE/zfbjw+Ur/AOlLiueKCz+xHgVL2Vru4Xmt4GAVD0kkxzYbzVQQSPHK9RkVYHaz2nfIM2lpym6KgsxwRCCMjboXI3AOwGCc5xWw7ClUaPBy9S8pb494w/6QK5846kdtRvTJnm+USg59zkAfAAAD3YoNVfXkk0jSyu0kjnLMxySfea+tN0+W4kWGCNpJHOFVRkn8AOuTsKxq3fDnFt5Y83ySVYi/rHuo2Y+7mdS2PdnFBd3Zz2QRWvLcX3LNcDdY+scZ8P8AeMPM7A9M4DVa1cq/nZ1j6YfuYf4KfnZ1j6YfuYf4KDqqlcq/nZ1j6YfuYf4KfnZ1j6YfuYf4KDqqlcq/nZ1j6YfuYf4KfnZ1j6YfuYf4KDqqqo7SeyGO657mwCxXB3aPpHKfHHgjnz6E9cZLVVn52dY+mH7mH+Cn52dY+mH7mH+CgiN/ZSQyNFMjRyIcMrDBB99fun30kEiTQu0ciHKspwQf/jbHjWw4i4our4q13IsrLsG7uNWx5FkUEj3HatPQdIdlXaeNQItLoKt1ynlYbLMAMnA9l8bkdDgkY6Cue23gpLG4Se3XlguM+gB6Mbj1lXyUg5A8PSAwABUU4AmZNTsShIPymEbeTOFYfapIq9f5QMCtpXMeqTxlfieZT+5jQc1g+Irrfs015r3TbeeQ5k5Skh82jJQsfe2Ob7a5Iroj+TlKTp86noty2Ptjj/D99Ba9Ut2M8N2d9bXc9zbxzMbpwrONwOVGwD4btVy3D8qs3kCf2DNVp/J4h5dLY/PuJG/4Y1/7aDQ8a8E2CatpdrHbqkU3eGVVZhzBcEbg5HQ9MV79qXZxptpptxc28BSVO75T3kjAc0qKdmYg+iTW74ngd+JNMIRyiQyEvynlBKz7E9AfRH7RWX27SY0ecfOeIf8AmKf9KDP4K0wHTrI462sB/bEtK33C8PJZ2qfNgiX9kailBoeL+0qw09zDM0jTAA93GhJw24OWwn/FUUHaPq17tpmlsEPqyz55SPME8iA/4mqzpdHt2mFw0MTTABRIyKXAGSACRkdT0rSdoPGsOmW/ePhpXyIYs7ufM+SjIyfgOpFBTfaEdXiWNb7UC08xAjtLXOSCcZcIFGM+iPXLHYeJFvdlfDs1jp0cFwwMmWcqOkfPvyZ9og5JPmTjIGTo+zTg2UyHVtSy95N6SKw/qVIwNvZbl2x7I265qyXkAxkgZOBk9SfAe+gr/t10oz6VIygkwOk2B5DKN+xXJ+yuYq7aurdZEeORQyOpVlPQqwwQfcQcVyRx9wlJpt28DZMZ9KGQ+2nh/iHQjz9xFBZn8nXiRQJtPdsMW72HJ9bYCRR8AobH6x8Ky+2DsvluZWvrFeeRgO+iyAWIAAdM7ZwN12zjIySaoq1uXjdZI2ZHUhlZTggjoQR0NW/wv27SooS+h77G3exEK5/WQ+iT7wVHuoKzbhW/BwbK6B/3En8Nef5NXv0S5+5k/hroK17btLYZYzx+5o8/9JYV7/nm0n+1k+6f8KDnb8mr36Jc/cyfw0/Jq9+iXP3Mn8NdE/nm0n+1k+6f8Kfnm0n+1k+6f8KDnb8mr36Jc/cyfw0/Jq9+iXP3Mn8NdE/nm0n+1k+6f8Kfnm0n+1k+6f8ACg53HDV79EufuZP4a/fyXvvod19xJ/DXQ/55tJ/tZPun/Cn55tJ/tZPun/Cg54/Je++h3X3En8NPyXvvod19xJ/DXQ/55tJ/tZPun/Cn55tJ/tZPun/Cg54/Je++h3X3En8NekHCOoOQq2V0Sf7lx+0kYHxNdB/nm0n+1k+6f8K+ZO2jSQCRJKfcImyf24FBouyfspktZVvb7AlXPdQg55CRjmcjYtgnAGQOuc9NX/KK4lVmh09CCUPey48CVIjU+/lYtjyK14cV9ussimOwh7kH/ay4L/4UGVU+8lvhVQXNw8jtJIzO7ElmYkkk9SSdyaDzrpnsF0wxaUrnIM8skm/ltGPsIjz9tc/8I8OS6hdR2sPVt3bGyIPWc+4fvJA8a6902xSCKOCIYSNFRR5BQAPjsOtB4a/rMFpA9xcOEjUbnqST0VR4k+VQHhvtTa6uIoYNMnEEr8onJwBvuxAXl2AJOHJ2rx7Q4fl2s6dpj57hVa4lHg2OfAP2R8vwkNWRqF5FbQPLIQkUSFjgbBVHQAe7YAe4UGZWLqWmw3Cd3PEkqZB5ZFDDI6HBqlNG0e+4hklvZbmW0tVYrbomfDyGQDjbL+JyBjGBJ+zTVryC+utHvpTO0KCSGY5yU9HYk7nZ1IzkghhkjGAsyNAoCgYAGAB4AdBSvqlBga/qYtraa5KlxFG8hVepCgnx6dOtc26Nxc1xqDX9xay310CO4gTPdxgHY4AZjy52GOpLE53rp6aJXUqwDKwIIPQgjBB92K8rGwihUJDGkSDosahR+wDFBVXe8UX3qrDp8Z8Tjmx7887gj4LWdonZHyzxXV7f3FzNE6uhzgAqQwBLl2IyPDlqz6UCtHxfwtb6jAYLhfejj1kb5yn/AE6Gt5Sg5X4v7Lr+xYkRm4h8JYQTtv66DLJ+8e81B813BWr1LhyzuDzT2sErfOeJGP7SM0HGlK69/IXTPoNr90n4U/IXTPoNr90n4UHIVK69/IXTPoNr90n4U/IXTPoNr90n4UHIVK69/IXTPoNr90n4U/IXTPoNr90n4UHIVK69/IXTPoNr90n4U/IXTPoNr90n4UHIVK69/IXTPoNr90n4U/IXTPoNr90n4UHIVK69/IXTPoNr90n4U/IXTPoNr90n4UHIVS3g7s6vtQKmOMxwnGZpQQmPqeMh+G3mRXS9pwfp8TB47O2Vh0YRJkfA42rd0Ec4I4MttMh7qAEu2DJK3ruR5+SjwUbD3kkmR0pQVl2maJex3ttq+nx99JChjliG5ZPSOQo3fIdhgbg8hAO+IxrGoarr7R2Qs5LK2DBp3cNjY+JZVzjqIx1OCTtkXpSgjcusadpcK27zwwLDGOWNnHPyjOCF9ZySD0BJOah3ZSr31/fa06skcv6GAN4ovLk+WwRBkbZ5x4VK9c7O9Ou7g3NxCZJTy5JkkAPKAB6IbAGB0GPHzqS2tskaLHGqoigBVUAAAdAANgKD1pSlApSlApStBxrxXDpts1xNufVjjHrO3gB5DxJ8B57Ahv6VSWl6PrWtj5TcXTWVq28UcfMOZTjBCgqWU+DuST1AwRWTfcHavpSm60++ku1QZe3lBOVHXCliG2+byt5ZNBclKj/A3FcWpWq3MY5T6skZOSjjqufEbgg+II6HIEgoFKUoFKUoFKUoFKUoFKUoFKUoFKUoIrxvx1BpjW4nSRlmcguqnlQAbsT7RyR6I3xk+ABklndpKiyxMro4BVlOQQehBrG1zR4buF7e4QPG43B8PIg9QR5iqG0Xis6DfzWazG8sVf0gvrRk9cezzqdiAeViPA7AOiKViaVqcVzEk8DrJG4yrL0P+oIOxB3BBBrLoFKUoFKUoFKUoFU3xdZ/zhxLbWc28FvFzlD0bYyHbx5jyKfctXJVXdqej3FvdW+t2SGR4Byzxj2o/S9LbcjlYqTvj0T4E0FoAV+1EtD7SNNuYRL8qiiOPSSZ1R1PiCGIz8RkVDuNu1Lvz8g0cPPcS+h3qA4XOx7vO5OPb2VRvk+AfHY04/nTWVh/qO9JUD1f62ULjHhjOPcBU/seN7GW7lslnUTxty8rbBiBuIz0Yg5BHXIO3jUAmReG9HZQytfXB2I+fjGR5pEp8erHw5tvzhnsbgl05flvOt5KTKZFJ5o+b1UIOzbbkEZyWwehoLipVOpruraGQl+hvrEHAuE3kQZwOYnf7H8SAH2q3LK5EkaSAMA6qwDghgGAIDA7g79D0oPalKUClKUClKUClK/GYDc7UH7XzJIFBZiAAMkk4AA8SfCsfVbh44ZZIo+9dEZljBxzkDIUHBwT06VVP5KarrX6TU5jZ2x3S1jHpHxUyA9CDg+nk7Ecq5oNpxB2qhpfkmkQm9uT7Sg90vhnPtgHG+Qu/rVHNQn1PRLk38vPcWt0Va5Qtzd3IwAK56Ar6qsAFICqQMDGd2H6h8llutHuESO4jcsrAAGQD1gTgFsDDKTuVY+Aq3Lq3SRGjkVXRgVZWGQQdiCD1FBVfFnaG18IrDRSXnuVy8oyO5Q9cn2WA6t7PhliMSnhTs8tLSya0ZFm70D5Q7jeQ/8ANVU+qB069SSa81vh664euTqGnjvrJtpYm3KLn1WO55c+rJ1GwbPtW3wrxLb38C3Fu2VOzKfWRvFXHgR+w9RkUFbaTw1qOjagiWKtc2Fy+GRj/V7bsx9llUev0YDBGcVcNKUClKUClKUClKUClKUER1bsz0q4cySWiByckxs6Z8yQjAEnzxmtrovDtlYI3yeGOBQPTfxIG/pu2WIHXc1ua1nE2jLeWstq7vGsq8paM4bGQcbg7HGCPEEjxoKcsdNPEuo3FxKZEsIFMUXLsSTnlxkY5j/WHY49BTkVtebV9C651HTl8d+9iUftKgf4lwPYzVkcIcOx2FpFaxbhB6TYwXY7s564yfDJwMDwrc0Gs4f1eO9to7mNWEcq5CyLg43BBHT7RkHwJFantP1X5Npd3KCQxjKKR15pCIwR7xzZ+ypOiAAAAADYAdB8KqT+ULds0NnYxAmS4myFB68oCKp+LSDr82glvZJDKulWzTu8jyAyZdix5WYlAC3QcnLt8akOv6otrbTXLjKxRs5GcZ5QSFHvJ2+2qysu0S90+NIb/SJo4okVe8g3QKoCjGxToPn1qe03tSs73TGgtWk72V0DI6FSqg85JIyp3ULgMetBYNv2i2v83x6lKssUMjlACvM2QWX2Sdsqd/dWnk7btKHQzn4R/iRWp7T9H+TcNwQeMPycN+tjDH7WY1YfDcMJtLZ+SMc0ER9VfFFNBDrLtu0+WWOFIrrmkdUUlI8ZYhQT+kzjJ8qsi7nEaPIeiKWPwAz/AKV5pPCCFDR5PQAjNabtFuu60u+fOP6PIoPvdSg/e1BDezvtaN9dm2uIkg7xc25Uk8xGeZWJ2JONiAPVYbkitx20aE91prtEWDwETAKSOYL6wIHXC+kPHKjHWoO/A7y8P2Nzb5F3bK08ZX1mVpGlKjG5YZDL7xgetVkdm3Fy6nZLKcd6voTp5NjqB81huPtHgaD17N+JRqFhDOSDIBySjykTAPw5hhseTCpPVL8GMdI12fTW2trvDwZ6AnJjxv8ArxeZKrV0UFS9tOhSQvBrVptNbsolx4rn0WOOoGSh81byFWLwxrkd7axXUXqyLnHirDZlPvDAivmPVrO7aa0WWKZgmJo1IYcr5UhsbeYI6jbOMior2X8HXWmy3kTOjWbPzQjOXzt6RwMDK4U+ZTYAdQn8kYYFWAIIIIIyCDsQR4io/wALcF2mnvO9shUzsC2TkKB0RB4KCSfPfrgACRUoFKUoFKUoFKUoFKUoFKUoFKUoFKUoFU7qf9N4rhj6x2UYZvLKr3gI9/eSIP8ADVxVjJp8IlMwijEpHKZAo5yCQSC2MkZAOPcKDJqlu0eyjudf02zSNARiSUhQCw5i7KxG5wkR69OarpqDaZwTKmtT6pLJG6PGVjUZ5kOEQZztjkU7g9W6UHj26JnR5z5PEf8AzFH+tR3hPsc06eztriQ3BaWGKRh3igAuisQMLnGSfGpl2s6ZJc6VcQwrzyMYuVcgZxNGTuxA6A+NQvR9W4kgt4beHTrYrFGkYLyKSQihQTicb7UEq0Tso061mjuIkk7yNuZS0hIz8OhrH7drvk0eZc47x4kH+cOf3Ia1i6vxU3/2Nkn+If8Avmtj2t8NXeo2trbwKvN3oklJYBUxGy+eTu56ZoNNonCGuy20MT6jHaQrEiosCZcKFAHMwCHmx5NWiudMk4av4LhZHms7gd3Ozdc5y2QNuYD018Thx5mr4RQAAOgrC1rR4LuIwXMYkjJUlTnqpDA5GCNx/wAx0NBAe2TQGu7SC+s8vPbsskRi9JnRypymPWIPK49wbzrXjhrW9WH/AIjcCytj1gg9Zh4hsE9R4Mxx82rUsLKOGNYokCRoMKqjAA8hWRQRzhLgiy04f0aLDkYaVzzSMNsgt4AkA8qgDI6VI6UoFKUoFKUoFKUoFKUo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4" name="AutoShape 4" descr="data:image/jpeg;base64,/9j/4AAQSkZJRgABAQAAAQABAAD/2wCEAAkGBxMTEhQSEhQVFRUXGBkaGBgWGR0gHBsfGhoaGBwcGSAeIiggGx8mGxogIT0hJyorLi4xHh8zODMsNykuLi0BCgoKBQUFDgUFDisZExkrKysrKysrKysrKysrKysrKysrKysrKysrKysrKysrKysrKysrKysrKysrKysrKysrK//AABEIAN8A4gMBIgACEQEDEQH/xAAcAAEAAgMBAQEAAAAAAAAAAAAABgcEBQgDAgH/xABOEAACAQMCAwQFBwcJBgUFAAABAgMABBEFIQYSMQcTQVEiMkJhcRRSVGKBk9EWFyNykaHSCBUkM1NjgpLBQ3OisbLCJaOz0/E0RMPh8P/EABQBAQAAAAAAAAAAAAAAAAAAAAD/xAAUEQEAAAAAAAAAAAAAAAAAAAAA/9oADAMBAAIRAxEAPwC8aUpQKUpQKUpQKUrwivI2d41dGdMc6hgWXm3HMBuuffQe9YV3q9vFJHDJNGkkhxGjMA7ZOPRXqd6zaqPt+gaL5BqKD0recD45xKufLBiP+agtyledtOrorqcqyhgfMEZH7q9KBVZdjev3NzJqMdzM0phmVV5sbAmUYGP1Ks2qh7GPR1LW0/v/APplnH+tBru3TWrtL63gs5Z42Fu8rCF2XIy7EnlIzhYiatDgTiJb+xhuRjmZcSAeDrs49wzuPcRUDAE/FrAjItrbG/T0ox/7+K8uAmOlazc6S+0Fx+mts9OhIA/wgoSepiHnQSbjzi+e0vtNtYFjYXUvJJzqxIUvEgK4IxgMx3z0FTqql4qbveKdNi6rHCX+BxO//atTbtG1x7LTbm5i/rEUBD5M7rGG+wtn7KDdXOpQxsEkljRj0VnUE/AE5rJBqnuAezCxvLGO7u2kuZrgF2k71vRJJGNjuwxgls75rGu1uOG7mDlnefTJ35GSU5aI7ZIxtnBLeiAGwQQNjQXXShNecEyuqujBlYAqykEEHcEEbEe+g9KUpQKUpQKUpQKUpQKUpQKUpQKUqrr7jW703VWi1IqbK4P9HlRcLGBtv4nqOYEkjZhgbELRrmjhjhu9W4vp9Olb5XZTsrxnrLGWcdTs5zGcqeuxBBAz0qjAgEEEHcEdCPdVMnXodJ4g1F7luSCaFZBhSSz/AKMgADxLd4PLzIoJf2edo0OoDuZB3F4mQ8LbZK9THnc+9Tuu/UDJy+1jS/lGlXaDqqd6vxiIk2+IUj7arHUOHLzXbn+cLW2SwRVzHM7MskzDdHPL47D0wNgfWfAAkvBfaK/enS9ZQw3PqB2ACyZ2AfGwJ8GHot7tshJOx/VPlGk2pPrRqYj7u6JRf+AKftqZ1QvBC63p63NlZWPeL8ociWcFU2/Rll5mQMCEByCftqSnhHX7vPyzU1tkPsWwOQPIleT/AKmoLVqoezEcmvazHn1md/2yk/8AfVtwqQqgnmIABPmcda0+n8K2sN3LfRoRcTArI/MxBBKkjlzyjdB0FBAOzv8ATcQaxcfM/Q/scJ/+Ctj226G720WoW+1xZOJAR15Mgt8eUgN8A3nU507RLeB5ZIYkjeYgyMowXILHLe/LH9tZs8SurIwDKwIYHoQRgg/ZQUt2f6yuo8Qy3ighRZqQD7J5YVZfsdnHvxVi2/EFnqE15ppRnMQKTBl9BgcA8rA+Zx4HIJHTNYXAvZ1Bpks0sMkj94oXEnL6IBzsQBn/APVRLWzNomqz6j3Ty2N3jvSgyY2JByffzZIzgEOR1FBiXei6jw873FiTdaeTzSQud0HiSB0OP9oo8PSXAFTGD+buIrWN2DkROCU5sNG+2VYbqwI8cEEE4wc4zIu03SWiMvyyMKASVbmD7dRyEcxPwBzUO7BrQtLqN7HGYraaXEKYwMB5GwANsKrBdtuo8KC2b+0SaN4pASkilWAJBIYYIyCCNj4VTGrR3fDLLJBMLjT5Hx8nlbDqTljynG2w9ZRjf0l6GrpurlI0aSRgqIpZmOwAAySfcBVKaJbvxFqjXcyn+b7U8saN0c9QpHTLbO3u5V8jQWhwfxja6jH3ls/pD1422dP1h5fWGQfOpBVe8VdmKSzLeafKbG7DZLRj0HyfSLKOhPu2bcEHOamwv4kkjt3lUzMhYKSA7hcBm5R7/IeflQZlKUoFKUoFKUoFKUoFRvjzi+PTLb5RIjSEnlRF25mIJAZsEIMA7ny2BqSVh6vpcVzC9vOgkikGGU/tBHkQdwRuCARQQDRO2zTZsCbvbZtv6xeZc+5kz+0gVJtWtbDWLV4O9injO4aJ1Zo2HRlIzysM+PmQdiRVT/zemjXYstShS60yZiYZZEDNET1IOMqR7SjHzh4gzC/7GtPk5ZrOSa1bGUaGTmXcbMObLdPJh1oNVwRxDPpF0NH1Nswn/wCluD6uCcKpJ9g9PqHY7YI+u062ji13SbiRFdJSIirAFcq+AxB8jMD/AIRWr4t7NtakhEPyqO/iTdO9wJgfHlZ8kZG2O8wfLYGplwbwfNLaWo1hVkltnLQKWyyrgBRKQcORjpkjAXOTQWFWNLp8TSJM0aNKgIRyoLKD1CnqM1k0oFKUoFKUoFKUoFfjKCMHcHqDX7Sgjk/AemO3O1lb83XaMAH4gbGt9bW6RoscaqiKMKqgBQB4ADYCvWlBTnalrkuoXceh2Jzlh8pcdBjDcpPzUHpN5nlXqCDaHDehxWVtFbQjCRrjJ6serM3vJ3r7tdDt455LmOFFmlAWRwMFgCTv4Zydz1OFznAxjcW8SwafbtcznAGyqPWdj0Rfef3DJOwoMLj7jKHTLczSelI2RFEDu7f6KOpbw+JAML7M+D57if8AnrU8tO/pQRnYIPByPDA2VfAb9cYwuB+Gp9Xuv541Mfogf6NAfVIB9E4P+zB3x7ZyTt61z0Ght+L7V7+TTgzC4RAxDKQGyMlUJ9YhSG28DtnBxvqqXt3it4kgvEmEF/Ey9zy+vIoOSCB0C7nmO3VfaqYdnXGUep2olGFmTCzIPZbHUfVbGQfiOoNBKqUpQKUpQK/Ca/ahHbNqbwaTcNGcM/LHnyDsA37VyPtoI5qvaFqF9PJbaFAJEjOHuXA5c9MqWIQDrjOS2NhWFNxBxLp4727gju4Ru5UJkDx/qsFcfOKEVYPZvpEdrptrHGB6USSOR7TyKGZs+O5wPcAPCpNQQbTNY0/iGykhIPQc8bY7yJvZdTuOvRhsehHUVFuB9XutIvF0a+5pIZDi0mUEjc7DG5Ck9R7B+qcjy480kaTqlnqdpiOOaURzxjZTzetgDbDLk46BlBq43hUsrFQWXPKSBkZ2OD4ZFB6UpSgUpSgUpSgUrA1vWYLSJp7mRY418W8T5KOrE+Q3rnjtD7Wbi+5obbmt7bod8SSfrkH0R9Ue/JPgHS1Kovsx7YOXktNSYkbKlyeo8AJvMf3n+bxarzRgQCCCDuCOh+FB+0pSgUpSgVo+KOErS/EQuo+fun5kOcHqOZT5q2ACK3lKD5RAoCqAABgAdAB0AqtuPO1FYH+Racvyq8Y8no+ksZ8tvXcfNGw3ydsGW8b6PPd2ckFtObeVsYcdCPFWIHMAR4rv06jIOBwH2f2umJ+jHeTkYedh6R8wo9hc+A92ScUEX4K7L2Mvy/WHNxdN6XdseZEPUc/gxHQKPQXwztjJ1vhK6tNUi1DS0UrO3JdwkhVIO7Se4HrkbhgDhuYirMqK8VdoVhYZE0waQf7KL0pPgQNl/wARFBKqVB+zzjmbUnmY2bwW4AMMjZIfchgWwAT0OFzjfJ6VOKBSlKBWj424fF/ZT2pPKXX0GPg6kMpPu5gM+7NZ2uSTLbzG2UPOI27pSQAXweXOSBjOOpFVZF2t3lmwj1fT5I98d5ECAf1Qx5H28Q/2UH52Z9oQtQNK1XNvNB+jR5Nl5R6qOei4HR/VZcb+Jt9ZVK8wIK4zkHbHnnyqu7u90LXVVHkjMvROY91Mu2cLzY5xvnHpLWp/MRbglReXIiJyUwu/xPTPv5aDy4o1Eazq1pY2pD21q/fXEq7qSpGQD4jA5AR1LnwXNXFWl4V4WttPi7m1j5QcFmO7uR4u3j8Og3wBW6oFKUoFKV8TSqilnYKqgksxwABuSSdgKD7qEdoHaTbaaCn9dckejCp9XyMh9ge7qdsDG4gvaL2z55rfTDjwa5I/b3IP7Oc+/A6NVJyyFmLMSzMSSSckk7kknqSfGg2/FPFFzqE3fXT8xGeVRsiA+CL4fHqcbk1rbCykmkWKFGkkc4VVGST/AP29bzgvgu61KXkgXEYOJJm9RPHf5zfVG/wG9dJcF8E2mlxHuwC+P0s8mOYjqd+iIMeqPLfJ3oId2cdj0dvy3GoBZZxusXWOM/W8JGH+Ue/Y1KuPO0S10xeVz3s5GVgQ7/FzuI1953PgDg1Be0TtnC81vphDHcNcEbDw/RA+sfrnbyByDVHTzM7M7szsxJZmJJJPUkncn30HXfB/GVrqMfPbv6Q9eNtnT9YeI+sMj31Ia5A4H0u+nuk/m/nEykHvFPKIx5u3QL7jnO4weldGWPHtpFNHp91dxvdhcSSIvLF3nzCckK/uzjO2xIWgmdKUoFKUoFfMjhQWY4ABJJ8ANya+qxNXs++gmhzjvI3TPlzKVz++gp59Z1PiCaSOxkNpYRtytLuGf4kekWI35AQAD6R3GZbwp2R6fZ4d0+Uyj25gCoP1U9UbjO/MR51r+wXUU+RyWLDkuLaWQSIfW3b1vfhsp7uUeYqxNT1KG3QyzypEg6s7BR8N+p91BlAY2FftVPrfbKrv3GlW0l3MejFWC/EKPTYfHl+NTLgB9RNux1QIsxkYqF5chDjCsF2GDnxJxjO+chJqUpQQ/ini2S21DT7KKNH+Ulu85iQVUFfSXHu5zgjfA6VLZoldSrqGU7EMMg/EHrVG8ecSNBxGs6W73PySBVKISMc6sSxIVtgJh4dcb1IrDt109jiWK4hPiSqso/ytzf8ADQbbiDsi0y5yViNu59qA8o/yHKfsArV8M8C6rYXUKxaiZbIN+kR85CgEhVVuYDOwypB3qSad2l6VN6t7Ev8Avcx/+oFqTWd5HKvPE6SKfaRgw/aNqD3pSlApSq57Ru1SCw5oIOWe6+b7EZ/vCOp+oN/MjaglnFXFNtp8JmuX5RvyoN3cjwRfH49B4kVzd2gdo9zqTFD+itgfRhU9cdDIfbPu6DwGdzGtc1me7mae5kaSRvE+A8AoGyqM9BtXlpmnS3EqwwRtJI5wqqMk/gB4k7DxoMWrT7OOyGW75bi9DQ2/VY+kko/7EPn1I6YyGqddnHZFFactxe8s1wMFU6xxHwx89x847DwG2azO0XtWgsOaC35Z7rccufQjP94R1P1Bv5ldqCSarq1jpFqvPyQRKMRxoPSY9cIvViSck+/JPjXPXaD2lXOpExj9DbZ2iU7tjoZT7RzvjoNupGai+u63PeTNPcyNJIfE9APBVHRVHkKxLW2eR1jjRndjhVQEsT5ADc0HlVg9nfZbcagRNLzQWvzyPSkHlED4fXO3lzYIrb6ZwdZaTGt3rTLJMwzFZLht/OTwb7fQG+7EgVotb7V9RmuEnik+TpGf0cMfqAdMSZ/rDjbcY8gKCzO0izudM08Q6RAIrfBM8sZJmXbBY7Z3A3kySB80AGueK6Z7O+1W3v8Algn5YLrpy+xIf7snofqHfyLb1qe0fsejuOe508LFN1aHYRyH6vhGx/yn3bmgg3Z32sz2XLBdc09sNh4yRjw5CfWUfNPuwRjB6G0TWILuJZ7aRZI26FfD3MOqkeR3rja+s5IZGilRo5EOGVhgg+8VsuFeKLnT5e+tZOUnHMp3RwPB18fHfYjJwRQdjUqEdn/aVa6kAn9TcgbxMfW2yTEfbHu6jfbG5m9ApSlBX3GfZgl3cfLLW4ks7n2njzhtsZ2ZSrY2yDv4jxrUWfYuJJBJqN9cXhHQEkbeRZmdsfDlq2K8Lq8jjGZJEQebsAP30GLomhW1ond20KRL48g3PvY9WPvJJrX6txbFb31rYuknPcglHGOQY5tjvnOw8PaFY9/2jaVEMvewH/dt3n7ow1Vbx/x7ZXV9pc1rI7G2nBclCoKs8ZPrYPsnw8TQX3SlKCtOzixmOq6xdzxPHzSKkRdSvMgZxlcjccqIc9N6n2oaTbzjE8EUo8pEVv8AqBr0v7+KBDJNIkSDq0jBR+01XHEPbZZREpaJJdyb+qCqbddyOY467KR76De6j2V6TNubRUPnEzp+5SF/dW34Q4Wg06FoLbn5GdpDzkE5YAdQBthQKq7T5Nf1uMTLPHZWjk4MZILBWKnHKTIdwQQWUHerc4c0w21rDbl+8MSKhcjHNgdcZOM/E0GxrzubhI0aSRlRFBLMxACgbkknYAedelc09sPaC19M1tbv/RIzjKnaZh7Z81B9Uf4vEYDc9pPbE0vNbaaxSPcNcbh290Xig+t6x8MeNOk0q0ezLsmkvQl1ec0VscFUGzyjwP1EPzupHTGQ1BFOCOB7rU5OWFeWJTiSZvUTxIHzmx7I92cDeujeGuGLHRrZmUqgAzNPKRzN8T4DPRR+8nJ8+J+K7DRrdY8KCFxFbxY5j78eyuerHrv1O1c68a8b3WpSc07csanMcK+onhn6zY9o77nGBtQTbtE7Y5Ljmt9PLRQ7hpukj+HoeMa+/wBY7eruKqSlWd2c9kk15y3F3zQW3ULjEko+qD6in5x3PgN80EQ4P4QutRl7u3T0R68jZEaD6x8/qjc+WxNdJcB9n9rpiZQd5ORh52HpHzCj2Fz4D3ZJxUi0jS4baJYLeNY416Ko/efEk+Z3NZlBHuMeDrXUYu7uE9IZ5JV2dCfmnxHmp2P7DXNPHPA11pknLMOeJjiOZR6LeOD81seyffgkb11vWPqFjHPG0UyLJG4wysMgig4oq2+zvtjkg5bfUC0sOwWbrInh6fjIvv8AWG/rbCvDtJ7IpbTmuLENNb7lo+skQ/5ug8+oHXOC1VXQdXcVcI2Os26yBlLFf0VzFgke4/PXPVT7+h3rnLjLg6602Xu7hPRJ/Ryr6jj3HwPmp3HwwT6cE8b3Wmyc0Dc0bHMkLeo/hn6rY9oeQzkbV0Pw/wAR6frls8RVWyP0tvL66+8Y6jPR16bdDtQcqxyFSGUlWBBBBwQRuCCOhzV0dnfbOV5bfUyWHRbkDceQlA6/rjfzB3NR7tK7KprHmuLbmmtep8Xi/XA9Zfrj7QOprag7chmV1V0YMrAFWU5BB3BBGxBHjX3XP3Ydx8YZF064b9DIcQsT/VuT6n6rHp5MfrHHQNBiatZ99BLDzFO8jdOYdV5lK8w3G4znrVY2nYRZ55p7m5lbqSCq5+OQx/fVs1DX7UtJEjRNdhXUlWBjlABU4IzyY6++g8rDsm0mIg/JQ5HjI7t+4ty/urQds/CtrFpMj29vDCY5InzHGqk5bu9yBk+vUvi7Q9LbpfQfa2P+eK9ZOLdLlXka8snU49FpoiDg5GQT5jNBstC1FZraCbI/SRRvv9dA3+tK9ILuAqpR4ipA5SrLjGNsY2xivygoDi3ha9jv5LnUbW6vrXvHKd1MTyoWJAOAzIoX2fQGw3qY8P8AGGhfI54rRY7R2hkXklUKzegQAZCSHJ97EmrbqPcRcEWF7k3FtGzn/aKOV/8AMuCfgcig0vYef/BbX4zf+tJU7qpJuyu9syX0fUZI/HuZj6JPjkgFT9qfbVjcLvcm1i+WcvyjBEvLy45gxG3Lt0H/AMdKDRdrmtm00u4dDh5AIkOcHMnokg+BCcx+yuUq6H/lHE/zfbjw+Ur/AOlLiueKCz+xHgVL2Vru4Xmt4GAVD0kkxzYbzVQQSPHK9RkVYHaz2nfIM2lpym6KgsxwRCCMjboXI3AOwGCc5xWw7ClUaPBy9S8pb494w/6QK5846kdtRvTJnm+USg59zkAfAAAD3YoNVfXkk0jSyu0kjnLMxySfea+tN0+W4kWGCNpJHOFVRkn8AOuTsKxq3fDnFt5Y83ySVYi/rHuo2Y+7mdS2PdnFBd3Zz2QRWvLcX3LNcDdY+scZ8P8AeMPM7A9M4DVa1cq/nZ1j6YfuYf4KfnZ1j6YfuYf4KDqqlcq/nZ1j6YfuYf4KfnZ1j6YfuYf4KDqqlcq/nZ1j6YfuYf4KfnZ1j6YfuYf4KDqqqo7SeyGO657mwCxXB3aPpHKfHHgjnz6E9cZLVVn52dY+mH7mH+Cn52dY+mH7mH+CgiN/ZSQyNFMjRyIcMrDBB99fun30kEiTQu0ciHKspwQf/jbHjWw4i4our4q13IsrLsG7uNWx5FkUEj3HatPQdIdlXaeNQItLoKt1ynlYbLMAMnA9l8bkdDgkY6Cue23gpLG4Se3XlguM+gB6Mbj1lXyUg5A8PSAwABUU4AmZNTsShIPymEbeTOFYfapIq9f5QMCtpXMeqTxlfieZT+5jQc1g+Irrfs015r3TbeeQ5k5Skh82jJQsfe2Ob7a5Iroj+TlKTp86noty2Ptjj/D99Ba9Ut2M8N2d9bXc9zbxzMbpwrONwOVGwD4btVy3D8qs3kCf2DNVp/J4h5dLY/PuJG/4Y1/7aDQ8a8E2CatpdrHbqkU3eGVVZhzBcEbg5HQ9MV79qXZxptpptxc28BSVO75T3kjAc0qKdmYg+iTW74ngd+JNMIRyiQyEvynlBKz7E9AfRH7RWX27SY0ecfOeIf8AmKf9KDP4K0wHTrI462sB/bEtK33C8PJZ2qfNgiX9kailBoeL+0qw09zDM0jTAA93GhJw24OWwn/FUUHaPq17tpmlsEPqyz55SPME8iA/4mqzpdHt2mFw0MTTABRIyKXAGSACRkdT0rSdoPGsOmW/ePhpXyIYs7ufM+SjIyfgOpFBTfaEdXiWNb7UC08xAjtLXOSCcZcIFGM+iPXLHYeJFvdlfDs1jp0cFwwMmWcqOkfPvyZ9og5JPmTjIGTo+zTg2UyHVtSy95N6SKw/qVIwNvZbl2x7I265qyXkAxkgZOBk9SfAe+gr/t10oz6VIygkwOk2B5DKN+xXJ+yuYq7aurdZEeORQyOpVlPQqwwQfcQcVyRx9wlJpt28DZMZ9KGQ+2nh/iHQjz9xFBZn8nXiRQJtPdsMW72HJ9bYCRR8AobH6x8Ky+2DsvluZWvrFeeRgO+iyAWIAAdM7ZwN12zjIySaoq1uXjdZI2ZHUhlZTggjoQR0NW/wv27SooS+h77G3exEK5/WQ+iT7wVHuoKzbhW/BwbK6B/3En8Nef5NXv0S5+5k/hroK17btLYZYzx+5o8/9JYV7/nm0n+1k+6f8KDnb8mr36Jc/cyfw0/Jq9+iXP3Mn8NdE/nm0n+1k+6f8Kfnm0n+1k+6f8KDnb8mr36Jc/cyfw0/Jq9+iXP3Mn8NdE/nm0n+1k+6f8Kfnm0n+1k+6f8ACg53HDV79EufuZP4a/fyXvvod19xJ/DXQ/55tJ/tZPun/Cn55tJ/tZPun/Cg54/Je++h3X3En8NPyXvvod19xJ/DXQ/55tJ/tZPun/Cn55tJ/tZPun/Cg54/Je++h3X3En8NekHCOoOQq2V0Sf7lx+0kYHxNdB/nm0n+1k+6f8K+ZO2jSQCRJKfcImyf24FBouyfspktZVvb7AlXPdQg55CRjmcjYtgnAGQOuc9NX/KK4lVmh09CCUPey48CVIjU+/lYtjyK14cV9ussimOwh7kH/ay4L/4UGVU+8lvhVQXNw8jtJIzO7ElmYkkk9SSdyaDzrpnsF0wxaUrnIM8skm/ltGPsIjz9tc/8I8OS6hdR2sPVt3bGyIPWc+4fvJA8a6902xSCKOCIYSNFRR5BQAPjsOtB4a/rMFpA9xcOEjUbnqST0VR4k+VQHhvtTa6uIoYNMnEEr8onJwBvuxAXl2AJOHJ2rx7Q4fl2s6dpj57hVa4lHg2OfAP2R8vwkNWRqF5FbQPLIQkUSFjgbBVHQAe7YAe4UGZWLqWmw3Cd3PEkqZB5ZFDDI6HBqlNG0e+4hklvZbmW0tVYrbomfDyGQDjbL+JyBjGBJ+zTVryC+utHvpTO0KCSGY5yU9HYk7nZ1IzkghhkjGAsyNAoCgYAGAB4AdBSvqlBga/qYtraa5KlxFG8hVepCgnx6dOtc26Nxc1xqDX9xay310CO4gTPdxgHY4AZjy52GOpLE53rp6aJXUqwDKwIIPQgjBB92K8rGwihUJDGkSDosahR+wDFBVXe8UX3qrDp8Z8Tjmx7887gj4LWdonZHyzxXV7f3FzNE6uhzgAqQwBLl2IyPDlqz6UCtHxfwtb6jAYLhfejj1kb5yn/AE6Gt5Sg5X4v7Lr+xYkRm4h8JYQTtv66DLJ+8e81B813BWr1LhyzuDzT2sErfOeJGP7SM0HGlK69/IXTPoNr90n4U/IXTPoNr90n4UHIVK69/IXTPoNr90n4U/IXTPoNr90n4UHIVK69/IXTPoNr90n4U/IXTPoNr90n4UHIVK69/IXTPoNr90n4U/IXTPoNr90n4UHIVK69/IXTPoNr90n4U/IXTPoNr90n4UHIVK69/IXTPoNr90n4U/IXTPoNr90n4UHIVS3g7s6vtQKmOMxwnGZpQQmPqeMh+G3mRXS9pwfp8TB47O2Vh0YRJkfA42rd0Ec4I4MttMh7qAEu2DJK3ruR5+SjwUbD3kkmR0pQVl2maJex3ttq+nx99JChjliG5ZPSOQo3fIdhgbg8hAO+IxrGoarr7R2Qs5LK2DBp3cNjY+JZVzjqIx1OCTtkXpSgjcusadpcK27zwwLDGOWNnHPyjOCF9ZySD0BJOah3ZSr31/fa06skcv6GAN4ovLk+WwRBkbZ5x4VK9c7O9Ou7g3NxCZJTy5JkkAPKAB6IbAGB0GPHzqS2tskaLHGqoigBVUAAAdAANgKD1pSlApSlApStBxrxXDpts1xNufVjjHrO3gB5DxJ8B57Ahv6VSWl6PrWtj5TcXTWVq28UcfMOZTjBCgqWU+DuST1AwRWTfcHavpSm60++ku1QZe3lBOVHXCliG2+byt5ZNBclKj/A3FcWpWq3MY5T6skZOSjjqufEbgg+II6HIEgoFKUoFKUoFKUoFKUoFKUoFKUoFKUoIrxvx1BpjW4nSRlmcguqnlQAbsT7RyR6I3xk+ABklndpKiyxMro4BVlOQQehBrG1zR4buF7e4QPG43B8PIg9QR5iqG0Xis6DfzWazG8sVf0gvrRk9cezzqdiAeViPA7AOiKViaVqcVzEk8DrJG4yrL0P+oIOxB3BBBrLoFKUoFKUoFKUoFU3xdZ/zhxLbWc28FvFzlD0bYyHbx5jyKfctXJVXdqej3FvdW+t2SGR4Byzxj2o/S9LbcjlYqTvj0T4E0FoAV+1EtD7SNNuYRL8qiiOPSSZ1R1PiCGIz8RkVDuNu1Lvz8g0cPPcS+h3qA4XOx7vO5OPb2VRvk+AfHY04/nTWVh/qO9JUD1f62ULjHhjOPcBU/seN7GW7lslnUTxty8rbBiBuIz0Yg5BHXIO3jUAmReG9HZQytfXB2I+fjGR5pEp8erHw5tvzhnsbgl05flvOt5KTKZFJ5o+b1UIOzbbkEZyWwehoLipVOpruraGQl+hvrEHAuE3kQZwOYnf7H8SAH2q3LK5EkaSAMA6qwDghgGAIDA7g79D0oPalKUClKUClKUClK/GYDc7UH7XzJIFBZiAAMkk4AA8SfCsfVbh44ZZIo+9dEZljBxzkDIUHBwT06VVP5KarrX6TU5jZ2x3S1jHpHxUyA9CDg+nk7Ecq5oNpxB2qhpfkmkQm9uT7Sg90vhnPtgHG+Qu/rVHNQn1PRLk38vPcWt0Va5Qtzd3IwAK56Ar6qsAFICqQMDGd2H6h8llutHuESO4jcsrAAGQD1gTgFsDDKTuVY+Aq3Lq3SRGjkVXRgVZWGQQdiCD1FBVfFnaG18IrDRSXnuVy8oyO5Q9cn2WA6t7PhliMSnhTs8tLSya0ZFm70D5Q7jeQ/8ANVU+qB069SSa81vh664euTqGnjvrJtpYm3KLn1WO55c+rJ1GwbPtW3wrxLb38C3Fu2VOzKfWRvFXHgR+w9RkUFbaTw1qOjagiWKtc2Fy+GRj/V7bsx9llUev0YDBGcVcNKUClKUClKUClKUClKUER1bsz0q4cySWiByckxs6Z8yQjAEnzxmtrovDtlYI3yeGOBQPTfxIG/pu2WIHXc1ua1nE2jLeWstq7vGsq8paM4bGQcbg7HGCPEEjxoKcsdNPEuo3FxKZEsIFMUXLsSTnlxkY5j/WHY49BTkVtebV9C651HTl8d+9iUftKgf4lwPYzVkcIcOx2FpFaxbhB6TYwXY7s564yfDJwMDwrc0Gs4f1eO9to7mNWEcq5CyLg43BBHT7RkHwJFantP1X5Npd3KCQxjKKR15pCIwR7xzZ+ypOiAAAAADYAdB8KqT+ULds0NnYxAmS4myFB68oCKp+LSDr82glvZJDKulWzTu8jyAyZdix5WYlAC3QcnLt8akOv6otrbTXLjKxRs5GcZ5QSFHvJ2+2qysu0S90+NIb/SJo4okVe8g3QKoCjGxToPn1qe03tSs73TGgtWk72V0DI6FSqg85JIyp3ULgMetBYNv2i2v83x6lKssUMjlACvM2QWX2Sdsqd/dWnk7btKHQzn4R/iRWp7T9H+TcNwQeMPycN+tjDH7WY1YfDcMJtLZ+SMc0ER9VfFFNBDrLtu0+WWOFIrrmkdUUlI8ZYhQT+kzjJ8qsi7nEaPIeiKWPwAz/AKV5pPCCFDR5PQAjNabtFuu60u+fOP6PIoPvdSg/e1BDezvtaN9dm2uIkg7xc25Uk8xGeZWJ2JONiAPVYbkitx20aE91prtEWDwETAKSOYL6wIHXC+kPHKjHWoO/A7y8P2Nzb5F3bK08ZX1mVpGlKjG5YZDL7xgetVkdm3Fy6nZLKcd6voTp5NjqB81huPtHgaD17N+JRqFhDOSDIBySjykTAPw5hhseTCpPVL8GMdI12fTW2trvDwZ6AnJjxv8ArxeZKrV0UFS9tOhSQvBrVptNbsolx4rn0WOOoGSh81byFWLwxrkd7axXUXqyLnHirDZlPvDAivmPVrO7aa0WWKZgmJo1IYcr5UhsbeYI6jbOMior2X8HXWmy3kTOjWbPzQjOXzt6RwMDK4U+ZTYAdQn8kYYFWAIIIIIyCDsQR4io/wALcF2mnvO9shUzsC2TkKB0RB4KCSfPfrgACRUoFKUoFKUoFKUoFKUoFKUoFKUoFKUoFU7qf9N4rhj6x2UYZvLKr3gI9/eSIP8ADVxVjJp8IlMwijEpHKZAo5yCQSC2MkZAOPcKDJqlu0eyjudf02zSNARiSUhQCw5i7KxG5wkR69OarpqDaZwTKmtT6pLJG6PGVjUZ5kOEQZztjkU7g9W6UHj26JnR5z5PEf8AzFH+tR3hPsc06eztriQ3BaWGKRh3igAuisQMLnGSfGpl2s6ZJc6VcQwrzyMYuVcgZxNGTuxA6A+NQvR9W4kgt4beHTrYrFGkYLyKSQihQTicb7UEq0Tso061mjuIkk7yNuZS0hIz8OhrH7drvk0eZc47x4kH+cOf3Ia1i6vxU3/2Nkn+If8Avmtj2t8NXeo2trbwKvN3oklJYBUxGy+eTu56ZoNNonCGuy20MT6jHaQrEiosCZcKFAHMwCHmx5NWiudMk4av4LhZHms7gd3Ozdc5y2QNuYD018Thx5mr4RQAAOgrC1rR4LuIwXMYkjJUlTnqpDA5GCNx/wAx0NBAe2TQGu7SC+s8vPbsskRi9JnRypymPWIPK49wbzrXjhrW9WH/AIjcCytj1gg9Zh4hsE9R4Mxx82rUsLKOGNYokCRoMKqjAA8hWRQRzhLgiy04f0aLDkYaVzzSMNsgt4AkA8qgDI6VI6UoFKUoFKUoFKUoFKUo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6" name="AutoShape 6" descr="data:image/jpeg;base64,/9j/4AAQSkZJRgABAQAAAQABAAD/2wCEAAkGBxMTEhQSEhQVFRUXGBkaGBgWGR0gHBsfGhoaGBwcGSAeIiggGx8mGxogIT0hJyorLi4xHh8zODMsNykuLi0BCgoKBQUFDgUFDisZExkrKysrKysrKysrKysrKysrKysrKysrKysrKysrKysrKysrKysrKysrKysrKysrKysrK//AABEIAN8A4gMBIgACEQEDEQH/xAAcAAEAAgMBAQEAAAAAAAAAAAAABgcEBQgDAgH/xABOEAACAQMCAwQFBwcJBgUFAAABAgMABBEFIQYSMQcTQVEiMkJhcRRSVGKBk9EWFyNykaHSCBUkM1NjgpLBQ3OisbLCJaOz0/E0RMPh8P/EABQBAQAAAAAAAAAAAAAAAAAAAAD/xAAUEQEAAAAAAAAAAAAAAAAAAAAA/9oADAMBAAIRAxEAPwC8aUpQKUpQKUpQKUrwivI2d41dGdMc6hgWXm3HMBuuffQe9YV3q9vFJHDJNGkkhxGjMA7ZOPRXqd6zaqPt+gaL5BqKD0recD45xKufLBiP+agtyledtOrorqcqyhgfMEZH7q9KBVZdjev3NzJqMdzM0phmVV5sbAmUYGP1Ks2qh7GPR1LW0/v/APplnH+tBru3TWrtL63gs5Z42Fu8rCF2XIy7EnlIzhYiatDgTiJb+xhuRjmZcSAeDrs49wzuPcRUDAE/FrAjItrbG/T0ox/7+K8uAmOlazc6S+0Fx+mts9OhIA/wgoSepiHnQSbjzi+e0vtNtYFjYXUvJJzqxIUvEgK4IxgMx3z0FTqql4qbveKdNi6rHCX+BxO//atTbtG1x7LTbm5i/rEUBD5M7rGG+wtn7KDdXOpQxsEkljRj0VnUE/AE5rJBqnuAezCxvLGO7u2kuZrgF2k71vRJJGNjuwxgls75rGu1uOG7mDlnefTJ35GSU5aI7ZIxtnBLeiAGwQQNjQXXShNecEyuqujBlYAqykEEHcEEbEe+g9KUpQKUpQKUpQKUpQKUpQKUpQKUqrr7jW703VWi1IqbK4P9HlRcLGBtv4nqOYEkjZhgbELRrmjhjhu9W4vp9Olb5XZTsrxnrLGWcdTs5zGcqeuxBBAz0qjAgEEEHcEdCPdVMnXodJ4g1F7luSCaFZBhSSz/AKMgADxLd4PLzIoJf2edo0OoDuZB3F4mQ8LbZK9THnc+9Tuu/UDJy+1jS/lGlXaDqqd6vxiIk2+IUj7arHUOHLzXbn+cLW2SwRVzHM7MskzDdHPL47D0wNgfWfAAkvBfaK/enS9ZQw3PqB2ACyZ2AfGwJ8GHot7tshJOx/VPlGk2pPrRqYj7u6JRf+AKftqZ1QvBC63p63NlZWPeL8ociWcFU2/Rll5mQMCEByCftqSnhHX7vPyzU1tkPsWwOQPIleT/AKmoLVqoezEcmvazHn1md/2yk/8AfVtwqQqgnmIABPmcda0+n8K2sN3LfRoRcTArI/MxBBKkjlzyjdB0FBAOzv8ATcQaxcfM/Q/scJ/+Ctj226G720WoW+1xZOJAR15Mgt8eUgN8A3nU507RLeB5ZIYkjeYgyMowXILHLe/LH9tZs8SurIwDKwIYHoQRgg/ZQUt2f6yuo8Qy3ighRZqQD7J5YVZfsdnHvxVi2/EFnqE15ppRnMQKTBl9BgcA8rA+Zx4HIJHTNYXAvZ1Bpks0sMkj94oXEnL6IBzsQBn/APVRLWzNomqz6j3Ty2N3jvSgyY2JByffzZIzgEOR1FBiXei6jw873FiTdaeTzSQud0HiSB0OP9oo8PSXAFTGD+buIrWN2DkROCU5sNG+2VYbqwI8cEEE4wc4zIu03SWiMvyyMKASVbmD7dRyEcxPwBzUO7BrQtLqN7HGYraaXEKYwMB5GwANsKrBdtuo8KC2b+0SaN4pASkilWAJBIYYIyCCNj4VTGrR3fDLLJBMLjT5Hx8nlbDqTljynG2w9ZRjf0l6GrpurlI0aSRgqIpZmOwAAySfcBVKaJbvxFqjXcyn+b7U8saN0c9QpHTLbO3u5V8jQWhwfxja6jH3ls/pD1422dP1h5fWGQfOpBVe8VdmKSzLeafKbG7DZLRj0HyfSLKOhPu2bcEHOamwv4kkjt3lUzMhYKSA7hcBm5R7/IeflQZlKUoFKUoFKUoFKUoFRvjzi+PTLb5RIjSEnlRF25mIJAZsEIMA7ny2BqSVh6vpcVzC9vOgkikGGU/tBHkQdwRuCARQQDRO2zTZsCbvbZtv6xeZc+5kz+0gVJtWtbDWLV4O9injO4aJ1Zo2HRlIzysM+PmQdiRVT/zemjXYstShS60yZiYZZEDNET1IOMqR7SjHzh4gzC/7GtPk5ZrOSa1bGUaGTmXcbMObLdPJh1oNVwRxDPpF0NH1Nswn/wCluD6uCcKpJ9g9PqHY7YI+u062ji13SbiRFdJSIirAFcq+AxB8jMD/AIRWr4t7NtakhEPyqO/iTdO9wJgfHlZ8kZG2O8wfLYGplwbwfNLaWo1hVkltnLQKWyyrgBRKQcORjpkjAXOTQWFWNLp8TSJM0aNKgIRyoLKD1CnqM1k0oFKUoFKUoFKUoFfjKCMHcHqDX7Sgjk/AemO3O1lb83XaMAH4gbGt9bW6RoscaqiKMKqgBQB4ADYCvWlBTnalrkuoXceh2Jzlh8pcdBjDcpPzUHpN5nlXqCDaHDehxWVtFbQjCRrjJ6serM3vJ3r7tdDt455LmOFFmlAWRwMFgCTv4Zydz1OFznAxjcW8SwafbtcznAGyqPWdj0Rfef3DJOwoMLj7jKHTLczSelI2RFEDu7f6KOpbw+JAML7M+D57if8AnrU8tO/pQRnYIPByPDA2VfAb9cYwuB+Gp9Xuv541Mfogf6NAfVIB9E4P+zB3x7ZyTt61z0Ght+L7V7+TTgzC4RAxDKQGyMlUJ9YhSG28DtnBxvqqXt3it4kgvEmEF/Ey9zy+vIoOSCB0C7nmO3VfaqYdnXGUep2olGFmTCzIPZbHUfVbGQfiOoNBKqUpQKUpQK/Ca/ahHbNqbwaTcNGcM/LHnyDsA37VyPtoI5qvaFqF9PJbaFAJEjOHuXA5c9MqWIQDrjOS2NhWFNxBxLp4727gju4Ru5UJkDx/qsFcfOKEVYPZvpEdrptrHGB6USSOR7TyKGZs+O5wPcAPCpNQQbTNY0/iGykhIPQc8bY7yJvZdTuOvRhsehHUVFuB9XutIvF0a+5pIZDi0mUEjc7DG5Ck9R7B+qcjy480kaTqlnqdpiOOaURzxjZTzetgDbDLk46BlBq43hUsrFQWXPKSBkZ2OD4ZFB6UpSgUpSgUpSgUrA1vWYLSJp7mRY418W8T5KOrE+Q3rnjtD7Wbi+5obbmt7bod8SSfrkH0R9Ue/JPgHS1Kovsx7YOXktNSYkbKlyeo8AJvMf3n+bxarzRgQCCCDuCOh+FB+0pSgUpSgVo+KOErS/EQuo+fun5kOcHqOZT5q2ACK3lKD5RAoCqAABgAdAB0AqtuPO1FYH+Racvyq8Y8no+ksZ8tvXcfNGw3ydsGW8b6PPd2ckFtObeVsYcdCPFWIHMAR4rv06jIOBwH2f2umJ+jHeTkYedh6R8wo9hc+A92ScUEX4K7L2Mvy/WHNxdN6XdseZEPUc/gxHQKPQXwztjJ1vhK6tNUi1DS0UrO3JdwkhVIO7Se4HrkbhgDhuYirMqK8VdoVhYZE0waQf7KL0pPgQNl/wARFBKqVB+zzjmbUnmY2bwW4AMMjZIfchgWwAT0OFzjfJ6VOKBSlKBWj424fF/ZT2pPKXX0GPg6kMpPu5gM+7NZ2uSTLbzG2UPOI27pSQAXweXOSBjOOpFVZF2t3lmwj1fT5I98d5ECAf1Qx5H28Q/2UH52Z9oQtQNK1XNvNB+jR5Nl5R6qOei4HR/VZcb+Jt9ZVK8wIK4zkHbHnnyqu7u90LXVVHkjMvROY91Mu2cLzY5xvnHpLWp/MRbglReXIiJyUwu/xPTPv5aDy4o1Eazq1pY2pD21q/fXEq7qSpGQD4jA5AR1LnwXNXFWl4V4WttPi7m1j5QcFmO7uR4u3j8Og3wBW6oFKUoFKV8TSqilnYKqgksxwABuSSdgKD7qEdoHaTbaaCn9dckejCp9XyMh9ge7qdsDG4gvaL2z55rfTDjwa5I/b3IP7Oc+/A6NVJyyFmLMSzMSSSckk7kknqSfGg2/FPFFzqE3fXT8xGeVRsiA+CL4fHqcbk1rbCykmkWKFGkkc4VVGST/AP29bzgvgu61KXkgXEYOJJm9RPHf5zfVG/wG9dJcF8E2mlxHuwC+P0s8mOYjqd+iIMeqPLfJ3oId2cdj0dvy3GoBZZxusXWOM/W8JGH+Ue/Y1KuPO0S10xeVz3s5GVgQ7/FzuI1953PgDg1Be0TtnC81vphDHcNcEbDw/RA+sfrnbyByDVHTzM7M7szsxJZmJJJPUkncn30HXfB/GVrqMfPbv6Q9eNtnT9YeI+sMj31Ia5A4H0u+nuk/m/nEykHvFPKIx5u3QL7jnO4weldGWPHtpFNHp91dxvdhcSSIvLF3nzCckK/uzjO2xIWgmdKUoFKUoFfMjhQWY4ABJJ8ANya+qxNXs++gmhzjvI3TPlzKVz++gp59Z1PiCaSOxkNpYRtytLuGf4kekWI35AQAD6R3GZbwp2R6fZ4d0+Uyj25gCoP1U9UbjO/MR51r+wXUU+RyWLDkuLaWQSIfW3b1vfhsp7uUeYqxNT1KG3QyzypEg6s7BR8N+p91BlAY2FftVPrfbKrv3GlW0l3MejFWC/EKPTYfHl+NTLgB9RNux1QIsxkYqF5chDjCsF2GDnxJxjO+chJqUpQQ/ini2S21DT7KKNH+Ulu85iQVUFfSXHu5zgjfA6VLZoldSrqGU7EMMg/EHrVG8ecSNBxGs6W73PySBVKISMc6sSxIVtgJh4dcb1IrDt109jiWK4hPiSqso/ytzf8ADQbbiDsi0y5yViNu59qA8o/yHKfsArV8M8C6rYXUKxaiZbIN+kR85CgEhVVuYDOwypB3qSad2l6VN6t7Ev8Avcx/+oFqTWd5HKvPE6SKfaRgw/aNqD3pSlApSq57Ru1SCw5oIOWe6+b7EZ/vCOp+oN/MjaglnFXFNtp8JmuX5RvyoN3cjwRfH49B4kVzd2gdo9zqTFD+itgfRhU9cdDIfbPu6DwGdzGtc1me7mae5kaSRvE+A8AoGyqM9BtXlpmnS3EqwwRtJI5wqqMk/gB4k7DxoMWrT7OOyGW75bi9DQ2/VY+kko/7EPn1I6YyGqddnHZFFactxe8s1wMFU6xxHwx89x847DwG2azO0XtWgsOaC35Z7rccufQjP94R1P1Bv5ldqCSarq1jpFqvPyQRKMRxoPSY9cIvViSck+/JPjXPXaD2lXOpExj9DbZ2iU7tjoZT7RzvjoNupGai+u63PeTNPcyNJIfE9APBVHRVHkKxLW2eR1jjRndjhVQEsT5ADc0HlVg9nfZbcagRNLzQWvzyPSkHlED4fXO3lzYIrb6ZwdZaTGt3rTLJMwzFZLht/OTwb7fQG+7EgVotb7V9RmuEnik+TpGf0cMfqAdMSZ/rDjbcY8gKCzO0izudM08Q6RAIrfBM8sZJmXbBY7Z3A3kySB80AGueK6Z7O+1W3v8Algn5YLrpy+xIf7snofqHfyLb1qe0fsejuOe508LFN1aHYRyH6vhGx/yn3bmgg3Z32sz2XLBdc09sNh4yRjw5CfWUfNPuwRjB6G0TWILuJZ7aRZI26FfD3MOqkeR3rja+s5IZGilRo5EOGVhgg+8VsuFeKLnT5e+tZOUnHMp3RwPB18fHfYjJwRQdjUqEdn/aVa6kAn9TcgbxMfW2yTEfbHu6jfbG5m9ApSlBX3GfZgl3cfLLW4ks7n2njzhtsZ2ZSrY2yDv4jxrUWfYuJJBJqN9cXhHQEkbeRZmdsfDlq2K8Lq8jjGZJEQebsAP30GLomhW1ond20KRL48g3PvY9WPvJJrX6txbFb31rYuknPcglHGOQY5tjvnOw8PaFY9/2jaVEMvewH/dt3n7ow1Vbx/x7ZXV9pc1rI7G2nBclCoKs8ZPrYPsnw8TQX3SlKCtOzixmOq6xdzxPHzSKkRdSvMgZxlcjccqIc9N6n2oaTbzjE8EUo8pEVv8AqBr0v7+KBDJNIkSDq0jBR+01XHEPbZZREpaJJdyb+qCqbddyOY467KR76De6j2V6TNubRUPnEzp+5SF/dW34Q4Wg06FoLbn5GdpDzkE5YAdQBthQKq7T5Nf1uMTLPHZWjk4MZILBWKnHKTIdwQQWUHerc4c0w21rDbl+8MSKhcjHNgdcZOM/E0GxrzubhI0aSRlRFBLMxACgbkknYAedelc09sPaC19M1tbv/RIzjKnaZh7Z81B9Uf4vEYDc9pPbE0vNbaaxSPcNcbh290Xig+t6x8MeNOk0q0ezLsmkvQl1ec0VscFUGzyjwP1EPzupHTGQ1BFOCOB7rU5OWFeWJTiSZvUTxIHzmx7I92cDeujeGuGLHRrZmUqgAzNPKRzN8T4DPRR+8nJ8+J+K7DRrdY8KCFxFbxY5j78eyuerHrv1O1c68a8b3WpSc07csanMcK+onhn6zY9o77nGBtQTbtE7Y5Ljmt9PLRQ7hpukj+HoeMa+/wBY7eruKqSlWd2c9kk15y3F3zQW3ULjEko+qD6in5x3PgN80EQ4P4QutRl7u3T0R68jZEaD6x8/qjc+WxNdJcB9n9rpiZQd5ORh52HpHzCj2Fz4D3ZJxUi0jS4baJYLeNY416Ko/efEk+Z3NZlBHuMeDrXUYu7uE9IZ5JV2dCfmnxHmp2P7DXNPHPA11pknLMOeJjiOZR6LeOD81seyffgkb11vWPqFjHPG0UyLJG4wysMgig4oq2+zvtjkg5bfUC0sOwWbrInh6fjIvv8AWG/rbCvDtJ7IpbTmuLENNb7lo+skQ/5ug8+oHXOC1VXQdXcVcI2Os26yBlLFf0VzFgke4/PXPVT7+h3rnLjLg6602Xu7hPRJ/Ryr6jj3HwPmp3HwwT6cE8b3Wmyc0Dc0bHMkLeo/hn6rY9oeQzkbV0Pw/wAR6frls8RVWyP0tvL66+8Y6jPR16bdDtQcqxyFSGUlWBBBBwQRuCCOhzV0dnfbOV5bfUyWHRbkDceQlA6/rjfzB3NR7tK7KprHmuLbmmtep8Xi/XA9Zfrj7QOprag7chmV1V0YMrAFWU5BB3BBGxBHjX3XP3Ydx8YZF064b9DIcQsT/VuT6n6rHp5MfrHHQNBiatZ99BLDzFO8jdOYdV5lK8w3G4znrVY2nYRZ55p7m5lbqSCq5+OQx/fVs1DX7UtJEjRNdhXUlWBjlABU4IzyY6++g8rDsm0mIg/JQ5HjI7t+4ty/urQds/CtrFpMj29vDCY5InzHGqk5bu9yBk+vUvi7Q9LbpfQfa2P+eK9ZOLdLlXka8snU49FpoiDg5GQT5jNBstC1FZraCbI/SRRvv9dA3+tK9ILuAqpR4ipA5SrLjGNsY2xivygoDi3ha9jv5LnUbW6vrXvHKd1MTyoWJAOAzIoX2fQGw3qY8P8AGGhfI54rRY7R2hkXklUKzegQAZCSHJ97EmrbqPcRcEWF7k3FtGzn/aKOV/8AMuCfgcig0vYef/BbX4zf+tJU7qpJuyu9syX0fUZI/HuZj6JPjkgFT9qfbVjcLvcm1i+WcvyjBEvLy45gxG3Lt0H/AMdKDRdrmtm00u4dDh5AIkOcHMnokg+BCcx+yuUq6H/lHE/zfbjw+Ur/AOlLiueKCz+xHgVL2Vru4Xmt4GAVD0kkxzYbzVQQSPHK9RkVYHaz2nfIM2lpym6KgsxwRCCMjboXI3AOwGCc5xWw7ClUaPBy9S8pb494w/6QK5846kdtRvTJnm+USg59zkAfAAAD3YoNVfXkk0jSyu0kjnLMxySfea+tN0+W4kWGCNpJHOFVRkn8AOuTsKxq3fDnFt5Y83ySVYi/rHuo2Y+7mdS2PdnFBd3Zz2QRWvLcX3LNcDdY+scZ8P8AeMPM7A9M4DVa1cq/nZ1j6YfuYf4KfnZ1j6YfuYf4KDqqlcq/nZ1j6YfuYf4KfnZ1j6YfuYf4KDqqlcq/nZ1j6YfuYf4KfnZ1j6YfuYf4KDqqqo7SeyGO657mwCxXB3aPpHKfHHgjnz6E9cZLVVn52dY+mH7mH+Cn52dY+mH7mH+CgiN/ZSQyNFMjRyIcMrDBB99fun30kEiTQu0ciHKspwQf/jbHjWw4i4our4q13IsrLsG7uNWx5FkUEj3HatPQdIdlXaeNQItLoKt1ynlYbLMAMnA9l8bkdDgkY6Cue23gpLG4Se3XlguM+gB6Mbj1lXyUg5A8PSAwABUU4AmZNTsShIPymEbeTOFYfapIq9f5QMCtpXMeqTxlfieZT+5jQc1g+Irrfs015r3TbeeQ5k5Skh82jJQsfe2Ob7a5Iroj+TlKTp86noty2Ptjj/D99Ba9Ut2M8N2d9bXc9zbxzMbpwrONwOVGwD4btVy3D8qs3kCf2DNVp/J4h5dLY/PuJG/4Y1/7aDQ8a8E2CatpdrHbqkU3eGVVZhzBcEbg5HQ9MV79qXZxptpptxc28BSVO75T3kjAc0qKdmYg+iTW74ngd+JNMIRyiQyEvynlBKz7E9AfRH7RWX27SY0ecfOeIf8AmKf9KDP4K0wHTrI462sB/bEtK33C8PJZ2qfNgiX9kailBoeL+0qw09zDM0jTAA93GhJw24OWwn/FUUHaPq17tpmlsEPqyz55SPME8iA/4mqzpdHt2mFw0MTTABRIyKXAGSACRkdT0rSdoPGsOmW/ePhpXyIYs7ufM+SjIyfgOpFBTfaEdXiWNb7UC08xAjtLXOSCcZcIFGM+iPXLHYeJFvdlfDs1jp0cFwwMmWcqOkfPvyZ9og5JPmTjIGTo+zTg2UyHVtSy95N6SKw/qVIwNvZbl2x7I265qyXkAxkgZOBk9SfAe+gr/t10oz6VIygkwOk2B5DKN+xXJ+yuYq7aurdZEeORQyOpVlPQqwwQfcQcVyRx9wlJpt28DZMZ9KGQ+2nh/iHQjz9xFBZn8nXiRQJtPdsMW72HJ9bYCRR8AobH6x8Ky+2DsvluZWvrFeeRgO+iyAWIAAdM7ZwN12zjIySaoq1uXjdZI2ZHUhlZTggjoQR0NW/wv27SooS+h77G3exEK5/WQ+iT7wVHuoKzbhW/BwbK6B/3En8Nef5NXv0S5+5k/hroK17btLYZYzx+5o8/9JYV7/nm0n+1k+6f8KDnb8mr36Jc/cyfw0/Jq9+iXP3Mn8NdE/nm0n+1k+6f8Kfnm0n+1k+6f8KDnb8mr36Jc/cyfw0/Jq9+iXP3Mn8NdE/nm0n+1k+6f8Kfnm0n+1k+6f8ACg53HDV79EufuZP4a/fyXvvod19xJ/DXQ/55tJ/tZPun/Cn55tJ/tZPun/Cg54/Je++h3X3En8NPyXvvod19xJ/DXQ/55tJ/tZPun/Cn55tJ/tZPun/Cg54/Je++h3X3En8NekHCOoOQq2V0Sf7lx+0kYHxNdB/nm0n+1k+6f8K+ZO2jSQCRJKfcImyf24FBouyfspktZVvb7AlXPdQg55CRjmcjYtgnAGQOuc9NX/KK4lVmh09CCUPey48CVIjU+/lYtjyK14cV9ussimOwh7kH/ay4L/4UGVU+8lvhVQXNw8jtJIzO7ElmYkkk9SSdyaDzrpnsF0wxaUrnIM8skm/ltGPsIjz9tc/8I8OS6hdR2sPVt3bGyIPWc+4fvJA8a6902xSCKOCIYSNFRR5BQAPjsOtB4a/rMFpA9xcOEjUbnqST0VR4k+VQHhvtTa6uIoYNMnEEr8onJwBvuxAXl2AJOHJ2rx7Q4fl2s6dpj57hVa4lHg2OfAP2R8vwkNWRqF5FbQPLIQkUSFjgbBVHQAe7YAe4UGZWLqWmw3Cd3PEkqZB5ZFDDI6HBqlNG0e+4hklvZbmW0tVYrbomfDyGQDjbL+JyBjGBJ+zTVryC+utHvpTO0KCSGY5yU9HYk7nZ1IzkghhkjGAsyNAoCgYAGAB4AdBSvqlBga/qYtraa5KlxFG8hVepCgnx6dOtc26Nxc1xqDX9xay310CO4gTPdxgHY4AZjy52GOpLE53rp6aJXUqwDKwIIPQgjBB92K8rGwihUJDGkSDosahR+wDFBVXe8UX3qrDp8Z8Tjmx7887gj4LWdonZHyzxXV7f3FzNE6uhzgAqQwBLl2IyPDlqz6UCtHxfwtb6jAYLhfejj1kb5yn/AE6Gt5Sg5X4v7Lr+xYkRm4h8JYQTtv66DLJ+8e81B813BWr1LhyzuDzT2sErfOeJGP7SM0HGlK69/IXTPoNr90n4U/IXTPoNr90n4UHIVK69/IXTPoNr90n4U/IXTPoNr90n4UHIVK69/IXTPoNr90n4U/IXTPoNr90n4UHIVK69/IXTPoNr90n4U/IXTPoNr90n4UHIVK69/IXTPoNr90n4U/IXTPoNr90n4UHIVK69/IXTPoNr90n4U/IXTPoNr90n4UHIVS3g7s6vtQKmOMxwnGZpQQmPqeMh+G3mRXS9pwfp8TB47O2Vh0YRJkfA42rd0Ec4I4MttMh7qAEu2DJK3ruR5+SjwUbD3kkmR0pQVl2maJex3ttq+nx99JChjliG5ZPSOQo3fIdhgbg8hAO+IxrGoarr7R2Qs5LK2DBp3cNjY+JZVzjqIx1OCTtkXpSgjcusadpcK27zwwLDGOWNnHPyjOCF9ZySD0BJOah3ZSr31/fa06skcv6GAN4ovLk+WwRBkbZ5x4VK9c7O9Ou7g3NxCZJTy5JkkAPKAB6IbAGB0GPHzqS2tskaLHGqoigBVUAAAdAANgKD1pSlApSlApStBxrxXDpts1xNufVjjHrO3gB5DxJ8B57Ahv6VSWl6PrWtj5TcXTWVq28UcfMOZTjBCgqWU+DuST1AwRWTfcHavpSm60++ku1QZe3lBOVHXCliG2+byt5ZNBclKj/A3FcWpWq3MY5T6skZOSjjqufEbgg+II6HIEgoFKUoFKUoFKUoFKUoFKUoFKUoFKUoIrxvx1BpjW4nSRlmcguqnlQAbsT7RyR6I3xk+ABklndpKiyxMro4BVlOQQehBrG1zR4buF7e4QPG43B8PIg9QR5iqG0Xis6DfzWazG8sVf0gvrRk9cezzqdiAeViPA7AOiKViaVqcVzEk8DrJG4yrL0P+oIOxB3BBBrLoFKUoFKUoFKUoFU3xdZ/zhxLbWc28FvFzlD0bYyHbx5jyKfctXJVXdqej3FvdW+t2SGR4Byzxj2o/S9LbcjlYqTvj0T4E0FoAV+1EtD7SNNuYRL8qiiOPSSZ1R1PiCGIz8RkVDuNu1Lvz8g0cPPcS+h3qA4XOx7vO5OPb2VRvk+AfHY04/nTWVh/qO9JUD1f62ULjHhjOPcBU/seN7GW7lslnUTxty8rbBiBuIz0Yg5BHXIO3jUAmReG9HZQytfXB2I+fjGR5pEp8erHw5tvzhnsbgl05flvOt5KTKZFJ5o+b1UIOzbbkEZyWwehoLipVOpruraGQl+hvrEHAuE3kQZwOYnf7H8SAH2q3LK5EkaSAMA6qwDghgGAIDA7g79D0oPalKUClKUClKUClK/GYDc7UH7XzJIFBZiAAMkk4AA8SfCsfVbh44ZZIo+9dEZljBxzkDIUHBwT06VVP5KarrX6TU5jZ2x3S1jHpHxUyA9CDg+nk7Ecq5oNpxB2qhpfkmkQm9uT7Sg90vhnPtgHG+Qu/rVHNQn1PRLk38vPcWt0Va5Qtzd3IwAK56Ar6qsAFICqQMDGd2H6h8llutHuESO4jcsrAAGQD1gTgFsDDKTuVY+Aq3Lq3SRGjkVXRgVZWGQQdiCD1FBVfFnaG18IrDRSXnuVy8oyO5Q9cn2WA6t7PhliMSnhTs8tLSya0ZFm70D5Q7jeQ/8ANVU+qB069SSa81vh664euTqGnjvrJtpYm3KLn1WO55c+rJ1GwbPtW3wrxLb38C3Fu2VOzKfWRvFXHgR+w9RkUFbaTw1qOjagiWKtc2Fy+GRj/V7bsx9llUev0YDBGcVcNKUClKUClKUClKUClKUER1bsz0q4cySWiByckxs6Z8yQjAEnzxmtrovDtlYI3yeGOBQPTfxIG/pu2WIHXc1ua1nE2jLeWstq7vGsq8paM4bGQcbg7HGCPEEjxoKcsdNPEuo3FxKZEsIFMUXLsSTnlxkY5j/WHY49BTkVtebV9C651HTl8d+9iUftKgf4lwPYzVkcIcOx2FpFaxbhB6TYwXY7s564yfDJwMDwrc0Gs4f1eO9to7mNWEcq5CyLg43BBHT7RkHwJFantP1X5Npd3KCQxjKKR15pCIwR7xzZ+ypOiAAAAADYAdB8KqT+ULds0NnYxAmS4myFB68oCKp+LSDr82glvZJDKulWzTu8jyAyZdix5WYlAC3QcnLt8akOv6otrbTXLjKxRs5GcZ5QSFHvJ2+2qysu0S90+NIb/SJo4okVe8g3QKoCjGxToPn1qe03tSs73TGgtWk72V0DI6FSqg85JIyp3ULgMetBYNv2i2v83x6lKssUMjlACvM2QWX2Sdsqd/dWnk7btKHQzn4R/iRWp7T9H+TcNwQeMPycN+tjDH7WY1YfDcMJtLZ+SMc0ER9VfFFNBDrLtu0+WWOFIrrmkdUUlI8ZYhQT+kzjJ8qsi7nEaPIeiKWPwAz/AKV5pPCCFDR5PQAjNabtFuu60u+fOP6PIoPvdSg/e1BDezvtaN9dm2uIkg7xc25Uk8xGeZWJ2JONiAPVYbkitx20aE91prtEWDwETAKSOYL6wIHXC+kPHKjHWoO/A7y8P2Nzb5F3bK08ZX1mVpGlKjG5YZDL7xgetVkdm3Fy6nZLKcd6voTp5NjqB81huPtHgaD17N+JRqFhDOSDIBySjykTAPw5hhseTCpPVL8GMdI12fTW2trvDwZ6AnJjxv8ArxeZKrV0UFS9tOhSQvBrVptNbsolx4rn0WOOoGSh81byFWLwxrkd7axXUXqyLnHirDZlPvDAivmPVrO7aa0WWKZgmJo1IYcr5UhsbeYI6jbOMior2X8HXWmy3kTOjWbPzQjOXzt6RwMDK4U+ZTYAdQn8kYYFWAIIIIIyCDsQR4io/wALcF2mnvO9shUzsC2TkKB0RB4KCSfPfrgACRUoFKUoFKUoFKUoFKUoFKUoFKUoFKUoFU7qf9N4rhj6x2UYZvLKr3gI9/eSIP8ADVxVjJp8IlMwijEpHKZAo5yCQSC2MkZAOPcKDJqlu0eyjudf02zSNARiSUhQCw5i7KxG5wkR69OarpqDaZwTKmtT6pLJG6PGVjUZ5kOEQZztjkU7g9W6UHj26JnR5z5PEf8AzFH+tR3hPsc06eztriQ3BaWGKRh3igAuisQMLnGSfGpl2s6ZJc6VcQwrzyMYuVcgZxNGTuxA6A+NQvR9W4kgt4beHTrYrFGkYLyKSQihQTicb7UEq0Tso061mjuIkk7yNuZS0hIz8OhrH7drvk0eZc47x4kH+cOf3Ia1i6vxU3/2Nkn+If8Avmtj2t8NXeo2trbwKvN3oklJYBUxGy+eTu56ZoNNonCGuy20MT6jHaQrEiosCZcKFAHMwCHmx5NWiudMk4av4LhZHms7gd3Ozdc5y2QNuYD018Thx5mr4RQAAOgrC1rR4LuIwXMYkjJUlTnqpDA5GCNx/wAx0NBAe2TQGu7SC+s8vPbsskRi9JnRypymPWIPK49wbzrXjhrW9WH/AIjcCytj1gg9Zh4hsE9R4Mxx82rUsLKOGNYokCRoMKqjAA8hWRQRzhLgiy04f0aLDkYaVzzSMNsgt4AkA8qgDI6VI6UoFKUoFKUoFKUoFKUo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632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9000" y="5105400"/>
            <a:ext cx="140470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29200" y="4800600"/>
            <a:ext cx="2057400" cy="1467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8" descr="Raad Gharaibeh, Ph.D.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6535" y="2008335"/>
            <a:ext cx="1219200" cy="1456944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76200" y="1676400"/>
            <a:ext cx="1497526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Raad</a:t>
            </a: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Gharaibeh</a:t>
            </a:r>
            <a:endParaRPr lang="en-US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81935" y="1676644"/>
            <a:ext cx="1428761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Jon </a:t>
            </a:r>
            <a:r>
              <a:rPr lang="en-US" sz="1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McCafferty</a:t>
            </a:r>
            <a:endParaRPr lang="en-US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67696" y="2160735"/>
            <a:ext cx="850808" cy="113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4" descr="Janelle C. Arthur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91896" y="2008335"/>
            <a:ext cx="1295400" cy="1295399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 flipH="1">
            <a:off x="5015696" y="1676644"/>
            <a:ext cx="234555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Janelle Arthur</a:t>
            </a:r>
            <a:endParaRPr lang="en-US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4" name="Picture 2" descr="Marcus Muehlbauer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415496" y="2008335"/>
            <a:ext cx="1189863" cy="1371600"/>
          </a:xfrm>
          <a:prstGeom prst="rect">
            <a:avLst/>
          </a:prstGeom>
          <a:noFill/>
        </p:spPr>
      </p:pic>
      <p:sp>
        <p:nvSpPr>
          <p:cNvPr id="25" name="Rectangle 24"/>
          <p:cNvSpPr/>
          <p:nvPr/>
        </p:nvSpPr>
        <p:spPr>
          <a:xfrm>
            <a:off x="3186896" y="1700558"/>
            <a:ext cx="1665841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Marcus </a:t>
            </a:r>
            <a:r>
              <a:rPr lang="en-US" sz="1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Muhlbauer</a:t>
            </a:r>
            <a:endParaRPr lang="en-US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6" name="Picture 4" descr="http://endeavors.unc.edu/sites/default/files/imagecache/display/photos/christian_jobin_donn_young_web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615896" y="2008335"/>
            <a:ext cx="1836144" cy="1219200"/>
          </a:xfrm>
          <a:prstGeom prst="rect">
            <a:avLst/>
          </a:prstGeom>
          <a:noFill/>
        </p:spPr>
      </p:pic>
      <p:sp>
        <p:nvSpPr>
          <p:cNvPr id="27" name="Rectangle 26"/>
          <p:cNvSpPr/>
          <p:nvPr/>
        </p:nvSpPr>
        <p:spPr>
          <a:xfrm>
            <a:off x="6844496" y="1700558"/>
            <a:ext cx="1369286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Christian </a:t>
            </a:r>
            <a:r>
              <a:rPr lang="en-US" sz="1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Jobin</a:t>
            </a:r>
            <a:endParaRPr lang="en-US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 descr="https://media.licdn.com/mpr/mpr/shrinknp_400_400/p/4/000/17a/08d/0a6e42b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57200" y="3846832"/>
            <a:ext cx="1143000" cy="1143000"/>
          </a:xfrm>
          <a:prstGeom prst="rect">
            <a:avLst/>
          </a:prstGeom>
          <a:noFill/>
        </p:spPr>
      </p:pic>
      <p:sp>
        <p:nvSpPr>
          <p:cNvPr id="28" name="Rectangle 27"/>
          <p:cNvSpPr/>
          <p:nvPr/>
        </p:nvSpPr>
        <p:spPr>
          <a:xfrm>
            <a:off x="152400" y="3505200"/>
            <a:ext cx="185659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400" dirty="0" smtClean="0">
                <a:solidFill>
                  <a:srgbClr val="FF0000"/>
                </a:solidFill>
                <a:latin typeface="Arial"/>
                <a:cs typeface="Arial"/>
              </a:rPr>
              <a:t>Annie Green Howard</a:t>
            </a:r>
          </a:p>
        </p:txBody>
      </p:sp>
      <p:pic>
        <p:nvPicPr>
          <p:cNvPr id="4100" name="Picture 4" descr="PGL headsho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52800" y="3657600"/>
            <a:ext cx="1066800" cy="1143000"/>
          </a:xfrm>
          <a:prstGeom prst="rect">
            <a:avLst/>
          </a:prstGeom>
          <a:noFill/>
        </p:spPr>
      </p:pic>
      <p:sp>
        <p:nvSpPr>
          <p:cNvPr id="29" name="Rectangle 28"/>
          <p:cNvSpPr/>
          <p:nvPr/>
        </p:nvSpPr>
        <p:spPr>
          <a:xfrm>
            <a:off x="3048000" y="3371368"/>
            <a:ext cx="1944763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Penny Gordon-Larsen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6200" y="2339876"/>
            <a:ext cx="8915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10 times more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</a:rPr>
              <a:t>microbial cells </a:t>
            </a:r>
            <a:r>
              <a:rPr lang="en-US" dirty="0" smtClean="0">
                <a:latin typeface="Arial" pitchFamily="34" charset="0"/>
              </a:rPr>
              <a:t>than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</a:rPr>
              <a:t>human cells</a:t>
            </a:r>
          </a:p>
          <a:p>
            <a:endParaRPr lang="en-US" dirty="0" smtClean="0">
              <a:latin typeface="Arial" pitchFamily="34" charset="0"/>
            </a:endParaRPr>
          </a:p>
          <a:p>
            <a:r>
              <a:rPr lang="en-US" dirty="0" smtClean="0">
                <a:latin typeface="Arial" pitchFamily="34" charset="0"/>
              </a:rPr>
              <a:t>100 times more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</a:rPr>
              <a:t>microbial genes </a:t>
            </a:r>
            <a:r>
              <a:rPr lang="en-US" dirty="0" smtClean="0">
                <a:latin typeface="Arial" pitchFamily="34" charset="0"/>
              </a:rPr>
              <a:t>than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</a:rPr>
              <a:t>human genes</a:t>
            </a:r>
          </a:p>
          <a:p>
            <a:endParaRPr lang="en-US" dirty="0" smtClean="0">
              <a:latin typeface="Arial" pitchFamily="34" charset="0"/>
            </a:endParaRPr>
          </a:p>
          <a:p>
            <a:r>
              <a:rPr lang="en-US" dirty="0" smtClean="0">
                <a:latin typeface="Arial" pitchFamily="34" charset="0"/>
              </a:rPr>
              <a:t>Both human and microbial genomes are targets</a:t>
            </a:r>
          </a:p>
          <a:p>
            <a:r>
              <a:rPr lang="en-US" dirty="0" smtClean="0">
                <a:latin typeface="Arial" pitchFamily="34" charset="0"/>
              </a:rPr>
              <a:t>for association studies to health and disease </a:t>
            </a:r>
          </a:p>
          <a:p>
            <a:r>
              <a:rPr lang="en-US" dirty="0" smtClean="0">
                <a:latin typeface="Arial" pitchFamily="34" charset="0"/>
              </a:rPr>
              <a:t>phenotypes</a:t>
            </a:r>
          </a:p>
          <a:p>
            <a:endParaRPr lang="en-US" dirty="0">
              <a:latin typeface="Arial" pitchFamily="34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990600"/>
            <a:ext cx="331470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53250" y="5343525"/>
            <a:ext cx="17335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4038600" y="6248400"/>
            <a:ext cx="3433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5"/>
              </a:rPr>
              <a:t>http://commonfund.nih.gov/hmp/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1524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Ecosystems within our body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925" y="271046"/>
            <a:ext cx="851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Exploration of the microbial community is made possible by cheaper sequencing technology</a:t>
            </a:r>
            <a:endParaRPr lang="en-US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" y="733425"/>
            <a:ext cx="784860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mikemutzel.com/wp-content/uploads/2012/06/Fellow-Travelle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219200"/>
            <a:ext cx="3200400" cy="4203192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24450" y="1143000"/>
            <a:ext cx="331470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9450" y="5495925"/>
            <a:ext cx="17335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4114800" y="6400800"/>
            <a:ext cx="3433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6"/>
              </a:rPr>
              <a:t>http://commonfund.nih.gov/hmp/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0799" y="304800"/>
            <a:ext cx="8790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Human </a:t>
            </a:r>
            <a:r>
              <a:rPr lang="en-US" sz="1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Microbiome</a:t>
            </a:r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Project provided an initial description of the American </a:t>
            </a:r>
            <a:r>
              <a:rPr lang="en-US" sz="1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microbiome</a:t>
            </a:r>
            <a:endParaRPr lang="en-US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ditorial-fig1final-32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59690" y="304800"/>
            <a:ext cx="4703310" cy="63284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89456" y="6633210"/>
            <a:ext cx="2873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Fodor &amp; Talley. Gastroenterology.  2011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Nov-cover-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399" y="765810"/>
            <a:ext cx="3854577" cy="5105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0"/>
            <a:ext cx="6727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Does human variability in the microbiome impact health and disease?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762000"/>
            <a:ext cx="6705600" cy="4573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4650" y="5638800"/>
            <a:ext cx="51625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1524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Changing gut microbes can have a huge impact on host health</a:t>
            </a:r>
            <a:endParaRPr lang="en-US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76200" y="6564868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5"/>
              </a:rPr>
              <a:t>http://www.sciencemag.org/content/338/6103/120.short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447800"/>
            <a:ext cx="6255749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248555" y="228600"/>
            <a:ext cx="8133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 Western cohorts, the presence of virulent strains of </a:t>
            </a:r>
            <a:r>
              <a:rPr lang="en-US" sz="16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E. Coli </a:t>
            </a:r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is associated with disease</a:t>
            </a:r>
            <a:endParaRPr lang="en-US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76200" y="655320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http://www.sciencemag.org/content/338/6103/120.short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ditorial-fig1final-32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59690" y="304800"/>
            <a:ext cx="4703310" cy="6328410"/>
          </a:xfrm>
          <a:prstGeom prst="rect">
            <a:avLst/>
          </a:prstGeom>
        </p:spPr>
      </p:pic>
      <p:pic>
        <p:nvPicPr>
          <p:cNvPr id="3" name="Picture 2" descr="Nov-cover-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399" y="765810"/>
            <a:ext cx="3854577" cy="5105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0"/>
            <a:ext cx="4684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There appear to be “good” and “bad” bacteria…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9938" y="152400"/>
            <a:ext cx="5734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Microbiome</a:t>
            </a:r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Analysis of Forty Subjects from Hunan Province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" y="1000125"/>
            <a:ext cx="513397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640889" y="1066800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Fecal samples ( 2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timepoints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82453" y="1447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61224" y="17526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Microbial DNA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082453" y="2133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58453" y="2447925"/>
            <a:ext cx="330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PCR targeting 16S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rRNA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gene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082453" y="2819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19800" y="320040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Illumina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sequencing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082453" y="3516868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90919" y="3897868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Approximately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7.3 million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sequences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327</Words>
  <Application>Microsoft Office PowerPoint</Application>
  <PresentationFormat>On-screen Show (4:3)</PresentationFormat>
  <Paragraphs>84</Paragraphs>
  <Slides>16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64</cp:revision>
  <dcterms:created xsi:type="dcterms:W3CDTF">2006-08-16T00:00:00Z</dcterms:created>
  <dcterms:modified xsi:type="dcterms:W3CDTF">2015-10-14T12:17:55Z</dcterms:modified>
</cp:coreProperties>
</file>