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2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8" r:id="rId10"/>
    <p:sldId id="309" r:id="rId11"/>
    <p:sldId id="310" r:id="rId12"/>
    <p:sldId id="304" r:id="rId13"/>
    <p:sldId id="305" r:id="rId14"/>
    <p:sldId id="307" r:id="rId15"/>
    <p:sldId id="311" r:id="rId16"/>
    <p:sldId id="258" r:id="rId17"/>
    <p:sldId id="297" r:id="rId18"/>
    <p:sldId id="259" r:id="rId19"/>
    <p:sldId id="312" r:id="rId20"/>
    <p:sldId id="260" r:id="rId21"/>
    <p:sldId id="270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93" r:id="rId30"/>
    <p:sldId id="294" r:id="rId31"/>
    <p:sldId id="313" r:id="rId32"/>
    <p:sldId id="315" r:id="rId33"/>
    <p:sldId id="296" r:id="rId34"/>
    <p:sldId id="295" r:id="rId35"/>
    <p:sldId id="316" r:id="rId36"/>
    <p:sldId id="317" r:id="rId37"/>
    <p:sldId id="318" r:id="rId38"/>
    <p:sldId id="319" r:id="rId39"/>
    <p:sldId id="320" r:id="rId40"/>
    <p:sldId id="327" r:id="rId41"/>
    <p:sldId id="32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1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16F29-BB7A-49FE-BE2E-9DBA2ECB74D5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916E-4120-4E43-A1E8-BAB1051500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1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5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2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5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8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9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0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7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8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3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5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02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5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0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7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12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0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1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8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66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5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2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ta_distribu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image" Target="../media/image32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48.wmf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43.wmf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51.wmf"/><Relationship Id="rId5" Type="http://schemas.openxmlformats.org/officeDocument/2006/relationships/image" Target="../media/image41.wmf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19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approach to the binomial distribution with a discrete prior</a:t>
            </a:r>
          </a:p>
          <a:p>
            <a:r>
              <a:rPr lang="en-US" dirty="0"/>
              <a:t>The beta distribution</a:t>
            </a:r>
          </a:p>
          <a:p>
            <a:r>
              <a:rPr lang="en-US" dirty="0"/>
              <a:t>Bayesian approach to the binomial distribution with a continuous prior</a:t>
            </a:r>
          </a:p>
          <a:p>
            <a:r>
              <a:rPr lang="en-US" dirty="0"/>
              <a:t>Implementation of the beta distribution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rot="10800000">
            <a:off x="7162800" y="533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 for (“HT”)…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81013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724400"/>
            <a:ext cx="378822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8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the same for (“TH”) although we get there in a different way…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5471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19600"/>
            <a:ext cx="32668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-76200"/>
            <a:ext cx="384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 one a at time for p(head) = .6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"/>
            <a:ext cx="720090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488668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https://github.com/afodor/afodor.github.io/blob/master/classes/stats2015/discretPriors.txt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975" y="609600"/>
            <a:ext cx="621982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76200"/>
            <a:ext cx="687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requirement that ∏ can only ever have values of 0.3, 0.5 and 0.7 is </a:t>
            </a:r>
          </a:p>
          <a:p>
            <a:r>
              <a:rPr lang="en-US" dirty="0"/>
              <a:t>not really appropriate  for our model…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09600"/>
            <a:ext cx="2457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533400"/>
            <a:ext cx="631507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"/>
            <a:ext cx="3781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instabilities together with chance</a:t>
            </a:r>
          </a:p>
          <a:p>
            <a:r>
              <a:rPr lang="en-US" dirty="0"/>
              <a:t>runs at the beginning</a:t>
            </a:r>
          </a:p>
          <a:p>
            <a:r>
              <a:rPr lang="en-US" dirty="0"/>
              <a:t>lead us to different results</a:t>
            </a:r>
          </a:p>
          <a:p>
            <a:r>
              <a:rPr lang="en-US" dirty="0"/>
              <a:t>when we run the model..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429000"/>
            <a:ext cx="254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a continuous</a:t>
            </a:r>
          </a:p>
          <a:p>
            <a:r>
              <a:rPr lang="en-US" dirty="0"/>
              <a:t>prior is more appropriate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619125"/>
            <a:ext cx="2705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approach to the binomial distribution with a discrete prior</a:t>
            </a:r>
          </a:p>
          <a:p>
            <a:r>
              <a:rPr lang="en-US" dirty="0"/>
              <a:t>The beta distribution</a:t>
            </a:r>
          </a:p>
          <a:p>
            <a:r>
              <a:rPr lang="en-US" dirty="0"/>
              <a:t>Bayesian approach to the binomial distribution with a continuous prior</a:t>
            </a:r>
          </a:p>
          <a:p>
            <a:r>
              <a:rPr lang="en-US" dirty="0"/>
              <a:t>Implementation of the beta distribution</a:t>
            </a:r>
          </a:p>
          <a:p>
            <a:r>
              <a:rPr lang="en-US" dirty="0"/>
              <a:t>Controversy in frequentist vs. Bayesian approach to inference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95600" y="99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31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continuous beta distribution to describe my beliefs about all possible values of ∏ </a:t>
            </a:r>
          </a:p>
          <a:p>
            <a:r>
              <a:rPr lang="en-US" dirty="0"/>
              <a:t>p(∏ | Y) can be given by the beta distribution!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455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http://en.wikipedia.org/wiki/Beta_distribution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1148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4734342"/>
            <a:ext cx="424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used to model the results of </a:t>
            </a:r>
          </a:p>
          <a:p>
            <a:r>
              <a:rPr lang="en-US" dirty="0"/>
              <a:t>the binomial distribution, </a:t>
            </a:r>
          </a:p>
          <a:p>
            <a:r>
              <a:rPr lang="el-GR" dirty="0"/>
              <a:t>α</a:t>
            </a:r>
            <a:r>
              <a:rPr lang="en-US" dirty="0"/>
              <a:t> is related to the number of successes </a:t>
            </a:r>
          </a:p>
          <a:p>
            <a:r>
              <a:rPr lang="en-US" dirty="0"/>
              <a:t>and </a:t>
            </a:r>
            <a:r>
              <a:rPr lang="el-GR" dirty="0"/>
              <a:t>β</a:t>
            </a:r>
            <a:r>
              <a:rPr lang="en-US" dirty="0"/>
              <a:t> is related to the number of failures….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219200"/>
            <a:ext cx="32861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99" y="2057400"/>
            <a:ext cx="5266601" cy="1633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3962400"/>
            <a:ext cx="281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ranges from 0 to 1</a:t>
            </a:r>
          </a:p>
          <a:p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dirty="0"/>
              <a:t> are free parameters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22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usual in R, we have </a:t>
            </a:r>
            <a:r>
              <a:rPr lang="en-US" dirty="0" err="1"/>
              <a:t>dbeta</a:t>
            </a:r>
            <a:r>
              <a:rPr lang="en-US" dirty="0"/>
              <a:t>, </a:t>
            </a:r>
            <a:r>
              <a:rPr lang="en-US" dirty="0" err="1"/>
              <a:t>pbeta</a:t>
            </a:r>
            <a:r>
              <a:rPr lang="en-US" dirty="0"/>
              <a:t>, </a:t>
            </a:r>
            <a:r>
              <a:rPr lang="en-US" dirty="0" err="1"/>
              <a:t>qbeta</a:t>
            </a:r>
            <a:r>
              <a:rPr lang="en-US" dirty="0"/>
              <a:t> and </a:t>
            </a:r>
            <a:r>
              <a:rPr lang="en-US" dirty="0" err="1"/>
              <a:t>rbeta</a:t>
            </a:r>
            <a:r>
              <a:rPr lang="en-US" dirty="0"/>
              <a:t>..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363706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1816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think of </a:t>
            </a:r>
            <a:r>
              <a:rPr lang="el-GR" dirty="0"/>
              <a:t>α</a:t>
            </a:r>
            <a:r>
              <a:rPr lang="en-US" dirty="0"/>
              <a:t> (shape1 in R) as (number of observed successes+1) </a:t>
            </a:r>
          </a:p>
          <a:p>
            <a:r>
              <a:rPr lang="en-US" dirty="0"/>
              <a:t>and </a:t>
            </a:r>
            <a:r>
              <a:rPr lang="el-GR" dirty="0"/>
              <a:t>β</a:t>
            </a:r>
            <a:r>
              <a:rPr lang="en-US" dirty="0"/>
              <a:t> (shaple2 in R) as (number of observed failures+1) </a:t>
            </a:r>
          </a:p>
          <a:p>
            <a:endParaRPr lang="en-US" dirty="0"/>
          </a:p>
          <a:p>
            <a:r>
              <a:rPr lang="en-US" dirty="0"/>
              <a:t>                   (proof of that coming up!)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29761"/>
            <a:ext cx="4171950" cy="39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1004693"/>
            <a:ext cx="7619999" cy="12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76200"/>
            <a:ext cx="8793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use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dirty="0"/>
              <a:t> as the shape constants and the beta distribution gives us the </a:t>
            </a:r>
          </a:p>
          <a:p>
            <a:r>
              <a:rPr lang="en-US" dirty="0"/>
              <a:t>probability density of ∏.  In each plot (i.e. for each set of values for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dirty="0"/>
              <a:t>), we are holding</a:t>
            </a:r>
          </a:p>
          <a:p>
            <a:r>
              <a:rPr lang="en-US" dirty="0"/>
              <a:t>the results of the experiment constant and varying possible values of ∏ from 0 to 1)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2209800"/>
            <a:ext cx="4267200" cy="415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336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heads</a:t>
            </a:r>
          </a:p>
          <a:p>
            <a:r>
              <a:rPr lang="en-US" dirty="0"/>
              <a:t>40 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81" y="6321623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prob</a:t>
            </a:r>
            <a:r>
              <a:rPr lang="en-US" sz="1400" dirty="0">
                <a:latin typeface="Arial" pitchFamily="34" charset="0"/>
              </a:rPr>
              <a:t> of the coin generating a head|10 heads,40tails)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heads</a:t>
            </a:r>
          </a:p>
          <a:p>
            <a:r>
              <a:rPr lang="en-US" dirty="0"/>
              <a:t>25 tails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2667000"/>
            <a:ext cx="246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2209800"/>
            <a:ext cx="2381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81000" y="6488668"/>
            <a:ext cx="569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rule is to add 1 to the number of successes and failures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61722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60960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7481" y="6096000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prob</a:t>
            </a:r>
            <a:r>
              <a:rPr lang="en-US" sz="1400" dirty="0">
                <a:latin typeface="Arial" pitchFamily="34" charset="0"/>
              </a:rPr>
              <a:t> of the coin generating a head|25 heads,25tails)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57325"/>
            <a:ext cx="2486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57200"/>
            <a:ext cx="3158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uniformed prior.  </a:t>
            </a:r>
          </a:p>
          <a:p>
            <a:r>
              <a:rPr lang="en-US" dirty="0"/>
              <a:t>My beliefs before I see any data</a:t>
            </a:r>
          </a:p>
          <a:p>
            <a:r>
              <a:rPr lang="en-US" dirty="0"/>
              <a:t>(the uniform distribution!)</a:t>
            </a: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19300"/>
            <a:ext cx="402623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2743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heads</a:t>
            </a:r>
          </a:p>
          <a:p>
            <a:r>
              <a:rPr lang="en-US" dirty="0"/>
              <a:t>0 tails 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066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62600" y="685800"/>
            <a:ext cx="341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seeing one head and one tail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1828800"/>
            <a:ext cx="4114800" cy="40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400800" y="3087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heads</a:t>
            </a:r>
          </a:p>
          <a:p>
            <a:r>
              <a:rPr lang="en-US" dirty="0"/>
              <a:t>1 tails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4474"/>
            <a:ext cx="69311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binomial distribution, we assume that p (hereafter ∏) is constant </a:t>
            </a:r>
          </a:p>
          <a:p>
            <a:r>
              <a:rPr lang="en-US" dirty="0"/>
              <a:t>and we calculate the probability for each success…</a:t>
            </a:r>
          </a:p>
          <a:p>
            <a:endParaRPr lang="en-US" dirty="0"/>
          </a:p>
          <a:p>
            <a:r>
              <a:rPr lang="en-US" dirty="0"/>
              <a:t>For a fair coin, p=∏ = 0.5 ; I toss the coin 50 times; k= number of heads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1724025"/>
            <a:ext cx="8629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680923"/>
            <a:ext cx="4191000" cy="417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4" y="3316069"/>
            <a:ext cx="464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 number of coin flips increases, this </a:t>
            </a:r>
          </a:p>
          <a:p>
            <a:r>
              <a:rPr lang="en-US" dirty="0"/>
              <a:t>distribution approaches the normal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114800"/>
            <a:ext cx="3689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sum of </a:t>
            </a:r>
            <a:r>
              <a:rPr lang="en-US" dirty="0" err="1"/>
              <a:t>dbinom</a:t>
            </a:r>
            <a:r>
              <a:rPr lang="en-US" dirty="0"/>
              <a:t>(1:50,50,.5) is 1.</a:t>
            </a:r>
          </a:p>
          <a:p>
            <a:endParaRPr lang="en-US" dirty="0"/>
          </a:p>
          <a:p>
            <a:r>
              <a:rPr lang="en-US" dirty="0"/>
              <a:t>Because when I flip a coin 50 times,</a:t>
            </a:r>
          </a:p>
          <a:p>
            <a:r>
              <a:rPr lang="en-US" dirty="0"/>
              <a:t>I will get between 0 and 50 heads,</a:t>
            </a:r>
          </a:p>
          <a:p>
            <a:r>
              <a:rPr lang="en-US" dirty="0"/>
              <a:t>So the sum(probability(</a:t>
            </a:r>
            <a:r>
              <a:rPr lang="en-US" dirty="0" err="1"/>
              <a:t>allEvents</a:t>
            </a:r>
            <a:r>
              <a:rPr lang="en-US" dirty="0"/>
              <a:t>)) = 1</a:t>
            </a: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191000" y="1143000"/>
            <a:ext cx="2073275" cy="762000"/>
            <a:chOff x="806" y="2751"/>
            <a:chExt cx="1306" cy="480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384925" y="1312862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629400" y="18049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6629400" y="1804987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5867400"/>
            <a:ext cx="4656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dirty="0" err="1">
                <a:solidFill>
                  <a:srgbClr val="FF0000"/>
                </a:solidFill>
              </a:rPr>
              <a:t>numHeads</a:t>
            </a:r>
            <a:r>
              <a:rPr lang="en-US" dirty="0">
                <a:solidFill>
                  <a:srgbClr val="FF0000"/>
                </a:solidFill>
              </a:rPr>
              <a:t> | ∏ ) </a:t>
            </a:r>
            <a:r>
              <a:rPr lang="en-US" dirty="0"/>
              <a:t>for every possible number of</a:t>
            </a:r>
          </a:p>
          <a:p>
            <a:r>
              <a:rPr lang="en-US" dirty="0"/>
              <a:t>Heads in 50 tosses</a:t>
            </a:r>
          </a:p>
          <a:p>
            <a:r>
              <a:rPr lang="en-US" dirty="0">
                <a:solidFill>
                  <a:srgbClr val="FF0000"/>
                </a:solidFill>
              </a:rPr>
              <a:t>A likelihood distribution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15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integrate the beta distribution from 0 to 1, the result is 1.</a:t>
            </a:r>
          </a:p>
          <a:p>
            <a:r>
              <a:rPr lang="en-US" dirty="0"/>
              <a:t>Conceptually, for a given result, the sum of the probabilities of all the possible values of ∏ is 1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457390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5181600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beta function guarantees an integral of 1 along ∏ = {0,1}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9" y="3015095"/>
            <a:ext cx="5266601" cy="16331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approach to the binomial distribution with a discrete prior</a:t>
            </a:r>
          </a:p>
          <a:p>
            <a:r>
              <a:rPr lang="en-US" dirty="0"/>
              <a:t>The beta distribution</a:t>
            </a:r>
          </a:p>
          <a:p>
            <a:r>
              <a:rPr lang="en-US" dirty="0"/>
              <a:t>Bayesian approach to the binomial distribution with a continuous prior</a:t>
            </a:r>
          </a:p>
          <a:p>
            <a:r>
              <a:rPr lang="en-US" dirty="0"/>
              <a:t>Implementation of the beta distribution</a:t>
            </a:r>
          </a:p>
          <a:p>
            <a:r>
              <a:rPr lang="en-US" dirty="0"/>
              <a:t>Controversy in frequentist vs. Bayesian approach to inference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75438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0"/>
            <a:ext cx="76278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 law – </a:t>
            </a:r>
          </a:p>
          <a:p>
            <a:r>
              <a:rPr lang="en-US" dirty="0"/>
              <a:t>	Incorporating new data.</a:t>
            </a:r>
          </a:p>
          <a:p>
            <a:endParaRPr lang="en-US" dirty="0"/>
          </a:p>
          <a:p>
            <a:r>
              <a:rPr lang="en-US" dirty="0"/>
              <a:t>	We have a prior belief about some distribution.</a:t>
            </a:r>
          </a:p>
          <a:p>
            <a:r>
              <a:rPr lang="en-US" dirty="0"/>
              <a:t>	Say we don’t think there is ESP based on experiments with 18 people.</a:t>
            </a:r>
          </a:p>
          <a:p>
            <a:r>
              <a:rPr lang="en-US" dirty="0"/>
              <a:t>	(Nine people guessed right; nine people guessed wrong)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795467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prior probability distribution = ∏</a:t>
            </a:r>
            <a:r>
              <a:rPr lang="en-US" baseline="-25000" dirty="0"/>
              <a:t>prior</a:t>
            </a:r>
            <a:r>
              <a:rPr lang="en-US" dirty="0"/>
              <a:t> = g(∏) = beta(10,10)</a:t>
            </a:r>
          </a:p>
          <a:p>
            <a:endParaRPr lang="en-US" dirty="0"/>
          </a:p>
          <a:p>
            <a:r>
              <a:rPr lang="en-US" dirty="0"/>
              <a:t>We have a new set of data (we call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): 14 people choose right, 11 choose wrong.</a:t>
            </a:r>
          </a:p>
          <a:p>
            <a:r>
              <a:rPr lang="en-US" dirty="0"/>
              <a:t>We want to update our model:</a:t>
            </a:r>
          </a:p>
          <a:p>
            <a:endParaRPr lang="en-US" dirty="0"/>
          </a:p>
          <a:p>
            <a:r>
              <a:rPr lang="en-US" dirty="0"/>
              <a:t>For all ∏ along the range 0 to 1, we define p(∏) as the probability given by beta</a:t>
            </a:r>
          </a:p>
          <a:p>
            <a:endParaRPr lang="en-US" dirty="0"/>
          </a:p>
          <a:p>
            <a:r>
              <a:rPr lang="en-US" dirty="0"/>
              <a:t>	 p(∏ 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 </a:t>
            </a:r>
          </a:p>
          <a:p>
            <a:r>
              <a:rPr lang="en-US" dirty="0"/>
              <a:t>	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∏ ) =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876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0" y="4964668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5754469"/>
            <a:ext cx="7389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can calculate this along ∏ = {0,1} then 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 will describe a new </a:t>
            </a:r>
          </a:p>
          <a:p>
            <a:r>
              <a:rPr lang="en-US" dirty="0"/>
              <a:t>distribution which is our updated belief about all values of ∏ between {0,1}</a:t>
            </a:r>
          </a:p>
          <a:p>
            <a:r>
              <a:rPr lang="en-US" dirty="0"/>
              <a:t>given the new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10141"/>
            <a:ext cx="4211153" cy="1200329"/>
            <a:chOff x="609600" y="1771471"/>
            <a:chExt cx="4211153" cy="1200329"/>
          </a:xfrm>
        </p:grpSpPr>
        <p:sp>
          <p:nvSpPr>
            <p:cNvPr id="4" name="Rectangle 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	 p(∏ | 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 ) = p(∏) * p(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 | ∏ )</a:t>
              </a:r>
            </a:p>
            <a:p>
              <a:r>
                <a:rPr lang="en-US" dirty="0"/>
                <a:t>	</a:t>
              </a:r>
            </a:p>
            <a:p>
              <a:r>
                <a:rPr lang="en-US" dirty="0"/>
                <a:t>	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p(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)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rot="10800000" flipV="1">
            <a:off x="4495800" y="18198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17069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“likelihood probability”.</a:t>
            </a:r>
          </a:p>
          <a:p>
            <a:r>
              <a:rPr lang="en-US" dirty="0"/>
              <a:t>In this case, it comes from the binomial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92668"/>
            <a:ext cx="316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all ∏ along the range 0 to 1: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1257300" y="24675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29628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“posterior” probability.</a:t>
            </a:r>
          </a:p>
          <a:p>
            <a:r>
              <a:rPr lang="en-US" dirty="0"/>
              <a:t>Our belief of the probability of each value of ∏ </a:t>
            </a:r>
          </a:p>
          <a:p>
            <a:r>
              <a:rPr lang="en-US" dirty="0">
                <a:solidFill>
                  <a:srgbClr val="FF0000"/>
                </a:solidFill>
              </a:rPr>
              <a:t>after</a:t>
            </a:r>
            <a:r>
              <a:rPr lang="en-US" dirty="0"/>
              <a:t> we see the new data.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933700" y="1409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8014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prior probability.</a:t>
            </a:r>
          </a:p>
          <a:p>
            <a:r>
              <a:rPr lang="en-US" dirty="0"/>
              <a:t>What we believe about the probability of each value of ∏ </a:t>
            </a:r>
          </a:p>
          <a:p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we see the new data.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3646" y="4495800"/>
            <a:ext cx="7764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)?  This it the probability of observing our data summed across</a:t>
            </a:r>
          </a:p>
          <a:p>
            <a:r>
              <a:rPr lang="en-US" dirty="0"/>
              <a:t>all value of ∏.</a:t>
            </a:r>
          </a:p>
          <a:p>
            <a:r>
              <a:rPr lang="en-US" dirty="0"/>
              <a:t>That is:</a:t>
            </a:r>
          </a:p>
          <a:p>
            <a:r>
              <a:rPr lang="en-US" dirty="0"/>
              <a:t>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5562600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 =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771775" y="54864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864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955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752600"/>
            <a:ext cx="705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set any prior distribution we want, but there are good reasons to </a:t>
            </a:r>
          </a:p>
          <a:p>
            <a:r>
              <a:rPr lang="en-US" dirty="0"/>
              <a:t>choose a prior that is beta distributed.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2571929"/>
            <a:ext cx="611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=10; b= 10 – the “shape” parameters based on our old data….</a:t>
            </a:r>
          </a:p>
          <a:p>
            <a:r>
              <a:rPr lang="en-US" dirty="0"/>
              <a:t>We choose as our prior – beta(10,10)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352800"/>
            <a:ext cx="3276600" cy="32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3276600"/>
            <a:ext cx="31087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048000" y="6019800"/>
          <a:ext cx="161494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8" imgW="927000" imgH="393480" progId="Equation.3">
                  <p:embed/>
                </p:oleObj>
              </mc:Choice>
              <mc:Fallback>
                <p:oleObj name="Equation" r:id="rId8" imgW="9270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19800"/>
                        <a:ext cx="161494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47800" y="6172200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beta(10,10) =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" y="4343400"/>
            <a:ext cx="5266601" cy="16331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955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774950" y="2493963"/>
          <a:ext cx="37782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6" imgW="2171520" imgH="431640" progId="Equation.3">
                  <p:embed/>
                </p:oleObj>
              </mc:Choice>
              <mc:Fallback>
                <p:oleObj name="Equation" r:id="rId6" imgW="21715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493963"/>
                        <a:ext cx="377825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2678668"/>
            <a:ext cx="23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p(∏)  = beta(</a:t>
            </a:r>
            <a:r>
              <a:rPr lang="en-US" dirty="0" err="1"/>
              <a:t>a</a:t>
            </a:r>
            <a:r>
              <a:rPr lang="en-US" baseline="-25000" dirty="0" err="1"/>
              <a:t>old</a:t>
            </a:r>
            <a:r>
              <a:rPr lang="en-US" dirty="0" err="1"/>
              <a:t>,b</a:t>
            </a:r>
            <a:r>
              <a:rPr lang="en-US" baseline="-25000" dirty="0" err="1"/>
              <a:t>old</a:t>
            </a:r>
            <a:r>
              <a:rPr lang="en-US" dirty="0"/>
              <a:t>) =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7360" y="3364468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 =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314575" y="3309938"/>
          <a:ext cx="3305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8" imgW="1460160" imgH="253800" progId="Equation.3">
                  <p:embed/>
                </p:oleObj>
              </mc:Choice>
              <mc:Fallback>
                <p:oleObj name="Equation" r:id="rId8" imgW="14601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309938"/>
                        <a:ext cx="33051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33400" y="4202668"/>
            <a:ext cx="22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 =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7769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old</a:t>
            </a:r>
            <a:r>
              <a:rPr lang="en-US" dirty="0"/>
              <a:t> = b</a:t>
            </a:r>
            <a:r>
              <a:rPr lang="en-US" baseline="-25000" dirty="0"/>
              <a:t>old</a:t>
            </a:r>
            <a:r>
              <a:rPr lang="en-US" dirty="0"/>
              <a:t> = 10  (Our first set of data where 9 subjects guessed right and 9 wrong)</a:t>
            </a:r>
          </a:p>
          <a:p>
            <a:r>
              <a:rPr lang="en-US" dirty="0"/>
              <a:t>a</a:t>
            </a:r>
            <a:r>
              <a:rPr lang="en-US" baseline="-25000" dirty="0"/>
              <a:t>new</a:t>
            </a:r>
            <a:r>
              <a:rPr lang="en-US" dirty="0"/>
              <a:t>= 14; </a:t>
            </a:r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 = 11 – Our new data where 14 guess right and 11 guess wrong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1992868"/>
            <a:ext cx="768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calculate our posterior distribution given our new data: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667000" y="4191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0" imgW="1638000" imgH="228600" progId="Equation.3">
                  <p:embed/>
                </p:oleObj>
              </mc:Choice>
              <mc:Fallback>
                <p:oleObj name="Equation" r:id="rId10" imgW="1638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752600" y="4648200"/>
          <a:ext cx="4222750" cy="78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2" imgW="2336760" imgH="431640" progId="Equation.3">
                  <p:embed/>
                </p:oleObj>
              </mc:Choice>
              <mc:Fallback>
                <p:oleObj name="Equation" r:id="rId12" imgW="233676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4222750" cy="780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133600" y="54864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4" imgW="1638000" imgH="228600" progId="Equation.3">
                  <p:embed/>
                </p:oleObj>
              </mc:Choice>
              <mc:Fallback>
                <p:oleObj name="Equation" r:id="rId14" imgW="16380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64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905000" y="6019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1981200" y="5943600"/>
          <a:ext cx="358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16" imgW="1790640" imgH="482400" progId="Equation.3">
                  <p:embed/>
                </p:oleObj>
              </mc:Choice>
              <mc:Fallback>
                <p:oleObj name="Equation" r:id="rId16" imgW="1790640" imgH="482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3581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418824" y="57912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2590800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(beta prior)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77000" y="3288268"/>
            <a:ext cx="210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(binomial likelihood)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90917" y="4202668"/>
            <a:ext cx="191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(prior * likelihood)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43317" y="5791200"/>
            <a:ext cx="124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Bayes</a:t>
            </a:r>
            <a:r>
              <a:rPr lang="en-US" dirty="0">
                <a:solidFill>
                  <a:srgbClr val="FF0000"/>
                </a:solidFill>
              </a:rPr>
              <a:t> law)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019576" y="381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4" imgW="1638000" imgH="228600" progId="Equation.3">
                  <p:embed/>
                </p:oleObj>
              </mc:Choice>
              <mc:Fallback>
                <p:oleObj name="Equation" r:id="rId4" imgW="163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576" y="3810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790976" y="914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1867176" y="838200"/>
          <a:ext cx="358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6" imgW="1790640" imgH="482400" progId="Equation.3">
                  <p:embed/>
                </p:oleObj>
              </mc:Choice>
              <mc:Fallback>
                <p:oleObj name="Equation" r:id="rId6" imgW="17906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76" y="838200"/>
                        <a:ext cx="3581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6858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066800" y="20828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8" imgW="1638000" imgH="228600" progId="Equation.3">
                  <p:embed/>
                </p:oleObj>
              </mc:Choice>
              <mc:Fallback>
                <p:oleObj name="Equation" r:id="rId8" imgW="16380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828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8200" y="2616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901700" y="2540000"/>
          <a:ext cx="360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Equation" r:id="rId9" imgW="1803240" imgH="482400" progId="Equation.3">
                  <p:embed/>
                </p:oleObj>
              </mc:Choice>
              <mc:Fallback>
                <p:oleObj name="Equation" r:id="rId9" imgW="18032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540000"/>
                        <a:ext cx="3606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9518" y="2450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448300" y="20574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Equation" r:id="rId11" imgW="1523880" imgH="228600" progId="Equation.3">
                  <p:embed/>
                </p:oleObj>
              </mc:Choice>
              <mc:Fallback>
                <p:oleObj name="Equation" r:id="rId11" imgW="15238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057400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105400" y="2590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295900" y="2514600"/>
          <a:ext cx="335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Equation" r:id="rId13" imgW="1676160" imgH="482400" progId="Equation.3">
                  <p:embed/>
                </p:oleObj>
              </mc:Choice>
              <mc:Fallback>
                <p:oleObj name="Equation" r:id="rId13" imgW="167616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514600"/>
                        <a:ext cx="335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724400" y="24384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66700" y="44450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Equation" r:id="rId15" imgW="1523880" imgH="228600" progId="Equation.3">
                  <p:embed/>
                </p:oleObj>
              </mc:Choice>
              <mc:Fallback>
                <p:oleObj name="Equation" r:id="rId15" imgW="1523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445000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-76200" y="4978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114300" y="4902200"/>
          <a:ext cx="335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Equation" r:id="rId17" imgW="1676160" imgH="482400" progId="Equation.3">
                  <p:embed/>
                </p:oleObj>
              </mc:Choice>
              <mc:Fallback>
                <p:oleObj name="Equation" r:id="rId17" imgW="167616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4902200"/>
                        <a:ext cx="335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4400" y="3733800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k’ = 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734671" y="3581400"/>
          <a:ext cx="27611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Equation" r:id="rId19" imgW="1955520" imgH="431640" progId="Equation.3">
                  <p:embed/>
                </p:oleObj>
              </mc:Choice>
              <mc:Fallback>
                <p:oleObj name="Equation" r:id="rId19" imgW="195552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671" y="3581400"/>
                        <a:ext cx="276112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0" y="481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96332" y="44958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k’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1148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32" y="51054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k’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52918" y="4736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5105400" y="4495800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Equation" r:id="rId21" imgW="1701720" imgH="228600" progId="Equation.3">
                  <p:embed/>
                </p:oleObj>
              </mc:Choice>
              <mc:Fallback>
                <p:oleObj name="Equation" r:id="rId21" imgW="170172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340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5257800" y="49530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902200" y="4902200"/>
          <a:ext cx="3937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Equation" r:id="rId23" imgW="1968480" imgH="368280" progId="Equation.3">
                  <p:embed/>
                </p:oleObj>
              </mc:Choice>
              <mc:Fallback>
                <p:oleObj name="Equation" r:id="rId23" imgW="1968480" imgH="36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4902200"/>
                        <a:ext cx="3937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rot="5400000" flipH="1" flipV="1">
            <a:off x="5143500" y="5676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8200" y="6172200"/>
            <a:ext cx="20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integral is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384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have this rather startling result…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153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 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59000" y="838200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4" imgW="1701720" imgH="228600" progId="Equation.3">
                  <p:embed/>
                </p:oleObj>
              </mc:Choice>
              <mc:Fallback>
                <p:oleObj name="Equation" r:id="rId4" imgW="1701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838200"/>
                        <a:ext cx="340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563469"/>
            <a:ext cx="900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update our models, we just add the new successes to </a:t>
            </a:r>
            <a:r>
              <a:rPr lang="en-US" dirty="0" err="1"/>
              <a:t>a</a:t>
            </a:r>
            <a:r>
              <a:rPr lang="en-US" baseline="-25000" dirty="0" err="1"/>
              <a:t>old</a:t>
            </a:r>
            <a:r>
              <a:rPr lang="en-US" dirty="0"/>
              <a:t> and new failures to b</a:t>
            </a:r>
            <a:r>
              <a:rPr lang="en-US" baseline="-25000" dirty="0"/>
              <a:t>old</a:t>
            </a:r>
            <a:r>
              <a:rPr lang="en-US" dirty="0"/>
              <a:t> and call</a:t>
            </a:r>
          </a:p>
          <a:p>
            <a:r>
              <a:rPr lang="en-US" dirty="0" err="1"/>
              <a:t>dbeta</a:t>
            </a:r>
            <a:r>
              <a:rPr lang="en-US" dirty="0"/>
              <a:t>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905000"/>
            <a:ext cx="5114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wodbetaCalls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38400" y="3429000"/>
            <a:ext cx="5451220" cy="3234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3886200"/>
            <a:ext cx="2575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more data</a:t>
            </a:r>
          </a:p>
          <a:p>
            <a:r>
              <a:rPr lang="en-US" dirty="0"/>
              <a:t>so the variance is smaller.</a:t>
            </a:r>
          </a:p>
          <a:p>
            <a:endParaRPr lang="en-US" dirty="0"/>
          </a:p>
          <a:p>
            <a:r>
              <a:rPr lang="en-US" dirty="0"/>
              <a:t>There were a few more</a:t>
            </a:r>
          </a:p>
          <a:p>
            <a:r>
              <a:rPr lang="en-US" dirty="0"/>
              <a:t>successes, so the curve</a:t>
            </a:r>
          </a:p>
          <a:p>
            <a:r>
              <a:rPr lang="en-US" dirty="0"/>
              <a:t>has shifted to the right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9144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6575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7337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337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228600"/>
            <a:ext cx="687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beta distribution is the conjugate prior of the binomial distribution.</a:t>
            </a:r>
          </a:p>
          <a:p>
            <a:r>
              <a:rPr lang="en-US" dirty="0"/>
              <a:t>Multiplying a beta prior by a </a:t>
            </a:r>
            <a:r>
              <a:rPr lang="en-US" dirty="0" err="1"/>
              <a:t>bionomial</a:t>
            </a:r>
            <a:r>
              <a:rPr lang="en-US" dirty="0"/>
              <a:t> likelihood yields a beta posterior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362200"/>
            <a:ext cx="71437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53" y="228600"/>
            <a:ext cx="68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no data and no beliefs, you probably want a uniform prior…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309704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762000"/>
            <a:ext cx="4419600" cy="416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687669"/>
            <a:ext cx="583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uniform distribution?</a:t>
            </a:r>
          </a:p>
          <a:p>
            <a:r>
              <a:rPr lang="en-US" dirty="0"/>
              <a:t>We have no expectations.  The prior probability is always 1..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601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turn the problem around.</a:t>
            </a:r>
          </a:p>
          <a:p>
            <a:endParaRPr lang="en-US" dirty="0"/>
          </a:p>
          <a:p>
            <a:r>
              <a:rPr lang="en-US" dirty="0"/>
              <a:t>Given some set of data which we call Y</a:t>
            </a:r>
            <a:r>
              <a:rPr lang="en-US" baseline="-25000" dirty="0"/>
              <a:t>1,</a:t>
            </a:r>
            <a:r>
              <a:rPr lang="en-US" dirty="0"/>
              <a:t>Y</a:t>
            </a:r>
            <a:r>
              <a:rPr lang="en-US" baseline="-25000" dirty="0"/>
              <a:t>2,</a:t>
            </a:r>
            <a:r>
              <a:rPr lang="en-US" dirty="0"/>
              <a:t>Y</a:t>
            </a:r>
            <a:r>
              <a:rPr lang="en-US" baseline="-25000" dirty="0"/>
              <a:t>3,</a:t>
            </a:r>
            <a:r>
              <a:rPr lang="en-US" dirty="0"/>
              <a:t>Y</a:t>
            </a:r>
            <a:r>
              <a:rPr lang="en-US" baseline="-25000" dirty="0"/>
              <a:t>4,</a:t>
            </a:r>
            <a:r>
              <a:rPr lang="en-US" dirty="0"/>
              <a:t>Y</a:t>
            </a:r>
            <a:r>
              <a:rPr lang="en-US" baseline="-25000" dirty="0"/>
              <a:t>5,</a:t>
            </a:r>
            <a:r>
              <a:rPr lang="en-US" dirty="0"/>
              <a:t>Y</a:t>
            </a:r>
            <a:r>
              <a:rPr lang="en-US" baseline="-25000" dirty="0"/>
              <a:t>6,</a:t>
            </a:r>
            <a:r>
              <a:rPr lang="en-US" dirty="0"/>
              <a:t>….,Y</a:t>
            </a:r>
            <a:r>
              <a:rPr lang="en-US" baseline="-25000" dirty="0"/>
              <a:t>N</a:t>
            </a:r>
          </a:p>
          <a:p>
            <a:endParaRPr lang="en-US" baseline="-25000" dirty="0"/>
          </a:p>
          <a:p>
            <a:r>
              <a:rPr lang="en-US" dirty="0"/>
              <a:t>For example ( “HTTHTTH” ) where H and T are tails.   </a:t>
            </a:r>
          </a:p>
          <a:p>
            <a:endParaRPr lang="en-US" dirty="0"/>
          </a:p>
          <a:p>
            <a:r>
              <a:rPr lang="en-US" dirty="0"/>
              <a:t>(We’ll just use “Y” for short to describe our data)</a:t>
            </a:r>
          </a:p>
          <a:p>
            <a:r>
              <a:rPr lang="en-US" baseline="-25000" dirty="0"/>
              <a:t> </a:t>
            </a:r>
            <a:r>
              <a:rPr lang="en-US" dirty="0"/>
              <a:t> </a:t>
            </a:r>
          </a:p>
          <a:p>
            <a:r>
              <a:rPr lang="en-US" dirty="0"/>
              <a:t>How do we calculate: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5181" y="2526268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 ∏ | 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819400"/>
            <a:ext cx="682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posterior probability distribution given some string of data…</a:t>
            </a:r>
          </a:p>
          <a:p>
            <a:endParaRPr lang="en-US" dirty="0"/>
          </a:p>
          <a:p>
            <a:r>
              <a:rPr lang="en-US" dirty="0"/>
              <a:t>We know….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9371" y="3962400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 ∏ | Y) ~ p(Y| ∏ ) * p(∏)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1336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472440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</a:t>
            </a:r>
            <a:r>
              <a:rPr lang="en-US" dirty="0"/>
              <a:t>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3467100" y="45339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276600" y="4800600"/>
            <a:ext cx="17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495800" y="3581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6800" y="32120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" y="5410200"/>
            <a:ext cx="922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prior’s and likelihood’s can be continuous or discrete….</a:t>
            </a:r>
          </a:p>
          <a:p>
            <a:r>
              <a:rPr lang="en-US" dirty="0"/>
              <a:t>We’ll see in a bit that we can use the binomial as a likelihood and the beta distribution as a prior.</a:t>
            </a:r>
          </a:p>
          <a:p>
            <a:endParaRPr lang="en-US" dirty="0"/>
          </a:p>
          <a:p>
            <a:r>
              <a:rPr lang="en-US" dirty="0"/>
              <a:t>But let’s consider a discrete prior….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28600"/>
            <a:ext cx="6654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Bayesian framework “learn” the distribution.</a:t>
            </a:r>
          </a:p>
          <a:p>
            <a:r>
              <a:rPr lang="en-US" dirty="0"/>
              <a:t>Consider a 3:1 </a:t>
            </a:r>
            <a:r>
              <a:rPr lang="en-US" dirty="0" err="1"/>
              <a:t>Mendelian</a:t>
            </a:r>
            <a:r>
              <a:rPr lang="en-US" dirty="0"/>
              <a:t> phenotype experiment (with perfect data).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9817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endelia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2667000"/>
            <a:ext cx="5410200" cy="361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6324600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Pretty sweet!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0"/>
            <a:ext cx="40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updating R code gets much simpler…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81153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62454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https://github.com/afodor/afodor.github.io/blob/master/classes/stats2015/bayesianUpdater.txt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660709"/>
            <a:ext cx="5867400" cy="592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29" y="76200"/>
            <a:ext cx="89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law of large numbers, as we get more data, the width of our beta distribution decreases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4725" y="0"/>
            <a:ext cx="4423327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P(D</a:t>
            </a:r>
            <a:r>
              <a:rPr lang="en-US" baseline="-25000" dirty="0"/>
              <a:t>loaded</a:t>
            </a:r>
            <a:r>
              <a:rPr lang="en-US" dirty="0"/>
              <a:t>|3 sixes) = </a:t>
            </a:r>
          </a:p>
          <a:p>
            <a:endParaRPr lang="en-US" dirty="0"/>
          </a:p>
          <a:p>
            <a:r>
              <a:rPr lang="en-US" dirty="0"/>
              <a:t>                            P(3 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152401" y="2391962"/>
          <a:ext cx="3048000" cy="11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4" imgW="2234880" imgH="838080" progId="Equation.3">
                  <p:embed/>
                </p:oleObj>
              </mc:Choice>
              <mc:Fallback>
                <p:oleObj name="Equation" r:id="rId4" imgW="22348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2391962"/>
                        <a:ext cx="3048000" cy="1143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76200"/>
            <a:ext cx="566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application of </a:t>
            </a:r>
            <a:r>
              <a:rPr lang="en-US" dirty="0" err="1"/>
              <a:t>Bayes</a:t>
            </a:r>
            <a:r>
              <a:rPr lang="en-US" dirty="0"/>
              <a:t> law always follows the same form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752600" y="7620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5631" y="457200"/>
            <a:ext cx="420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 – our belief after seeing the data </a:t>
            </a:r>
          </a:p>
          <a:p>
            <a:r>
              <a:rPr lang="en-US" dirty="0">
                <a:solidFill>
                  <a:srgbClr val="FF0000"/>
                </a:solidFill>
              </a:rPr>
              <a:t>	   that we have a loaded dice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32766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000" y="1219200"/>
            <a:ext cx="295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– our original belief that</a:t>
            </a:r>
          </a:p>
          <a:p>
            <a:r>
              <a:rPr lang="en-US" dirty="0">
                <a:solidFill>
                  <a:srgbClr val="FF0000"/>
                </a:solidFill>
              </a:rPr>
              <a:t>We had a loaded die.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447800"/>
            <a:ext cx="14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likelihood</a:t>
            </a:r>
          </a:p>
          <a:p>
            <a:r>
              <a:rPr lang="en-US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7840" y="2096869"/>
            <a:ext cx="470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“integral”:  summing over all possible </a:t>
            </a:r>
          </a:p>
          <a:p>
            <a:r>
              <a:rPr lang="en-US" dirty="0">
                <a:solidFill>
                  <a:srgbClr val="FF0000"/>
                </a:solidFill>
              </a:rPr>
              <a:t>models ( p(3 </a:t>
            </a:r>
            <a:r>
              <a:rPr lang="en-US" dirty="0" err="1">
                <a:solidFill>
                  <a:srgbClr val="FF0000"/>
                </a:solidFill>
              </a:rPr>
              <a:t>sixes|fairDie</a:t>
            </a:r>
            <a:r>
              <a:rPr lang="en-US" dirty="0">
                <a:solidFill>
                  <a:srgbClr val="FF0000"/>
                </a:solidFill>
              </a:rPr>
              <a:t>) + p(3sixes|loadedDie)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191000" y="2362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1000" y="4200941"/>
            <a:ext cx="4211153" cy="1200329"/>
            <a:chOff x="609600" y="1771471"/>
            <a:chExt cx="4211153" cy="1200329"/>
          </a:xfrm>
        </p:grpSpPr>
        <p:sp>
          <p:nvSpPr>
            <p:cNvPr id="24" name="Rectangle 2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	 p(∏ | 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 ) = p(∏) * p(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 | ∏ )</a:t>
              </a:r>
            </a:p>
            <a:p>
              <a:r>
                <a:rPr lang="en-US" dirty="0"/>
                <a:t>	</a:t>
              </a:r>
            </a:p>
            <a:p>
              <a:r>
                <a:rPr lang="en-US" dirty="0"/>
                <a:t>	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p(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)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10800000" flipV="1">
            <a:off x="4495800" y="44106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42977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“likelihood probability”.</a:t>
            </a:r>
          </a:p>
          <a:p>
            <a:r>
              <a:rPr lang="en-US" dirty="0"/>
              <a:t>In this case, it comes from the binomial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257300" y="50583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55536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“posterior” probability.</a:t>
            </a:r>
          </a:p>
          <a:p>
            <a:r>
              <a:rPr lang="en-US" dirty="0"/>
              <a:t>Our belief of the probability of each value of ∏ </a:t>
            </a:r>
          </a:p>
          <a:p>
            <a:r>
              <a:rPr lang="en-US" dirty="0">
                <a:solidFill>
                  <a:srgbClr val="FF0000"/>
                </a:solidFill>
              </a:rPr>
              <a:t>after</a:t>
            </a:r>
            <a:r>
              <a:rPr lang="en-US" dirty="0"/>
              <a:t> we see the new data.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2933700" y="4000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6600" y="33922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prior probability.</a:t>
            </a:r>
          </a:p>
          <a:p>
            <a:r>
              <a:rPr lang="en-US" dirty="0"/>
              <a:t>What we believe about the probability of each value of ∏ </a:t>
            </a:r>
          </a:p>
          <a:p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we see the new data.</a:t>
            </a:r>
          </a:p>
        </p:txBody>
      </p:sp>
      <p:cxnSp>
        <p:nvCxnSpPr>
          <p:cNvPr id="34" name="Straight Arrow Connector 33"/>
          <p:cNvCxnSpPr>
            <a:endCxn id="26" idx="3"/>
          </p:cNvCxnSpPr>
          <p:nvPr/>
        </p:nvCxnSpPr>
        <p:spPr>
          <a:xfrm rot="10800000">
            <a:off x="4016522" y="5216604"/>
            <a:ext cx="403079" cy="1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5257800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integral summing over all values of ∏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5334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approach to the binomial distribution with a discrete prior</a:t>
            </a:r>
          </a:p>
          <a:p>
            <a:r>
              <a:rPr lang="en-US" dirty="0"/>
              <a:t>The beta distribution</a:t>
            </a:r>
          </a:p>
          <a:p>
            <a:r>
              <a:rPr lang="en-US" dirty="0"/>
              <a:t>Bayesian approach to the binomial distribution with a continuous prior</a:t>
            </a:r>
          </a:p>
          <a:p>
            <a:r>
              <a:rPr lang="en-US" dirty="0"/>
              <a:t>Implementation of the beta distribution</a:t>
            </a:r>
          </a:p>
          <a:p>
            <a:r>
              <a:rPr lang="en-US" dirty="0"/>
              <a:t>Controversy in frequentist vs. Bayesian approach to inference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648200" y="1524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90575"/>
            <a:ext cx="5991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784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port the code for the beta and gamma functions from Numerical Recipes…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9624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7239000" cy="343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with the gamma function…. (or actually </a:t>
            </a:r>
            <a:r>
              <a:rPr lang="en-US" dirty="0" err="1"/>
              <a:t>lngamma</a:t>
            </a:r>
            <a:r>
              <a:rPr lang="en-US" dirty="0"/>
              <a:t> ())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53149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4724400" cy="454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152400"/>
            <a:ext cx="32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straight-forward </a:t>
            </a:r>
            <a:r>
              <a:rPr lang="en-US"/>
              <a:t>to port…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800600"/>
            <a:ext cx="24211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5410200"/>
            <a:ext cx="4876800" cy="67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5029200"/>
            <a:ext cx="33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results are within error to R…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14400"/>
            <a:ext cx="86279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you can port over the beta distribution (which the book calls the </a:t>
            </a:r>
          </a:p>
          <a:p>
            <a:r>
              <a:rPr lang="en-US" dirty="0"/>
              <a:t>incomplete beta distribution described by function </a:t>
            </a:r>
            <a:r>
              <a:rPr lang="en-US" dirty="0" err="1"/>
              <a:t>betai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So you can easily have access to these distributions in the programming language of your</a:t>
            </a:r>
          </a:p>
          <a:p>
            <a:r>
              <a:rPr lang="en-US" dirty="0"/>
              <a:t>choice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530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say that we are unsure about the true value of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8388" y="38100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682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1/3 sure that it is 0.3, 1/3 sure that it is 0.5, 1/3 sure that is 0.7.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718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3 possible state in our Bayesian universe.</a:t>
            </a:r>
          </a:p>
          <a:p>
            <a:r>
              <a:rPr lang="en-US" dirty="0"/>
              <a:t>Whatever data we observe, ∏ can only ever have values of 0.3, 0.5 and 0.7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1</a:t>
            </a:r>
            <a:r>
              <a:rPr lang="en-US" dirty="0"/>
              <a:t> =0.3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2</a:t>
            </a:r>
            <a:r>
              <a:rPr lang="en-US" dirty="0"/>
              <a:t> =0.5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3</a:t>
            </a:r>
            <a:r>
              <a:rPr lang="en-US" dirty="0"/>
              <a:t> =0.7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p(H) = </a:t>
            </a:r>
          </a:p>
          <a:p>
            <a:r>
              <a:rPr lang="en-US" dirty="0"/>
              <a:t>1/3(0.3 + </a:t>
            </a:r>
          </a:p>
          <a:p>
            <a:r>
              <a:rPr lang="en-US" dirty="0"/>
              <a:t>0.5 + 0.7)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p(T) = </a:t>
            </a:r>
          </a:p>
          <a:p>
            <a:r>
              <a:rPr lang="en-US" dirty="0"/>
              <a:t>1/3(0.7 + </a:t>
            </a:r>
          </a:p>
          <a:p>
            <a:r>
              <a:rPr lang="en-US" dirty="0"/>
              <a:t>0.5 + 0.3)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approach to the binomial distribution with a discrete prior</a:t>
            </a:r>
          </a:p>
          <a:p>
            <a:r>
              <a:rPr lang="en-US" dirty="0"/>
              <a:t>The beta distribution</a:t>
            </a:r>
          </a:p>
          <a:p>
            <a:r>
              <a:rPr lang="en-US" dirty="0"/>
              <a:t>Bayesian approach to the binomial distribution with a continuous prior</a:t>
            </a:r>
          </a:p>
          <a:p>
            <a:r>
              <a:rPr lang="en-US" dirty="0"/>
              <a:t>Implementation of the beta distribution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112518" y="457200"/>
            <a:ext cx="7117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up: </a:t>
            </a:r>
          </a:p>
          <a:p>
            <a:endParaRPr lang="en-US" dirty="0"/>
          </a:p>
          <a:p>
            <a:r>
              <a:rPr lang="en-US" dirty="0"/>
              <a:t>	Bayesian vs. </a:t>
            </a:r>
            <a:r>
              <a:rPr lang="en-US" dirty="0" err="1"/>
              <a:t>Frequentest</a:t>
            </a:r>
            <a:r>
              <a:rPr lang="en-US" dirty="0"/>
              <a:t> approach to hypothesis testing for the 	Binomial distribution.</a:t>
            </a:r>
          </a:p>
          <a:p>
            <a:endParaRPr lang="en-US" dirty="0"/>
          </a:p>
          <a:p>
            <a:r>
              <a:rPr lang="en-US" dirty="0"/>
              <a:t>	Numerical approximation in the </a:t>
            </a:r>
            <a:r>
              <a:rPr lang="en-US"/>
              <a:t>Bayesian universe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The Poisson distribution and RNA-seq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1</a:t>
            </a:r>
            <a:r>
              <a:rPr lang="en-US" dirty="0"/>
              <a:t> =0.3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2</a:t>
            </a:r>
            <a:r>
              <a:rPr lang="en-US" dirty="0"/>
              <a:t> =0.5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3</a:t>
            </a:r>
            <a:r>
              <a:rPr lang="en-US" dirty="0"/>
              <a:t> =0.7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p(H) = </a:t>
            </a:r>
          </a:p>
          <a:p>
            <a:r>
              <a:rPr lang="en-US" dirty="0"/>
              <a:t>1/3(0.3 + </a:t>
            </a:r>
          </a:p>
          <a:p>
            <a:r>
              <a:rPr lang="en-US" dirty="0"/>
              <a:t>0.5 + 0.7)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p(T) = </a:t>
            </a:r>
          </a:p>
          <a:p>
            <a:r>
              <a:rPr lang="en-US" dirty="0"/>
              <a:t>1/3(0.7 + </a:t>
            </a:r>
          </a:p>
          <a:p>
            <a:r>
              <a:rPr lang="en-US" dirty="0"/>
              <a:t>0.5 + 0.3)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5400" y="11668"/>
            <a:ext cx="234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observe a “Head”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819003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81200" y="45720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 ∏</a:t>
            </a:r>
            <a:r>
              <a:rPr lang="en-US" baseline="-25000" dirty="0"/>
              <a:t> 1</a:t>
            </a:r>
            <a:r>
              <a:rPr lang="en-US" dirty="0"/>
              <a:t> | “H”) = (1/3) * 0.3 / 0.5 = 0.2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“H”) = (1/3) * 0.5 / 0.5 = 0.3333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“H”) = (1/3) * 0.7 / 0.5 = 0.4667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become more sure that the “true” probability is 0.7 and less sure that is 0.3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1</a:t>
            </a:r>
            <a:r>
              <a:rPr lang="en-US" dirty="0"/>
              <a:t> =0.3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2</a:t>
            </a:r>
            <a:r>
              <a:rPr lang="en-US" dirty="0"/>
              <a:t> =0.5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3</a:t>
            </a:r>
            <a:r>
              <a:rPr lang="en-US" dirty="0"/>
              <a:t> =0.7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p(H) = </a:t>
            </a:r>
          </a:p>
          <a:p>
            <a:r>
              <a:rPr lang="en-US" dirty="0"/>
              <a:t>1/3(0.3 + </a:t>
            </a:r>
          </a:p>
          <a:p>
            <a:r>
              <a:rPr lang="en-US" dirty="0"/>
              <a:t>0.5 + 0.7)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p(T) = </a:t>
            </a:r>
          </a:p>
          <a:p>
            <a:r>
              <a:rPr lang="en-US" dirty="0"/>
              <a:t>1/3(0.7 + </a:t>
            </a:r>
          </a:p>
          <a:p>
            <a:r>
              <a:rPr lang="en-US" dirty="0"/>
              <a:t>0.5 + 0.3)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5400" y="11668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observe a “Tail”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2675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81200" y="44827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 ∏</a:t>
            </a:r>
            <a:r>
              <a:rPr lang="en-US" baseline="-25000" dirty="0"/>
              <a:t> 1</a:t>
            </a:r>
            <a:r>
              <a:rPr lang="en-US" dirty="0"/>
              <a:t> | “T”) = (1/3) * 0.7 / 0.5 = 0.4667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“T”) = (1/3) * 0.5 / 0.5 = 0.3333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“T”) = (1/3) * 0.3 / 0.5 = 0.2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become more sure that the “true” probability is 0.3 and less sure that is 0.7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40268"/>
            <a:ext cx="17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R…. for a Head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05400"/>
            <a:ext cx="3133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904875"/>
            <a:ext cx="8763000" cy="370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28600"/>
            <a:ext cx="4572000" cy="13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40268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R…. for a tail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99" y="4876800"/>
            <a:ext cx="32809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90106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304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4568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 * 0.3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400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 * 0.7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6692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0.333 * 0.5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8188" y="36576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0.333 * 0.5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212" y="30480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1</a:t>
            </a:r>
            <a:r>
              <a:rPr lang="en-US" dirty="0"/>
              <a:t> | H=0.2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" y="38862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2</a:t>
            </a:r>
            <a:r>
              <a:rPr lang="en-US" dirty="0"/>
              <a:t> | H=0.333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473606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3</a:t>
            </a:r>
            <a:r>
              <a:rPr lang="en-US" dirty="0"/>
              <a:t> =0.4667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6400" y="481226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0.4667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8400" y="47360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0.4667 * 0.7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0" y="47244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0.4667 * 0.3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p(H) =</a:t>
            </a:r>
          </a:p>
          <a:p>
            <a:r>
              <a:rPr lang="en-US" dirty="0"/>
              <a:t>0.55319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24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p(T) =</a:t>
            </a:r>
          </a:p>
          <a:p>
            <a:r>
              <a:rPr lang="en-US" dirty="0"/>
              <a:t>0.44651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304800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67400" y="389786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0.3333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67400" y="472440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0.4667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95400" y="11668"/>
            <a:ext cx="343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Obesrving</a:t>
            </a:r>
            <a:r>
              <a:rPr lang="en-US" dirty="0"/>
              <a:t> a “Head” and then a tail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43437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81200" y="457200"/>
            <a:ext cx="4676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 ∏</a:t>
            </a:r>
            <a:r>
              <a:rPr lang="en-US" baseline="-25000" dirty="0"/>
              <a:t> 1</a:t>
            </a:r>
            <a:r>
              <a:rPr lang="en-US" dirty="0"/>
              <a:t> | “HT”) = 0.2 * 0.7 /0.44651       =  0.313 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“HT”) = 0.333 * 0.5 / 0.44651  = 0.373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“HT”) = 0.4667 * 0.3 / 0.44651= 0.313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become more sure that the “true” probability is 0.7 and less sure that is 0.3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172200"/>
            <a:ext cx="855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don’t return to the uniform prior.  We are more certain that p(Heads) =0.5</a:t>
            </a:r>
          </a:p>
          <a:p>
            <a:r>
              <a:rPr lang="en-US" dirty="0"/>
              <a:t>and less certain that the coin is in either of the other states…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2428</Words>
  <Application>Microsoft Office PowerPoint</Application>
  <PresentationFormat>On-screen Show (4:3)</PresentationFormat>
  <Paragraphs>443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195</cp:revision>
  <dcterms:created xsi:type="dcterms:W3CDTF">2006-08-16T00:00:00Z</dcterms:created>
  <dcterms:modified xsi:type="dcterms:W3CDTF">2017-01-20T15:57:37Z</dcterms:modified>
</cp:coreProperties>
</file>