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306" r:id="rId3"/>
    <p:sldId id="313" r:id="rId4"/>
    <p:sldId id="304" r:id="rId5"/>
    <p:sldId id="292" r:id="rId6"/>
    <p:sldId id="356" r:id="rId7"/>
    <p:sldId id="303" r:id="rId8"/>
    <p:sldId id="302" r:id="rId9"/>
    <p:sldId id="294" r:id="rId10"/>
    <p:sldId id="295" r:id="rId11"/>
    <p:sldId id="305" r:id="rId12"/>
    <p:sldId id="296" r:id="rId13"/>
    <p:sldId id="297" r:id="rId14"/>
    <p:sldId id="354" r:id="rId15"/>
    <p:sldId id="357" r:id="rId16"/>
    <p:sldId id="268" r:id="rId17"/>
    <p:sldId id="358" r:id="rId18"/>
    <p:sldId id="355" r:id="rId19"/>
    <p:sldId id="309" r:id="rId20"/>
    <p:sldId id="310" r:id="rId21"/>
    <p:sldId id="312" r:id="rId22"/>
    <p:sldId id="314" r:id="rId23"/>
    <p:sldId id="315" r:id="rId24"/>
    <p:sldId id="316" r:id="rId25"/>
    <p:sldId id="317" r:id="rId26"/>
    <p:sldId id="348" r:id="rId27"/>
    <p:sldId id="311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49" r:id="rId36"/>
    <p:sldId id="336" r:id="rId37"/>
    <p:sldId id="337" r:id="rId38"/>
    <p:sldId id="338" r:id="rId39"/>
    <p:sldId id="339" r:id="rId40"/>
    <p:sldId id="340" r:id="rId41"/>
    <p:sldId id="341" r:id="rId42"/>
    <p:sldId id="344" r:id="rId43"/>
    <p:sldId id="347" r:id="rId44"/>
    <p:sldId id="345" r:id="rId45"/>
    <p:sldId id="343" r:id="rId46"/>
    <p:sldId id="346" r:id="rId47"/>
    <p:sldId id="353" r:id="rId48"/>
    <p:sldId id="350" r:id="rId49"/>
    <p:sldId id="351" r:id="rId50"/>
    <p:sldId id="352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A1B98-4314-4C4D-9C75-EC030C639ADB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E67-6C0B-4B40-8779-6E7C63D53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D10E-31E0-4FD1-95BB-B63491604F71}" type="slidenum">
              <a:rPr lang="en-US"/>
              <a:pPr/>
              <a:t>16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-stat.stanford.edu/~tibs/ElemStatLearn/printings/ESLII_print10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eather.cs.ucdavis.edu/~matloff/132/NSPpart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heather.cs.ucdavis.edu/~matloff/132/NSPpart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676400"/>
            <a:ext cx="5334000" cy="28803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14525"/>
            <a:ext cx="658177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361" y="533400"/>
            <a:ext cx="90484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great book, but is insanely over-priced!</a:t>
            </a:r>
          </a:p>
          <a:p>
            <a:r>
              <a:rPr lang="en-US" dirty="0"/>
              <a:t>We will touch on some of the stuff in here, but it won’t be a central focus.</a:t>
            </a:r>
          </a:p>
          <a:p>
            <a:r>
              <a:rPr lang="en-US" dirty="0"/>
              <a:t>If you think you will be implementing Bayesian stats in your pipelines, it might be worth having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52400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Optional depending on interest: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667000"/>
            <a:ext cx="5486400" cy="406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152400"/>
            <a:ext cx="7239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b="1" dirty="0"/>
              <a:t>Doing Bayesian Data Analysis: A Tutorial with R and BUG.  </a:t>
            </a:r>
            <a:r>
              <a:rPr lang="en-US" dirty="0"/>
              <a:t>John K. </a:t>
            </a:r>
            <a:r>
              <a:rPr lang="en-US" dirty="0" err="1"/>
              <a:t>Kruschke</a:t>
            </a:r>
            <a:r>
              <a:rPr lang="en-US" dirty="0"/>
              <a:t>.  More approachable, but also not quite as clear or concise as the </a:t>
            </a:r>
            <a:r>
              <a:rPr lang="en-US" dirty="0" err="1"/>
              <a:t>Bolstad</a:t>
            </a:r>
            <a:r>
              <a:rPr lang="en-US" dirty="0"/>
              <a:t> book.  Very nice chapters on Monte Carlo approaches to Bayesian analysis, but a bit heavy on the Bayesian proselytizing for my taste.  Also quite expensive.    Overall, though, a very engaging text.    If you get the Google electronic edition, make sure that your device(s) can show the scanned versions (which are </a:t>
            </a:r>
            <a:r>
              <a:rPr lang="en-US" dirty="0" err="1"/>
              <a:t>DRM’ed</a:t>
            </a:r>
            <a:r>
              <a:rPr lang="en-US" dirty="0"/>
              <a:t> ) as the equations in the default view are illegible.</a:t>
            </a:r>
          </a:p>
          <a:p>
            <a:endParaRPr lang="en-US" dirty="0"/>
          </a:p>
          <a:p>
            <a:r>
              <a:rPr lang="en-US" dirty="0"/>
              <a:t>Be sure to read sample</a:t>
            </a:r>
          </a:p>
          <a:p>
            <a:r>
              <a:rPr lang="en-US" dirty="0"/>
              <a:t>chapters on the device</a:t>
            </a:r>
          </a:p>
          <a:p>
            <a:r>
              <a:rPr lang="en-US" dirty="0"/>
              <a:t>of your choice to make</a:t>
            </a:r>
          </a:p>
          <a:p>
            <a:r>
              <a:rPr lang="en-US" dirty="0"/>
              <a:t>sure formatting is ok</a:t>
            </a:r>
          </a:p>
          <a:p>
            <a:r>
              <a:rPr lang="en-US" dirty="0"/>
              <a:t>before purchasing…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52400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Optional depending on interest: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143000"/>
            <a:ext cx="63341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533400"/>
            <a:ext cx="166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Recommended: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4495800"/>
            <a:ext cx="7246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It’s about $30-$40 and will make your life easier, but is not strictly required.</a:t>
            </a:r>
          </a:p>
          <a:p>
            <a:r>
              <a:rPr lang="en-US" dirty="0"/>
              <a:t>More useful as a reference than as a tutorial…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52400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Optional depending on interest: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52400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On-line resources: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3600" y="609600"/>
            <a:ext cx="321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http://vassarstats.net/textbook/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152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Vassar stats book</a:t>
            </a:r>
          </a:p>
        </p:txBody>
      </p:sp>
      <p:pic>
        <p:nvPicPr>
          <p:cNvPr id="7577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990600"/>
            <a:ext cx="7210425" cy="500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6172200"/>
            <a:ext cx="8386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will need at least one book that covers canonical statistics.</a:t>
            </a:r>
          </a:p>
          <a:p>
            <a:r>
              <a:rPr lang="en-US" dirty="0"/>
              <a:t>Start with this one (it is free) and then if it is not working for you, consider alternatives…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0274"/>
            <a:ext cx="75841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	Legal download:</a:t>
            </a:r>
          </a:p>
          <a:p>
            <a:r>
              <a:rPr lang="en-US" dirty="0">
                <a:hlinkClick r:id="rId2"/>
              </a:rPr>
              <a:t>http://www-stat.stanford.edu/~tibs/ElemStatLearn/printings/ESLII_print10.pdf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057400"/>
            <a:ext cx="6838950" cy="47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89535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"/>
            <a:ext cx="523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less mathematical treatment of the </a:t>
            </a:r>
            <a:r>
              <a:rPr lang="en-US"/>
              <a:t>same material….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81600" y="6324600"/>
            <a:ext cx="3696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http://www-bcf.usc.edu/~gareth/ISL/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475" y="1289050"/>
            <a:ext cx="7893050" cy="427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1708150"/>
            <a:ext cx="9074150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450" y="1130300"/>
            <a:ext cx="8547100" cy="466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075" y="1663700"/>
            <a:ext cx="8197850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443198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Review of the syllabus</a:t>
            </a:r>
          </a:p>
          <a:p>
            <a:r>
              <a:rPr lang="en-US" dirty="0"/>
              <a:t>Empirical Distributions</a:t>
            </a:r>
          </a:p>
          <a:p>
            <a:r>
              <a:rPr lang="en-US" dirty="0"/>
              <a:t>Mean, median and variance</a:t>
            </a:r>
          </a:p>
          <a:p>
            <a:r>
              <a:rPr lang="en-US" dirty="0" err="1"/>
              <a:t>Bioconductor</a:t>
            </a:r>
            <a:r>
              <a:rPr lang="en-US" dirty="0"/>
              <a:t> for next-gen sequence datasets</a:t>
            </a:r>
          </a:p>
          <a:p>
            <a:r>
              <a:rPr lang="en-US" dirty="0"/>
              <a:t>Lab exercise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H="1">
            <a:off x="2667000" y="91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838200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Reading for Wed:  </a:t>
            </a:r>
          </a:p>
          <a:p>
            <a:endParaRPr lang="en-US" dirty="0"/>
          </a:p>
          <a:p>
            <a:r>
              <a:rPr lang="en-US" dirty="0"/>
              <a:t>	“Vassar stats book”:  http://vassarstats.net/textbook/</a:t>
            </a:r>
          </a:p>
          <a:p>
            <a:r>
              <a:rPr lang="en-US" dirty="0"/>
              <a:t>		Chapter 1 “Principles of Measurement”</a:t>
            </a:r>
          </a:p>
          <a:p>
            <a:r>
              <a:rPr lang="en-US" dirty="0"/>
              <a:t>		Chapter 2: “Distributions”</a:t>
            </a:r>
          </a:p>
          <a:p>
            <a:endParaRPr lang="en-US" dirty="0"/>
          </a:p>
          <a:p>
            <a:r>
              <a:rPr lang="en-US" dirty="0"/>
              <a:t>	(or equivalent in your favorite canonical statistics text book).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(The above is presumably review).</a:t>
            </a:r>
          </a:p>
          <a:p>
            <a:endParaRPr lang="en-US" dirty="0"/>
          </a:p>
          <a:p>
            <a:r>
              <a:rPr lang="en-US" dirty="0"/>
              <a:t>	In “The Art of R Programming” –</a:t>
            </a:r>
          </a:p>
          <a:p>
            <a:r>
              <a:rPr lang="en-US" dirty="0"/>
              <a:t>		Chapter 1 – “Getting started” –</a:t>
            </a:r>
          </a:p>
          <a:p>
            <a:r>
              <a:rPr lang="en-US" dirty="0"/>
              <a:t>		Chapter 2-  “Vectors”</a:t>
            </a:r>
          </a:p>
          <a:p>
            <a:r>
              <a:rPr lang="en-US" dirty="0"/>
              <a:t>		</a:t>
            </a:r>
          </a:p>
          <a:p>
            <a:endParaRPr lang="en-US" dirty="0"/>
          </a:p>
          <a:p>
            <a:r>
              <a:rPr lang="en-US" dirty="0"/>
              <a:t>	or equivalent chapters here: </a:t>
            </a:r>
            <a:r>
              <a:rPr lang="en-US" u="sng" dirty="0">
                <a:hlinkClick r:id="rId2"/>
              </a:rPr>
              <a:t>http://heather.cs.ucdavis.edu/~matloff/132/NSPpart.pdf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		If you are getting a non-electronic copy, get this book ordered!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304800"/>
            <a:ext cx="90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Empirical distributions – a set of data that has been observed (or is capable of  being observed)</a:t>
            </a: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828800"/>
            <a:ext cx="725805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953000" y="5943600"/>
            <a:ext cx="321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http://vassarstats.net/textbook/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400" y="11430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example: 12 exam scores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R, we can create a </a:t>
            </a:r>
            <a:r>
              <a:rPr lang="en-US" dirty="0">
                <a:solidFill>
                  <a:srgbClr val="FF0000"/>
                </a:solidFill>
              </a:rPr>
              <a:t>vector</a:t>
            </a:r>
            <a:r>
              <a:rPr lang="en-US" dirty="0"/>
              <a:t> that will hold our empirical distribution.</a:t>
            </a:r>
          </a:p>
          <a:p>
            <a:endParaRPr lang="en-US" dirty="0"/>
          </a:p>
          <a:p>
            <a:r>
              <a:rPr lang="en-US" dirty="0"/>
              <a:t>A vector in R is a one-dimensional ordered list of data.</a:t>
            </a:r>
          </a:p>
          <a:p>
            <a:r>
              <a:rPr lang="en-US" dirty="0"/>
              <a:t>All of the data in an R vector must be of the same type.</a:t>
            </a:r>
          </a:p>
          <a:p>
            <a:endParaRPr lang="en-US" dirty="0"/>
          </a:p>
          <a:p>
            <a:r>
              <a:rPr lang="en-US" dirty="0"/>
              <a:t>   </a:t>
            </a:r>
          </a:p>
        </p:txBody>
      </p:sp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219200"/>
            <a:ext cx="5715000" cy="325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419600"/>
            <a:ext cx="52292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4419600"/>
            <a:ext cx="3429000" cy="220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0"/>
            <a:ext cx="52292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81000"/>
            <a:ext cx="3429000" cy="220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" y="2743200"/>
            <a:ext cx="8627746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rm</a:t>
            </a:r>
            <a:r>
              <a:rPr lang="en-US" dirty="0"/>
              <a:t>(list=</a:t>
            </a:r>
            <a:r>
              <a:rPr lang="en-US" dirty="0" err="1"/>
              <a:t>ls</a:t>
            </a:r>
            <a:r>
              <a:rPr lang="en-US" dirty="0"/>
              <a:t>())   -  removes everything in the R workspace</a:t>
            </a:r>
          </a:p>
          <a:p>
            <a:endParaRPr lang="en-US" dirty="0"/>
          </a:p>
          <a:p>
            <a:r>
              <a:rPr lang="en-US" dirty="0"/>
              <a:t>exams &lt;- c( 61, 69, 72, 76, 78, 83, 85, 85, 86, 88, 93, 97 ) </a:t>
            </a:r>
          </a:p>
          <a:p>
            <a:r>
              <a:rPr lang="en-US" dirty="0"/>
              <a:t>Make  a vector with the data and point to it with the reference “exams”</a:t>
            </a:r>
          </a:p>
          <a:p>
            <a:endParaRPr lang="en-US" dirty="0"/>
          </a:p>
          <a:p>
            <a:r>
              <a:rPr lang="en-US" dirty="0"/>
              <a:t>length(exams) – returns the length of our vector</a:t>
            </a:r>
          </a:p>
          <a:p>
            <a:endParaRPr lang="en-US" dirty="0"/>
          </a:p>
          <a:p>
            <a:r>
              <a:rPr lang="en-US" dirty="0" err="1"/>
              <a:t>typeof</a:t>
            </a:r>
            <a:r>
              <a:rPr lang="en-US" dirty="0"/>
              <a:t>(exams) – returns the type of our vector (floating point numbers)</a:t>
            </a:r>
          </a:p>
          <a:p>
            <a:endParaRPr lang="en-US" dirty="0"/>
          </a:p>
          <a:p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exams,breaks</a:t>
            </a:r>
            <a:r>
              <a:rPr lang="en-US" dirty="0"/>
              <a:t>=97-61) – Make a histogram with a separate bin for each possible grade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228600"/>
            <a:ext cx="581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just do </a:t>
            </a:r>
            <a:r>
              <a:rPr lang="en-US" dirty="0" err="1"/>
              <a:t>hist</a:t>
            </a:r>
            <a:r>
              <a:rPr lang="en-US" dirty="0"/>
              <a:t>(exams), we get the default number of bins </a:t>
            </a:r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838200"/>
            <a:ext cx="4717505" cy="30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304800"/>
            <a:ext cx="597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no single pieces </a:t>
            </a:r>
            <a:r>
              <a:rPr lang="en-US"/>
              <a:t>of data </a:t>
            </a:r>
            <a:r>
              <a:rPr lang="en-US" dirty="0"/>
              <a:t>in R.  Everything is a vector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175" y="1066800"/>
            <a:ext cx="52292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2362200"/>
            <a:ext cx="720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returns a vector (of size=1) that holds the length of the input vector</a:t>
            </a:r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667000"/>
            <a:ext cx="235910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5800" y="3962400"/>
            <a:ext cx="759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typeof</a:t>
            </a:r>
            <a:r>
              <a:rPr lang="en-US" dirty="0"/>
              <a:t> returns a vector (of size=1) that holds the string that describe the vector</a:t>
            </a:r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4343400"/>
            <a:ext cx="20574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105473" y="5181600"/>
            <a:ext cx="350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“2+2” returns a vector of length 1…</a:t>
            </a:r>
          </a:p>
        </p:txBody>
      </p:sp>
      <p:pic>
        <p:nvPicPr>
          <p:cNvPr id="1095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67425" y="5486400"/>
            <a:ext cx="15525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95400"/>
            <a:ext cx="684510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381000"/>
            <a:ext cx="5489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Everything in an R vector must be of the same data type.</a:t>
            </a:r>
          </a:p>
          <a:p>
            <a:r>
              <a:rPr lang="en-US" dirty="0"/>
              <a:t>R will find the common data type…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105400"/>
            <a:ext cx="7420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second case, the common data type is character.</a:t>
            </a:r>
          </a:p>
          <a:p>
            <a:r>
              <a:rPr lang="en-US" dirty="0"/>
              <a:t>The + operator is not defined for “character” so x + x fails in the second case…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443198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Review of the syllabus</a:t>
            </a:r>
          </a:p>
          <a:p>
            <a:r>
              <a:rPr lang="en-US" dirty="0"/>
              <a:t>Empirical Distributions</a:t>
            </a:r>
          </a:p>
          <a:p>
            <a:r>
              <a:rPr lang="en-US" dirty="0"/>
              <a:t>Mean, median and variance</a:t>
            </a:r>
          </a:p>
          <a:p>
            <a:r>
              <a:rPr lang="en-US" dirty="0" err="1"/>
              <a:t>Bioconductor</a:t>
            </a:r>
            <a:r>
              <a:rPr lang="en-US" dirty="0"/>
              <a:t> for next-gen sequence datasets</a:t>
            </a:r>
          </a:p>
          <a:p>
            <a:r>
              <a:rPr lang="en-US" dirty="0"/>
              <a:t>Lab exercise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3200400" y="114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062877"/>
            <a:ext cx="70818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return to our empirical distribution:</a:t>
            </a:r>
          </a:p>
          <a:p>
            <a:endParaRPr lang="en-US" dirty="0"/>
          </a:p>
          <a:p>
            <a:r>
              <a:rPr lang="en-US" dirty="0"/>
              <a:t>For all distributions, we can define measures mean, median and variance: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mean = sum(measurements) / # of measurements</a:t>
            </a:r>
          </a:p>
          <a:p>
            <a:endParaRPr lang="en-US" dirty="0"/>
          </a:p>
          <a:p>
            <a:r>
              <a:rPr lang="en-US" dirty="0"/>
              <a:t>mean is sensitive to outliers…</a:t>
            </a:r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70199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181600" y="6172200"/>
            <a:ext cx="321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http://vassarstats.net/textbook/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7625"/>
            <a:ext cx="713422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181600" y="6172200"/>
            <a:ext cx="321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http://vassarstats.net/textbook/</a:t>
            </a:r>
          </a:p>
        </p:txBody>
      </p:sp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572000"/>
            <a:ext cx="55149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443198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Review of the syllabus</a:t>
            </a:r>
          </a:p>
          <a:p>
            <a:r>
              <a:rPr lang="en-US" dirty="0"/>
              <a:t>Empirical Distributions</a:t>
            </a:r>
          </a:p>
          <a:p>
            <a:r>
              <a:rPr lang="en-US" dirty="0"/>
              <a:t>Mean, median and variance</a:t>
            </a:r>
          </a:p>
          <a:p>
            <a:r>
              <a:rPr lang="en-US" dirty="0" err="1"/>
              <a:t>Bioconductor</a:t>
            </a:r>
            <a:r>
              <a:rPr lang="en-US" dirty="0"/>
              <a:t> for next-gen sequence datasets</a:t>
            </a:r>
          </a:p>
          <a:p>
            <a:r>
              <a:rPr lang="en-US" dirty="0"/>
              <a:t>Lab exercise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2590800" y="60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3810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mean calculation is sensitive to outliers… </a:t>
            </a:r>
          </a:p>
        </p:txBody>
      </p:sp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90600"/>
            <a:ext cx="6912429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2743200"/>
            <a:ext cx="59423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Vectors are 1-indexed in R (unlike C/C++/Java data structures)</a:t>
            </a:r>
          </a:p>
          <a:p>
            <a:endParaRPr lang="en-US" dirty="0"/>
          </a:p>
          <a:p>
            <a:r>
              <a:rPr lang="en-US" dirty="0"/>
              <a:t>exams[length(exams)] &lt;- 30000  changes the last data point.</a:t>
            </a:r>
          </a:p>
          <a:p>
            <a:r>
              <a:rPr lang="en-US" dirty="0"/>
              <a:t>We see the mean is changed.</a:t>
            </a:r>
          </a:p>
          <a:p>
            <a:endParaRPr lang="en-US" dirty="0"/>
          </a:p>
          <a:p>
            <a:r>
              <a:rPr lang="en-US" dirty="0"/>
              <a:t>We say that </a:t>
            </a:r>
            <a:r>
              <a:rPr lang="en-US" dirty="0">
                <a:solidFill>
                  <a:srgbClr val="FF0000"/>
                </a:solidFill>
              </a:rPr>
              <a:t>arithmetic mean is not robust to outliers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663" y="533400"/>
            <a:ext cx="77749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median is just the middle value.</a:t>
            </a:r>
          </a:p>
          <a:p>
            <a:r>
              <a:rPr lang="en-US" dirty="0"/>
              <a:t>For an even set of numbers, it is the average of data above and below the middle</a:t>
            </a:r>
          </a:p>
          <a:p>
            <a:r>
              <a:rPr lang="en-US" dirty="0"/>
              <a:t>in the sorted list of data..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828351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" y="4953000"/>
            <a:ext cx="647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the median does not change when the outlier is introduced.</a:t>
            </a:r>
          </a:p>
          <a:p>
            <a:r>
              <a:rPr lang="en-US" dirty="0"/>
              <a:t>We say that </a:t>
            </a:r>
            <a:r>
              <a:rPr lang="en-US" dirty="0">
                <a:solidFill>
                  <a:srgbClr val="FF0000"/>
                </a:solidFill>
              </a:rPr>
              <a:t>median is robust </a:t>
            </a:r>
            <a:r>
              <a:rPr lang="en-US" dirty="0"/>
              <a:t>to outliers.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960118" y="304800"/>
            <a:ext cx="39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 (for “sample mean”)    </a:t>
            </a:r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925" y="962025"/>
            <a:ext cx="729615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6908599" cy="410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0"/>
            <a:ext cx="8464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uses the population variance (n-1 in denominator).</a:t>
            </a:r>
          </a:p>
          <a:p>
            <a:r>
              <a:rPr lang="en-US" dirty="0"/>
              <a:t>If you know the mean ahead of time, you can use the sample variance.</a:t>
            </a:r>
          </a:p>
          <a:p>
            <a:r>
              <a:rPr lang="en-US" dirty="0"/>
              <a:t>Otherwise (as is usually the case), you estimate the mean from your data,</a:t>
            </a:r>
          </a:p>
          <a:p>
            <a:r>
              <a:rPr lang="en-US" dirty="0"/>
              <a:t>lose 1 degree of freedom and use the population variance (with n-1 in the denominator)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6019800"/>
            <a:ext cx="391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deviation is the </a:t>
            </a:r>
            <a:r>
              <a:rPr lang="en-US" dirty="0" err="1"/>
              <a:t>sqrt</a:t>
            </a:r>
            <a:r>
              <a:rPr lang="en-US" dirty="0"/>
              <a:t>(variance)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6200"/>
            <a:ext cx="6908599" cy="410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>
            <a:off x="3429000" y="1143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91000" y="914400"/>
            <a:ext cx="290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I have a for loop here.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819400" y="14478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81400" y="1295400"/>
            <a:ext cx="423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index my </a:t>
            </a:r>
            <a:r>
              <a:rPr lang="en-US" dirty="0" err="1"/>
              <a:t>vecor</a:t>
            </a:r>
            <a:r>
              <a:rPr lang="en-US" dirty="0"/>
              <a:t> with [] (like arrays in Java).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62600" y="2819400"/>
            <a:ext cx="3240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is sequence generator operator</a:t>
            </a:r>
          </a:p>
          <a:p>
            <a:r>
              <a:rPr lang="en-US" dirty="0"/>
              <a:t>(returns a vector)</a:t>
            </a:r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7325" y="3562350"/>
            <a:ext cx="38004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Connector 15"/>
          <p:cNvCxnSpPr/>
          <p:nvPr/>
        </p:nvCxnSpPr>
        <p:spPr>
          <a:xfrm>
            <a:off x="152400" y="4495800"/>
            <a:ext cx="510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8600" y="4800600"/>
            <a:ext cx="44774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1:length(vector) returns a vector with the </a:t>
            </a:r>
          </a:p>
          <a:p>
            <a:r>
              <a:rPr lang="en-US" dirty="0"/>
              <a:t>Integers 1 through 12.</a:t>
            </a:r>
          </a:p>
          <a:p>
            <a:endParaRPr lang="en-US" dirty="0"/>
          </a:p>
          <a:p>
            <a:r>
              <a:rPr lang="en-US" dirty="0"/>
              <a:t>The for loop iterates through these 12 vectors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443198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Review of the syllabus</a:t>
            </a:r>
          </a:p>
          <a:p>
            <a:r>
              <a:rPr lang="en-US" dirty="0"/>
              <a:t>Empirical Distributions</a:t>
            </a:r>
          </a:p>
          <a:p>
            <a:r>
              <a:rPr lang="en-US" dirty="0"/>
              <a:t>Mean, median and variance</a:t>
            </a:r>
          </a:p>
          <a:p>
            <a:r>
              <a:rPr lang="en-US" dirty="0" err="1"/>
              <a:t>Bioconductor</a:t>
            </a:r>
            <a:r>
              <a:rPr lang="en-US" dirty="0"/>
              <a:t> for next-gen sequence datasets</a:t>
            </a:r>
          </a:p>
          <a:p>
            <a:r>
              <a:rPr lang="en-US" dirty="0"/>
              <a:t>Lab exercise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4800600" y="144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844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these simple metrics can be useful in  looking at next-gen sequencing experiments. 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914400" y="762000"/>
            <a:ext cx="559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454 sequencing experiment</a:t>
            </a:r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371600"/>
            <a:ext cx="585787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04800"/>
            <a:ext cx="7248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use the </a:t>
            </a:r>
            <a:r>
              <a:rPr lang="en-US" dirty="0" err="1"/>
              <a:t>readFasta</a:t>
            </a:r>
            <a:r>
              <a:rPr lang="en-US" dirty="0"/>
              <a:t> method in the </a:t>
            </a:r>
            <a:r>
              <a:rPr lang="en-US" dirty="0" err="1"/>
              <a:t>BioConductor</a:t>
            </a:r>
            <a:r>
              <a:rPr lang="en-US" dirty="0"/>
              <a:t> “</a:t>
            </a:r>
            <a:r>
              <a:rPr lang="en-US" dirty="0" err="1"/>
              <a:t>shortReads</a:t>
            </a:r>
            <a:r>
              <a:rPr lang="en-US" dirty="0"/>
              <a:t>” library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8" y="1157288"/>
            <a:ext cx="888682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2209800"/>
            <a:ext cx="8001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source("http://bioconductor.org/biocLite.R") #this only needs to be done once</a:t>
            </a:r>
          </a:p>
          <a:p>
            <a:endParaRPr lang="en-US" dirty="0"/>
          </a:p>
          <a:p>
            <a:r>
              <a:rPr lang="en-US" dirty="0" err="1"/>
              <a:t>biocLite</a:t>
            </a:r>
            <a:r>
              <a:rPr lang="en-US" dirty="0"/>
              <a:t>("</a:t>
            </a:r>
            <a:r>
              <a:rPr lang="en-US" dirty="0" err="1"/>
              <a:t>ShortRead</a:t>
            </a:r>
            <a:r>
              <a:rPr lang="en-US" dirty="0"/>
              <a:t>") #this only has to be done once</a:t>
            </a:r>
          </a:p>
          <a:p>
            <a:endParaRPr lang="en-US" dirty="0"/>
          </a:p>
          <a:p>
            <a:r>
              <a:rPr lang="en-US" dirty="0"/>
              <a:t>library("</a:t>
            </a:r>
            <a:r>
              <a:rPr lang="en-US" dirty="0" err="1"/>
              <a:t>ShortRead</a:t>
            </a:r>
            <a:r>
              <a:rPr lang="en-US" dirty="0"/>
              <a:t>") #this needs to be done with every new R session</a:t>
            </a:r>
          </a:p>
          <a:p>
            <a:endParaRPr lang="en-US" dirty="0"/>
          </a:p>
          <a:p>
            <a:r>
              <a:rPr lang="en-US" dirty="0"/>
              <a:t>?</a:t>
            </a:r>
            <a:r>
              <a:rPr lang="en-US" dirty="0" err="1"/>
              <a:t>readFasta</a:t>
            </a:r>
            <a:endParaRPr lang="en-US" dirty="0"/>
          </a:p>
          <a:p>
            <a:endParaRPr lang="en-US" dirty="0"/>
          </a:p>
          <a:p>
            <a:r>
              <a:rPr lang="en-US" dirty="0"/>
              <a:t>example(</a:t>
            </a:r>
            <a:r>
              <a:rPr lang="en-US" dirty="0" err="1"/>
              <a:t>readFasta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5334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are connected to the internet, we can easily install the library..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85813"/>
            <a:ext cx="838200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95400" y="381000"/>
            <a:ext cx="328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the help file for </a:t>
            </a:r>
            <a:r>
              <a:rPr lang="en-US" dirty="0" err="1"/>
              <a:t>readFasta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2819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Required textbook…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04850"/>
            <a:ext cx="7981950" cy="6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152400"/>
            <a:ext cx="850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hard thing with using other people’s libraries in R.  Figuring out where your data are!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30148" y="6400800"/>
            <a:ext cx="184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</a:t>
            </a:r>
            <a:r>
              <a:rPr lang="en-US" dirty="0"/>
              <a:t>() is structure…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543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one way to get the length of the first sequence…</a:t>
            </a:r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" y="914400"/>
            <a:ext cx="8924925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1752600" y="1371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09800" y="1230868"/>
            <a:ext cx="419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an “S4” r object (more on that later)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2667000" y="3200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24200" y="3059668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 the attributes out (attributes are like fields in Java)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3124200" y="4876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30504" y="4659868"/>
            <a:ext cx="261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field we want is </a:t>
            </a:r>
            <a:r>
              <a:rPr lang="en-US" dirty="0" err="1"/>
              <a:t>sread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6096000"/>
            <a:ext cx="845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That seems to work but is far from ideal (among other problems it will be slow in a loop)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474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Typing example(</a:t>
            </a:r>
            <a:r>
              <a:rPr lang="en-US" dirty="0" err="1"/>
              <a:t>fastaRead</a:t>
            </a:r>
            <a:r>
              <a:rPr lang="en-US" dirty="0"/>
              <a:t>) gives us another idea</a:t>
            </a: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" y="609600"/>
            <a:ext cx="87249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2743200" y="39624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81400" y="3810000"/>
            <a:ext cx="425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sread</a:t>
            </a:r>
            <a:r>
              <a:rPr lang="en-US" dirty="0"/>
              <a:t> is a function provided to help us out..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8153400" cy="182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43000" y="533400"/>
            <a:ext cx="634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the man page for </a:t>
            </a:r>
            <a:r>
              <a:rPr lang="en-US" dirty="0" err="1"/>
              <a:t>sread</a:t>
            </a:r>
            <a:r>
              <a:rPr lang="en-US" dirty="0"/>
              <a:t> (which we get to by typing ?</a:t>
            </a:r>
            <a:r>
              <a:rPr lang="en-US" dirty="0" err="1"/>
              <a:t>sread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724852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5562600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Much better!  </a:t>
            </a:r>
            <a:r>
              <a:rPr lang="en-US" dirty="0" err="1"/>
              <a:t>myreads@ranges@width</a:t>
            </a:r>
            <a:r>
              <a:rPr lang="en-US" dirty="0"/>
              <a:t> is the vector of sequence lengths already put there for us by </a:t>
            </a:r>
            <a:r>
              <a:rPr lang="en-US" dirty="0" err="1"/>
              <a:t>sread</a:t>
            </a:r>
            <a:endParaRPr lang="en-US" dirty="0"/>
          </a:p>
          <a:p>
            <a:endParaRPr lang="en-US" dirty="0"/>
          </a:p>
          <a:p>
            <a:r>
              <a:rPr lang="en-US" dirty="0"/>
              <a:t>(@ is evidently a selection operator for S4 classes ; more on this later)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2667001" y="4953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14400"/>
            <a:ext cx="49149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188449"/>
            <a:ext cx="4495800" cy="46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2600" y="3810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Looking at our data, this was not a good sequencing run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7401" y="2069068"/>
            <a:ext cx="344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 is too high (about half of mean)</a:t>
            </a:r>
          </a:p>
        </p:txBody>
      </p:sp>
      <p:cxnSp>
        <p:nvCxnSpPr>
          <p:cNvPr id="14" name="Straight Arrow Connector 13"/>
          <p:cNvCxnSpPr>
            <a:stCxn id="8" idx="1"/>
          </p:cNvCxnSpPr>
          <p:nvPr/>
        </p:nvCxnSpPr>
        <p:spPr>
          <a:xfrm rot="10800000">
            <a:off x="1371643" y="2057400"/>
            <a:ext cx="685759" cy="196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352800" y="43434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47800" y="3962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is a mess!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457200"/>
            <a:ext cx="430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different (better) sequencing run…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0"/>
            <a:ext cx="59245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881062"/>
            <a:ext cx="4648200" cy="497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2743200" y="36576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28800" y="3276600"/>
            <a:ext cx="223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Nice tight distribution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647700" y="22479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8533" y="2438400"/>
            <a:ext cx="3071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Reasonable standard deviation</a:t>
            </a:r>
          </a:p>
          <a:p>
            <a:r>
              <a:rPr lang="en-US" dirty="0"/>
              <a:t>(about 10% of mean)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533400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(From </a:t>
            </a:r>
            <a:r>
              <a:rPr lang="en-US" dirty="0" err="1"/>
              <a:t>Raad</a:t>
            </a:r>
            <a:r>
              <a:rPr lang="en-US" dirty="0"/>
              <a:t> </a:t>
            </a:r>
            <a:r>
              <a:rPr lang="en-US" dirty="0" err="1"/>
              <a:t>Gharaibeh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 more direct way to get the widths…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47800"/>
            <a:ext cx="62388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133600"/>
            <a:ext cx="4181475" cy="4362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838200"/>
            <a:ext cx="64814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commands you should understand and practice from this lecture: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1716881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rm</a:t>
            </a:r>
            <a:r>
              <a:rPr lang="en-US" dirty="0"/>
              <a:t>(list=</a:t>
            </a:r>
            <a:r>
              <a:rPr lang="en-US" dirty="0" err="1"/>
              <a:t>ls</a:t>
            </a:r>
            <a:r>
              <a:rPr lang="en-US" dirty="0"/>
              <a:t>())</a:t>
            </a:r>
          </a:p>
          <a:p>
            <a:r>
              <a:rPr lang="en-US" dirty="0" err="1"/>
              <a:t>ls</a:t>
            </a:r>
            <a:r>
              <a:rPr lang="en-US" dirty="0"/>
              <a:t>()</a:t>
            </a:r>
          </a:p>
          <a:p>
            <a:r>
              <a:rPr lang="en-US" dirty="0"/>
              <a:t>length()</a:t>
            </a:r>
          </a:p>
          <a:p>
            <a:r>
              <a:rPr lang="en-US" dirty="0" err="1"/>
              <a:t>typeof</a:t>
            </a:r>
            <a:r>
              <a:rPr lang="en-US" dirty="0"/>
              <a:t>()</a:t>
            </a:r>
          </a:p>
          <a:p>
            <a:r>
              <a:rPr lang="en-US" dirty="0" err="1"/>
              <a:t>hist</a:t>
            </a:r>
            <a:r>
              <a:rPr lang="en-US" dirty="0"/>
              <a:t>()</a:t>
            </a:r>
          </a:p>
          <a:p>
            <a:r>
              <a:rPr lang="en-US" dirty="0"/>
              <a:t>mean()</a:t>
            </a:r>
          </a:p>
          <a:p>
            <a:r>
              <a:rPr lang="en-US" dirty="0"/>
              <a:t>median()</a:t>
            </a:r>
          </a:p>
          <a:p>
            <a:r>
              <a:rPr lang="en-US" dirty="0" err="1"/>
              <a:t>sd</a:t>
            </a:r>
            <a:r>
              <a:rPr lang="en-US" dirty="0"/>
              <a:t>()</a:t>
            </a:r>
          </a:p>
          <a:p>
            <a:r>
              <a:rPr lang="en-US" dirty="0" err="1"/>
              <a:t>var</a:t>
            </a:r>
            <a:r>
              <a:rPr lang="en-US" dirty="0"/>
              <a:t>()</a:t>
            </a:r>
          </a:p>
          <a:p>
            <a:r>
              <a:rPr lang="en-US" dirty="0" err="1"/>
              <a:t>str</a:t>
            </a:r>
            <a:r>
              <a:rPr lang="en-US" dirty="0"/>
              <a:t>()</a:t>
            </a:r>
          </a:p>
          <a:p>
            <a:r>
              <a:rPr lang="en-US" dirty="0"/>
              <a:t>c()</a:t>
            </a:r>
          </a:p>
          <a:p>
            <a:r>
              <a:rPr lang="en-US" dirty="0"/>
              <a:t>The : operator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5562600"/>
            <a:ext cx="6852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concept you should understand at this point: </a:t>
            </a:r>
          </a:p>
          <a:p>
            <a:r>
              <a:rPr lang="en-US" dirty="0"/>
              <a:t>	vector – one dimensional array with data all of the same type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 exercises (for Wed afternoon at 12:30)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569" y="609600"/>
            <a:ext cx="867019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/>
              <a:t>Use the mean and </a:t>
            </a:r>
            <a:r>
              <a:rPr lang="en-US" dirty="0" err="1"/>
              <a:t>sd</a:t>
            </a:r>
            <a:r>
              <a:rPr lang="en-US" dirty="0"/>
              <a:t> functions to calculate the mean and standard deviation</a:t>
            </a:r>
          </a:p>
          <a:p>
            <a:pPr marL="342900" indent="-342900"/>
            <a:r>
              <a:rPr lang="en-US" dirty="0"/>
              <a:t>of the following numbers  { 2.3,  4.3 ,1.2 , 3.4, 8.3, 12.2 } 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(2) Use mean and </a:t>
            </a:r>
            <a:r>
              <a:rPr lang="en-US" dirty="0" err="1"/>
              <a:t>sd</a:t>
            </a:r>
            <a:r>
              <a:rPr lang="en-US" dirty="0"/>
              <a:t> in R to calculate the average and </a:t>
            </a:r>
            <a:r>
              <a:rPr lang="en-US" dirty="0" err="1"/>
              <a:t>sd</a:t>
            </a:r>
            <a:r>
              <a:rPr lang="en-US" dirty="0"/>
              <a:t> of { 4,5,6 …. 678,679,680 } </a:t>
            </a:r>
          </a:p>
          <a:p>
            <a:pPr marL="342900" indent="-342900"/>
            <a:r>
              <a:rPr lang="en-US" dirty="0"/>
              <a:t>(the set of every positive integer between 4 and 680)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(3) Download and unzip (using </a:t>
            </a:r>
            <a:r>
              <a:rPr lang="en-US" dirty="0" err="1"/>
              <a:t>gzip</a:t>
            </a:r>
            <a:r>
              <a:rPr lang="en-US" dirty="0"/>
              <a:t> –d ) these sequences: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http://fodorlab.uncc.edu/sites/fodorlab.uncc.edu/files/media/Hamp_Fodor_090810.tar.gz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Using </a:t>
            </a:r>
            <a:r>
              <a:rPr lang="en-US" dirty="0" err="1"/>
              <a:t>Bioconductor</a:t>
            </a:r>
            <a:r>
              <a:rPr lang="en-US" dirty="0"/>
              <a:t> from R determine :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How many sequences are in the dataset?  What is the mean and SD of the lengths?</a:t>
            </a:r>
          </a:p>
          <a:p>
            <a:pPr marL="342900" indent="-342900"/>
            <a:r>
              <a:rPr lang="en-US" dirty="0"/>
              <a:t>Display a histogram of the lengths.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Use R commands to try and figure out the information in the </a:t>
            </a:r>
            <a:r>
              <a:rPr lang="en-US" dirty="0" err="1"/>
              <a:t>BioConductor</a:t>
            </a:r>
            <a:r>
              <a:rPr lang="en-US" dirty="0"/>
              <a:t> objects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BONUS: Display a histogram of the GC content of the sequences.  </a:t>
            </a:r>
          </a:p>
          <a:p>
            <a:pPr marL="342900" indent="-342900"/>
            <a:r>
              <a:rPr lang="en-US" dirty="0"/>
              <a:t>(This can be done entirely in R or using Java or another language to dump data to 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6400800"/>
            <a:ext cx="776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these to me before you leave Wed afternoon (but nothing to hand in yet…)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0"/>
            <a:ext cx="1094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429000"/>
            <a:ext cx="6019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19200" y="316468"/>
            <a:ext cx="447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are getting a print copy</a:t>
            </a:r>
            <a:r>
              <a:rPr lang="en-US"/>
              <a:t>, order it ASAP…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723900"/>
            <a:ext cx="955357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838200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Reading for Wed:  </a:t>
            </a:r>
          </a:p>
          <a:p>
            <a:endParaRPr lang="en-US" dirty="0"/>
          </a:p>
          <a:p>
            <a:r>
              <a:rPr lang="en-US" dirty="0"/>
              <a:t>	“Vassar stats book”:  http://vassarstats.net/textbook/</a:t>
            </a:r>
          </a:p>
          <a:p>
            <a:r>
              <a:rPr lang="en-US" dirty="0"/>
              <a:t>		Chapter 1 “Principles of Measurement”</a:t>
            </a:r>
          </a:p>
          <a:p>
            <a:r>
              <a:rPr lang="en-US" dirty="0"/>
              <a:t>		Chapter 2: “Distributions”</a:t>
            </a:r>
          </a:p>
          <a:p>
            <a:endParaRPr lang="en-US" dirty="0"/>
          </a:p>
          <a:p>
            <a:r>
              <a:rPr lang="en-US" dirty="0"/>
              <a:t>	(or equivalent in your favorite canonical statistics text book).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(The above is presumably review).</a:t>
            </a:r>
          </a:p>
          <a:p>
            <a:endParaRPr lang="en-US" dirty="0"/>
          </a:p>
          <a:p>
            <a:r>
              <a:rPr lang="en-US" dirty="0"/>
              <a:t>	In “The Art of R Programming” –</a:t>
            </a:r>
          </a:p>
          <a:p>
            <a:r>
              <a:rPr lang="en-US" dirty="0"/>
              <a:t>		Chapter 1 – “Getting started” –</a:t>
            </a:r>
          </a:p>
          <a:p>
            <a:r>
              <a:rPr lang="en-US" dirty="0"/>
              <a:t>		Chapter 2-  “Vectors”</a:t>
            </a:r>
          </a:p>
          <a:p>
            <a:r>
              <a:rPr lang="en-US" dirty="0"/>
              <a:t>		</a:t>
            </a:r>
          </a:p>
          <a:p>
            <a:endParaRPr lang="en-US" dirty="0"/>
          </a:p>
          <a:p>
            <a:r>
              <a:rPr lang="en-US" dirty="0"/>
              <a:t>	or equivalent chapters here: </a:t>
            </a:r>
            <a:r>
              <a:rPr lang="en-US" u="sng" dirty="0">
                <a:hlinkClick r:id="rId2"/>
              </a:rPr>
              <a:t>http://heather.cs.ucdavis.edu/~matloff/132/NSPpart.pdf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		If you are getting a non-electronic copy, get this book ordered!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60400"/>
            <a:ext cx="76581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0"/>
            <a:ext cx="1094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048000"/>
            <a:ext cx="2571750" cy="3617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7850" y="5943600"/>
            <a:ext cx="5949950" cy="595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0639" y="3048000"/>
            <a:ext cx="27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Recommended textbooks…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http://www.amazon.com/gp/offer-listing/025608338X/ref=sr_1_5_olp?ie=UTF8&amp;qid=1357529565&amp;sr=8-5&amp;keywords=applied+linear+statistical+models&amp;condition=used</a:t>
            </a: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200400"/>
            <a:ext cx="8153400" cy="350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8600"/>
            <a:ext cx="8763000" cy="1741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1752600"/>
            <a:ext cx="1295400" cy="152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2400" y="0"/>
            <a:ext cx="27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Recommended textbooks…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9336" y="1924050"/>
            <a:ext cx="661987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33536" y="1009650"/>
            <a:ext cx="8681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Either edition of this book is fine, but new or used is going to be around $40.</a:t>
            </a:r>
          </a:p>
          <a:p>
            <a:r>
              <a:rPr lang="en-US" dirty="0"/>
              <a:t>It really is an outstanding book (but dense!).  It is worth the investment of time and money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0"/>
            <a:ext cx="27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Recommended textbooks…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1410</Words>
  <Application>Microsoft Office PowerPoint</Application>
  <PresentationFormat>On-screen Show (4:3)</PresentationFormat>
  <Paragraphs>240</Paragraphs>
  <Slides>50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 Fodor</cp:lastModifiedBy>
  <cp:revision>193</cp:revision>
  <dcterms:created xsi:type="dcterms:W3CDTF">2006-08-16T00:00:00Z</dcterms:created>
  <dcterms:modified xsi:type="dcterms:W3CDTF">2017-01-06T00:55:47Z</dcterms:modified>
</cp:coreProperties>
</file>