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68" r:id="rId2"/>
    <p:sldId id="257" r:id="rId3"/>
    <p:sldId id="258" r:id="rId4"/>
    <p:sldId id="260" r:id="rId5"/>
    <p:sldId id="316" r:id="rId6"/>
    <p:sldId id="317" r:id="rId7"/>
    <p:sldId id="319" r:id="rId8"/>
    <p:sldId id="261" r:id="rId9"/>
    <p:sldId id="262" r:id="rId10"/>
    <p:sldId id="263" r:id="rId11"/>
    <p:sldId id="320" r:id="rId12"/>
    <p:sldId id="321" r:id="rId13"/>
    <p:sldId id="323" r:id="rId14"/>
    <p:sldId id="264" r:id="rId15"/>
    <p:sldId id="32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25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D86-40EF-4699-B290-9A90C971F488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F66A-105A-4F67-9829-E546BD1F0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abou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jython/JythonFaq/GeneralInf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6553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2381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4400"/>
            <a:ext cx="5114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will be a required textbook…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19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get this far…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63000" cy="342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42672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http://chimera.labs.oreilly.com/books/1230000000345/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886200"/>
            <a:ext cx="316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can be browsed here: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6175"/>
            <a:ext cx="6429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-76200"/>
            <a:ext cx="442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won’t get this far but if we do….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380" y="2895600"/>
            <a:ext cx="3200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book is free…</a:t>
            </a:r>
          </a:p>
          <a:p>
            <a:r>
              <a:rPr lang="en-US" dirty="0"/>
              <a:t>http://it-ebooks.info/book/274/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5576887" cy="33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589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do some rather nice things with D3/JavaScript..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24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http://afodor.github.io/genomicsForceDemo.html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75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7989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371600"/>
            <a:ext cx="8782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5334000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http://afodor.github.io/classes/prog2015/prog2015.html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92668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http://afodor.github.io/classes/prog2015/prog2015.html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447800" y="684211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http://en.wikipedia.org/wiki/Java_(programming_language)#Principles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14400"/>
            <a:ext cx="68371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5943600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http://www.java.com/en/about/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595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Billions of computers/devices that run some version of Java….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1600200"/>
            <a:ext cx="7361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write for Android????  ( I do !!!)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67737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72390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787879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learn C# and write for Windows?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3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Java will get you (most of) version 1 of C#.</a:t>
            </a:r>
          </a:p>
          <a:p>
            <a:r>
              <a:rPr lang="en-US" dirty="0"/>
              <a:t>Lot’s of interesting stuff happening in C# since 2005 that I haven’t studied!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329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686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and Java are closely related languages.</a:t>
            </a:r>
          </a:p>
          <a:p>
            <a:r>
              <a:rPr lang="en-US" dirty="0"/>
              <a:t>If you know Java, Python is not hard to learn.</a:t>
            </a:r>
          </a:p>
          <a:p>
            <a:endParaRPr lang="en-US" dirty="0"/>
          </a:p>
          <a:p>
            <a:r>
              <a:rPr lang="en-US" dirty="0"/>
              <a:t>Python code can be compiled for the Java Virtual Machine </a:t>
            </a:r>
          </a:p>
          <a:p>
            <a:r>
              <a:rPr lang="en-US" dirty="0"/>
              <a:t>(and then reverse compiled into Java).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http://wiki.python.org/jython/JythonFaq/GeneralInfo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458200" cy="29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828800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helloWorld.c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905000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file.  </a:t>
            </a:r>
            <a:r>
              <a:rPr lang="en-US" dirty="0">
                <a:solidFill>
                  <a:srgbClr val="FF0000"/>
                </a:solidFill>
              </a:rPr>
              <a:t>The same on all platforms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91440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 compilation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2362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314700" y="2933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419600" y="2362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514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1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0638" y="26670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8001" y="2971800"/>
            <a:ext cx="6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OSX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3352800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2865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400" y="3048000"/>
            <a:ext cx="210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binary files</a:t>
            </a:r>
          </a:p>
          <a:p>
            <a:r>
              <a:rPr lang="en-US" dirty="0"/>
              <a:t>(the compiler makes</a:t>
            </a:r>
          </a:p>
          <a:p>
            <a:r>
              <a:rPr lang="en-US" dirty="0"/>
              <a:t>a native file that will</a:t>
            </a:r>
          </a:p>
          <a:p>
            <a:r>
              <a:rPr lang="en-US" dirty="0"/>
              <a:t>run on the CPU of</a:t>
            </a:r>
          </a:p>
          <a:p>
            <a:r>
              <a:rPr lang="en-US" dirty="0"/>
              <a:t>each machine)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5181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(except </a:t>
            </a:r>
            <a:r>
              <a:rPr lang="en-US" dirty="0" err="1"/>
              <a:t>cygwin</a:t>
            </a:r>
            <a:r>
              <a:rPr lang="en-US" dirty="0"/>
              <a:t> doesn’t really use native files, but that is another story….)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647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(and languages like C#) do something fundamentally different!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3581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ea typeface="ＭＳ Ｐゴシック" pitchFamily="1" charset="-128"/>
              </a:rPr>
              <a:t>Interpreted, architecture neutral, portable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715962"/>
            <a:ext cx="6926263" cy="4922838"/>
            <a:chOff x="1152" y="960"/>
            <a:chExt cx="4363" cy="31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960"/>
              <a:ext cx="3168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3888"/>
              <a:ext cx="24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ea typeface="ＭＳ Ｐゴシック" pitchFamily="1" charset="-128"/>
                </a:rPr>
                <a:t>http://www.sun.com/access/articles/wp-caped/2comp.gif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9538" y="3962400"/>
            <a:ext cx="4278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ＭＳ Ｐゴシック" pitchFamily="1" charset="-128"/>
              </a:rPr>
              <a:t>We compile to the “virtual machine” (VM)</a:t>
            </a:r>
          </a:p>
          <a:p>
            <a:pPr eaLnBrk="0" hangingPunct="0"/>
            <a:r>
              <a:rPr lang="en-US" dirty="0">
                <a:ea typeface="ＭＳ Ｐゴシック" pitchFamily="1" charset="-128"/>
              </a:rPr>
              <a:t>The “virtual machine” is just a specification.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562600"/>
            <a:ext cx="7648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is to make the code more portable.  The VM has a single specification.</a:t>
            </a:r>
          </a:p>
          <a:p>
            <a:r>
              <a:rPr lang="en-US" dirty="0"/>
              <a:t>This is more abstract and makes it easier to write cross-platform code.</a:t>
            </a:r>
          </a:p>
          <a:p>
            <a:r>
              <a:rPr lang="en-US" dirty="0"/>
              <a:t>You can compile Java code on Windows and run the </a:t>
            </a:r>
            <a:r>
              <a:rPr lang="en-US" dirty="0">
                <a:solidFill>
                  <a:srgbClr val="FF0000"/>
                </a:solidFill>
              </a:rPr>
              <a:t>binaries</a:t>
            </a:r>
            <a:r>
              <a:rPr lang="en-US" dirty="0"/>
              <a:t> on Linux on OSX.</a:t>
            </a:r>
          </a:p>
          <a:p>
            <a:r>
              <a:rPr lang="en-US" dirty="0"/>
              <a:t>This works surprisingly well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66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write our first Java programs in our text-editors…</a:t>
            </a:r>
          </a:p>
          <a:p>
            <a:r>
              <a:rPr lang="en-US" dirty="0"/>
              <a:t>But soon switch to Eclipse – an Integrated Development Environment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554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 latest Java SDK for your OS (1.8 or later is fine…)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44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http://www.oracle.com/technetwork/java/javase/downloads/index.html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5188744" cy="49794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318873" y="38862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3516868"/>
            <a:ext cx="34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want the JDK for your platform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7696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windows make sure the Java bin directory is in your path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6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by (Windows 7) :</a:t>
            </a:r>
          </a:p>
          <a:p>
            <a:r>
              <a:rPr lang="en-US" dirty="0"/>
              <a:t>	Control panel -&gt; System and Security -&gt; System -&gt;</a:t>
            </a:r>
          </a:p>
          <a:p>
            <a:r>
              <a:rPr lang="en-US" dirty="0"/>
              <a:t>Advanced System Settings-&gt;Advanced -&gt; Environment Variables -&gt; Path -&gt; Edit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3848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“;” and then the path to the Java </a:t>
            </a:r>
            <a:r>
              <a:rPr lang="en-US" dirty="0" err="1"/>
              <a:t>jdk</a:t>
            </a:r>
            <a:r>
              <a:rPr lang="en-US" dirty="0"/>
              <a:t> bin directory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2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all has gone well, if you type “</a:t>
            </a:r>
            <a:r>
              <a:rPr lang="en-US" dirty="0" err="1"/>
              <a:t>javac</a:t>
            </a:r>
            <a:r>
              <a:rPr lang="en-US" dirty="0"/>
              <a:t> –version” you will get the installed version of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199"/>
            <a:ext cx="6629400" cy="5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401669"/>
            <a:ext cx="692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Java installed on a computer you need it on, let us know.</a:t>
            </a:r>
          </a:p>
          <a:p>
            <a:r>
              <a:rPr lang="en-US" dirty="0"/>
              <a:t>                                   We will figure it out!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728442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5146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44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Java program (Hello World of course)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055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4368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648200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Lot’s of new stuff for us to learn here….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803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76200"/>
            <a:ext cx="766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very fussy about where files are.</a:t>
            </a:r>
          </a:p>
          <a:p>
            <a:r>
              <a:rPr lang="en-US" dirty="0"/>
              <a:t>This file is in a package called examples.  </a:t>
            </a:r>
          </a:p>
          <a:p>
            <a:r>
              <a:rPr lang="en-US" dirty="0"/>
              <a:t>Which means that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directory called examples on your hard drive.</a:t>
            </a:r>
          </a:p>
          <a:p>
            <a:r>
              <a:rPr lang="en-US" dirty="0"/>
              <a:t>And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file called HelloWorld.java (the same name as the class)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485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352800"/>
            <a:ext cx="4171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48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429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in a directory called examples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9740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file has the same name as the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6018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656" y="5715000"/>
            <a:ext cx="322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successfully compile our</a:t>
            </a:r>
          </a:p>
          <a:p>
            <a:r>
              <a:rPr lang="en-US" dirty="0"/>
              <a:t>Program to make the “.class” file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54279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57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.class file is a binary file, but a different kind of binary file than the .exe file that C created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779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file is not a “native file” (like a c compiled executable HelloWorld.exe) .  </a:t>
            </a:r>
          </a:p>
          <a:p>
            <a:r>
              <a:rPr lang="en-US" dirty="0"/>
              <a:t>It is compiled for the </a:t>
            </a:r>
            <a:r>
              <a:rPr lang="en-US" dirty="0">
                <a:solidFill>
                  <a:srgbClr val="FF0000"/>
                </a:solidFill>
              </a:rPr>
              <a:t>Java Virtual Machine </a:t>
            </a:r>
            <a:r>
              <a:rPr lang="en-US" dirty="0"/>
              <a:t>(or JVM).</a:t>
            </a:r>
          </a:p>
          <a:p>
            <a:endParaRPr lang="en-US" dirty="0"/>
          </a:p>
          <a:p>
            <a:r>
              <a:rPr lang="en-US" dirty="0"/>
              <a:t>The Java virtual machine is just a specification ; a series of rules…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77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0579" y="5955268"/>
            <a:ext cx="38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http://java.sun.com/docs/books/jvms/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828675"/>
            <a:ext cx="8753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30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interesting stuff in JVM specification…. (but you of course don’t need to read it!)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107668"/>
            <a:ext cx="60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u1, u2 and u4 are unsigned one-, two- and four-byte integers…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60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 of interesting to read if you want to…. (obviously you are not responsible for this material)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04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the .class file itself can be represented as a </a:t>
            </a:r>
            <a:r>
              <a:rPr lang="en-US" dirty="0" err="1"/>
              <a:t>struct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334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return to our example.   We have successfully compiled our code to a class file.</a:t>
            </a:r>
          </a:p>
          <a:p>
            <a:endParaRPr lang="en-US" dirty="0"/>
          </a:p>
          <a:p>
            <a:r>
              <a:rPr lang="en-US" dirty="0"/>
              <a:t>We use the command “java” to launch the Virtual Machine and run our program.</a:t>
            </a:r>
          </a:p>
          <a:p>
            <a:r>
              <a:rPr lang="en-US" dirty="0"/>
              <a:t>Except it says that it can’t find it!</a:t>
            </a:r>
          </a:p>
          <a:p>
            <a:r>
              <a:rPr lang="en-US" dirty="0"/>
              <a:t>Why can’t it find it?  What do you mean wrong name?  It’s called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r>
              <a:rPr lang="en-US" dirty="0"/>
              <a:t> It’s right there!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8928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76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the name of this program is not “</a:t>
            </a:r>
            <a:r>
              <a:rPr lang="en-US" dirty="0" err="1"/>
              <a:t>HelloWorld</a:t>
            </a:r>
            <a:r>
              <a:rPr lang="en-US" dirty="0"/>
              <a:t>”.</a:t>
            </a:r>
          </a:p>
          <a:p>
            <a:r>
              <a:rPr lang="en-US" dirty="0"/>
              <a:t>It is “</a:t>
            </a:r>
            <a:r>
              <a:rPr lang="en-US" dirty="0" err="1"/>
              <a:t>examples.HelloWorld</a:t>
            </a:r>
            <a:r>
              <a:rPr lang="en-US" dirty="0"/>
              <a:t>”  </a:t>
            </a:r>
          </a:p>
          <a:p>
            <a:r>
              <a:rPr lang="en-US" dirty="0"/>
              <a:t>Java is very, very fussy about names…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8382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2291" y="2743200"/>
            <a:ext cx="60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program we need to be in the base directory </a:t>
            </a:r>
          </a:p>
          <a:p>
            <a:r>
              <a:rPr lang="en-US" dirty="0"/>
              <a:t>(the directory that contains “examples” and use the full name </a:t>
            </a:r>
          </a:p>
          <a:p>
            <a:r>
              <a:rPr lang="en-US" dirty="0" err="1"/>
              <a:t>examples.HelloWorld</a:t>
            </a:r>
            <a:r>
              <a:rPr lang="en-US" dirty="0"/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657600"/>
            <a:ext cx="6781800" cy="3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we can set a CLASSPATH to tell java where to look for our file…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6637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72390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3429000"/>
            <a:ext cx="7965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classpath</a:t>
            </a:r>
            <a:r>
              <a:rPr lang="en-US" dirty="0"/>
              <a:t>, I can invoke Java from anywhere.</a:t>
            </a:r>
          </a:p>
          <a:p>
            <a:endParaRPr lang="en-US" dirty="0"/>
          </a:p>
          <a:p>
            <a:r>
              <a:rPr lang="en-US" dirty="0"/>
              <a:t>You can specify multiple directories…</a:t>
            </a:r>
          </a:p>
          <a:p>
            <a:endParaRPr lang="en-US" dirty="0"/>
          </a:p>
          <a:p>
            <a:r>
              <a:rPr lang="en-US" dirty="0"/>
              <a:t>So </a:t>
            </a:r>
          </a:p>
          <a:p>
            <a:r>
              <a:rPr lang="en-US" dirty="0"/>
              <a:t>java –cp .;c:\javaCode;c:\</a:t>
            </a:r>
            <a:r>
              <a:rPr lang="en-US" dirty="0" err="1"/>
              <a:t>someDir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Will search in the current directory (“.”), then c:\javaCode and then c:\someDir</a:t>
            </a:r>
          </a:p>
          <a:p>
            <a:r>
              <a:rPr lang="en-US" dirty="0"/>
              <a:t>for the class “</a:t>
            </a:r>
            <a:r>
              <a:rPr lang="en-US" dirty="0" err="1"/>
              <a:t>examples.HelloWorld</a:t>
            </a:r>
            <a:r>
              <a:rPr lang="en-US" dirty="0"/>
              <a:t>” (which must be in a directory called “example”</a:t>
            </a:r>
          </a:p>
          <a:p>
            <a:r>
              <a:rPr lang="en-US" dirty="0"/>
              <a:t>in one of those directories).</a:t>
            </a:r>
          </a:p>
          <a:p>
            <a:r>
              <a:rPr lang="en-US" dirty="0"/>
              <a:t>If it can’t find it, you get the “</a:t>
            </a:r>
            <a:r>
              <a:rPr lang="en-US" dirty="0" err="1"/>
              <a:t>NoClassDefFoundError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154668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and Object Oriented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“Thinking in Java” </a:t>
            </a:r>
          </a:p>
          <a:p>
            <a:r>
              <a:rPr lang="en-US" dirty="0"/>
              <a:t>(or text book of your 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411069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“Effective Java ” – Josh Bloch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0499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0499" y="2209800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OO for multi-threading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956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971800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Goetz et al -Java Concurrency in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240" y="3200400"/>
            <a:ext cx="290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Writing concurrent programs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4267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200" y="44196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" y="4648200"/>
            <a:ext cx="40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HTML 5 and Web applications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4431268"/>
            <a:ext cx="28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“JavaScript: The good parts”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812268"/>
            <a:ext cx="31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“Secrets of the </a:t>
            </a:r>
            <a:r>
              <a:rPr lang="en-US" dirty="0" err="1"/>
              <a:t>Javascript</a:t>
            </a:r>
            <a:r>
              <a:rPr lang="en-US" dirty="0"/>
              <a:t> Ninja”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9400" y="5334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00" y="58674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6096000"/>
            <a:ext cx="252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 and </a:t>
            </a:r>
            <a:r>
              <a:rPr lang="en-US"/>
              <a:t>data visualization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53000" y="5943600"/>
            <a:ext cx="42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“Interactive Data Visualization for the Web”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1447800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we will definitely cover</a:t>
            </a:r>
            <a:r>
              <a:rPr lang="en-US" dirty="0"/>
              <a:t>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581400"/>
            <a:ext cx="477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we will cover; how deeply depends on your interests</a:t>
            </a:r>
            <a:r>
              <a:rPr lang="en-US" sz="16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4876800"/>
            <a:ext cx="33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468" y="6412468"/>
            <a:ext cx="3364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69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if the class is called </a:t>
            </a:r>
            <a:r>
              <a:rPr lang="en-US" dirty="0" err="1"/>
              <a:t>HelloWorld</a:t>
            </a:r>
            <a:r>
              <a:rPr lang="en-US" dirty="0"/>
              <a:t>, </a:t>
            </a:r>
          </a:p>
          <a:p>
            <a:r>
              <a:rPr lang="en-US" dirty="0"/>
              <a:t>the program must be called HelloWorld.java otherwise it won’t compile </a:t>
            </a:r>
          </a:p>
          <a:p>
            <a:r>
              <a:rPr lang="en-US" dirty="0"/>
              <a:t>(this was done so that we can find the code where classes are defined!)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0661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771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turns out that is only true for the public non-static class in the file</a:t>
            </a:r>
          </a:p>
          <a:p>
            <a:r>
              <a:rPr lang="en-US" dirty="0"/>
              <a:t>of which there can only be one, but since you don’t know yet what a </a:t>
            </a:r>
          </a:p>
          <a:p>
            <a:r>
              <a:rPr lang="en-US" dirty="0"/>
              <a:t>class is or what it means to be static or public, we will have to return </a:t>
            </a:r>
            <a:r>
              <a:rPr lang="en-US"/>
              <a:t>to this later)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now.  Try and type in compile and run a HelloWorld.java program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15240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600200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53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are classes?</a:t>
            </a:r>
          </a:p>
          <a:p>
            <a:endParaRPr lang="en-US" dirty="0"/>
          </a:p>
          <a:p>
            <a:r>
              <a:rPr lang="en-US" dirty="0"/>
              <a:t>Classes are like </a:t>
            </a:r>
            <a:r>
              <a:rPr lang="en-US" dirty="0" err="1"/>
              <a:t>c’s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but with </a:t>
            </a:r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visibility modifiers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689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data structure that holds a three dimensional point in space.</a:t>
            </a:r>
          </a:p>
          <a:p>
            <a:r>
              <a:rPr lang="en-US" dirty="0"/>
              <a:t>Here this is in C…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599"/>
            <a:ext cx="6934200" cy="440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953000"/>
            <a:ext cx="3352800" cy="10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228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fine but……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1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manipulates the data points </a:t>
            </a:r>
            <a:r>
              <a:rPr lang="en-US" dirty="0" err="1"/>
              <a:t>x,y</a:t>
            </a:r>
            <a:r>
              <a:rPr lang="en-US" dirty="0"/>
              <a:t> and z could be written anywhere within the c program.</a:t>
            </a:r>
          </a:p>
          <a:p>
            <a:endParaRPr lang="en-US" dirty="0"/>
          </a:p>
          <a:p>
            <a:r>
              <a:rPr lang="en-US" dirty="0"/>
              <a:t>The object oriented approach is to try and </a:t>
            </a:r>
            <a:r>
              <a:rPr lang="en-US" dirty="0" err="1"/>
              <a:t>encapsalate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and z.</a:t>
            </a:r>
          </a:p>
          <a:p>
            <a:r>
              <a:rPr lang="en-US" dirty="0"/>
              <a:t>If all a class ever needs to provide is the distance, then the underlying data</a:t>
            </a:r>
          </a:p>
          <a:p>
            <a:r>
              <a:rPr lang="en-US" dirty="0" err="1"/>
              <a:t>x,y</a:t>
            </a:r>
            <a:r>
              <a:rPr lang="en-US" dirty="0"/>
              <a:t> and z can be hidden from the rest of the program.</a:t>
            </a:r>
          </a:p>
          <a:p>
            <a:endParaRPr lang="en-US" dirty="0"/>
          </a:p>
          <a:p>
            <a:r>
              <a:rPr lang="en-US" dirty="0"/>
              <a:t>The OO approach is to put the data (</a:t>
            </a:r>
            <a:r>
              <a:rPr lang="en-US" dirty="0" err="1"/>
              <a:t>x,y</a:t>
            </a:r>
            <a:r>
              <a:rPr lang="en-US" dirty="0"/>
              <a:t> and z) and the function that manipulates the </a:t>
            </a:r>
          </a:p>
          <a:p>
            <a:r>
              <a:rPr lang="en-US" dirty="0"/>
              <a:t>data in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/>
              <a:t>place (and then hide as much of the data as possible!)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start our exploration of Java by making equivalent Java code.</a:t>
            </a:r>
          </a:p>
          <a:p>
            <a:r>
              <a:rPr lang="en-US" dirty="0"/>
              <a:t>Java doesn’t have </a:t>
            </a:r>
            <a:r>
              <a:rPr lang="en-US" dirty="0" err="1"/>
              <a:t>structs</a:t>
            </a:r>
            <a:r>
              <a:rPr lang="en-US" dirty="0"/>
              <a:t>.  It has classes.  </a:t>
            </a:r>
          </a:p>
          <a:p>
            <a:r>
              <a:rPr lang="en-US" dirty="0"/>
              <a:t>The code that defines a “Java </a:t>
            </a:r>
            <a:r>
              <a:rPr lang="en-US" dirty="0" err="1"/>
              <a:t>struct</a:t>
            </a:r>
            <a:r>
              <a:rPr lang="en-US" dirty="0"/>
              <a:t>” is called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The data of a “Java </a:t>
            </a:r>
            <a:r>
              <a:rPr lang="en-US" dirty="0" err="1"/>
              <a:t>struct</a:t>
            </a:r>
            <a:r>
              <a:rPr lang="en-US" dirty="0"/>
              <a:t>” once it is in memory is called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50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is putting the allocated </a:t>
            </a:r>
            <a:r>
              <a:rPr lang="en-US" dirty="0" err="1"/>
              <a:t>struct</a:t>
            </a:r>
            <a:r>
              <a:rPr lang="en-US" dirty="0"/>
              <a:t> onto the stack.</a:t>
            </a:r>
          </a:p>
          <a:p>
            <a:r>
              <a:rPr lang="en-US" dirty="0"/>
              <a:t>In Java all objects are allocated on the heap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248400"/>
            <a:ext cx="520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there is no strict equivalent in Java to this C code…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 (undefined)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248400"/>
            <a:ext cx="919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allocates enough room for 1 Point3D object on the heap and returns a pointer to that memory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533400"/>
            <a:ext cx="9003157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553200" y="464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707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are done with p, we must manually free it or risk </a:t>
            </a:r>
            <a:r>
              <a:rPr lang="en-US" dirty="0">
                <a:solidFill>
                  <a:srgbClr val="FF0000"/>
                </a:solidFill>
              </a:rPr>
              <a:t>memory leaks</a:t>
            </a:r>
          </a:p>
          <a:p>
            <a:r>
              <a:rPr lang="en-US" dirty="0"/>
              <a:t>(in this case it doesn’t matter because the program will exit anyway)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87868"/>
            <a:ext cx="573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finally, is the Java… </a:t>
            </a:r>
          </a:p>
          <a:p>
            <a:r>
              <a:rPr lang="en-US" dirty="0"/>
              <a:t>(although as we will see, this code is not in the “Java style”)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5924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8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114800"/>
            <a:ext cx="9057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lose the annoying #includes in Java.</a:t>
            </a:r>
          </a:p>
          <a:p>
            <a:r>
              <a:rPr lang="en-US" dirty="0"/>
              <a:t>But we (optionally) can declare our class to be in a package.</a:t>
            </a:r>
          </a:p>
          <a:p>
            <a:r>
              <a:rPr lang="en-US" dirty="0"/>
              <a:t>Because the name of the class is examples.Point3D_LikeC</a:t>
            </a:r>
          </a:p>
          <a:p>
            <a:r>
              <a:rPr lang="en-US" dirty="0"/>
              <a:t>this helps to avoid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/>
              <a:t>conflicts.</a:t>
            </a:r>
          </a:p>
          <a:p>
            <a:endParaRPr lang="en-US" dirty="0"/>
          </a:p>
          <a:p>
            <a:r>
              <a:rPr lang="en-US" dirty="0"/>
              <a:t>Technically, the package should be called something like</a:t>
            </a:r>
          </a:p>
          <a:p>
            <a:r>
              <a:rPr lang="en-US" dirty="0" err="1"/>
              <a:t>edu.uncc.fodorProgramming.examples</a:t>
            </a:r>
            <a:r>
              <a:rPr lang="en-US" dirty="0"/>
              <a:t> so there would be zero chance of a namespace conflict.</a:t>
            </a:r>
          </a:p>
          <a:p>
            <a:endParaRPr lang="en-US" dirty="0"/>
          </a:p>
          <a:p>
            <a:r>
              <a:rPr lang="en-US" dirty="0"/>
              <a:t>This way a single VM could safely load programs from many people..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4419600"/>
            <a:ext cx="6815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data in the class.</a:t>
            </a:r>
          </a:p>
          <a:p>
            <a:r>
              <a:rPr lang="en-US" dirty="0"/>
              <a:t>They define the “state” of our object in Java.</a:t>
            </a:r>
          </a:p>
          <a:p>
            <a:r>
              <a:rPr lang="en-US" dirty="0"/>
              <a:t>The public means any program in the Java VM can modify these data.</a:t>
            </a:r>
          </a:p>
          <a:p>
            <a:r>
              <a:rPr lang="en-US" dirty="0"/>
              <a:t>This is the way C </a:t>
            </a:r>
            <a:r>
              <a:rPr lang="en-US" dirty="0" err="1"/>
              <a:t>structs</a:t>
            </a:r>
            <a:r>
              <a:rPr lang="en-US" dirty="0"/>
              <a:t> work, but goes against the philosophy of Java, </a:t>
            </a:r>
          </a:p>
          <a:p>
            <a:r>
              <a:rPr lang="en-US" dirty="0"/>
              <a:t>which says that the data should be as much as possible encapsulated</a:t>
            </a:r>
          </a:p>
          <a:p>
            <a:r>
              <a:rPr lang="en-US" dirty="0"/>
              <a:t>(that is hidden from the rest of the program).</a:t>
            </a:r>
          </a:p>
          <a:p>
            <a:r>
              <a:rPr lang="en-US" dirty="0"/>
              <a:t>(Much more on that later!)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812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12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144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4343400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functions works the same, but with one crucial difference.</a:t>
            </a:r>
          </a:p>
          <a:p>
            <a:r>
              <a:rPr lang="en-US" dirty="0"/>
              <a:t>In C, we have to pass the pointer to the function.</a:t>
            </a:r>
          </a:p>
          <a:p>
            <a:r>
              <a:rPr lang="en-US" dirty="0"/>
              <a:t>In Java, the function is part of the class.</a:t>
            </a:r>
          </a:p>
          <a:p>
            <a:r>
              <a:rPr lang="en-US" dirty="0"/>
              <a:t>The function works on the data from the object on which it was invoked..</a:t>
            </a:r>
          </a:p>
          <a:p>
            <a:r>
              <a:rPr lang="en-US" dirty="0"/>
              <a:t>(We will see later that the pointer is still there, but is called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9694" y="3798332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9694" y="3810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1894" y="3950732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6988" y="410313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1494" y="41031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179874"/>
            <a:ext cx="4098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endParaRPr lang="en-US" dirty="0"/>
          </a:p>
          <a:p>
            <a:r>
              <a:rPr lang="en-US" dirty="0"/>
              <a:t>In C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</a:t>
            </a:r>
            <a:r>
              <a:rPr lang="en-US" dirty="0" err="1"/>
              <a:t>struct</a:t>
            </a:r>
            <a:r>
              <a:rPr lang="en-US" dirty="0"/>
              <a:t>, </a:t>
            </a:r>
          </a:p>
          <a:p>
            <a:r>
              <a:rPr lang="en-US" dirty="0"/>
              <a:t>so you must pass a pointer to the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you want the function to work on…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81600" y="4343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82094" y="3950732"/>
            <a:ext cx="2518506" cy="1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2094" y="39624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9388" y="4255532"/>
            <a:ext cx="2511212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3894" y="42555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5562600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class. </a:t>
            </a:r>
          </a:p>
          <a:p>
            <a:r>
              <a:rPr lang="en-US" dirty="0"/>
              <a:t>It works on the data of the object from which</a:t>
            </a:r>
          </a:p>
          <a:p>
            <a:r>
              <a:rPr lang="en-US" dirty="0"/>
              <a:t>it was invoked.  No need to pass the reference.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5181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3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0" y="47244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Java, space is allocated with the new operator.</a:t>
            </a:r>
          </a:p>
          <a:p>
            <a:r>
              <a:rPr lang="en-US" dirty="0"/>
              <a:t>A reference is returned to the newly created object.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57200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space is allocated with </a:t>
            </a:r>
            <a:r>
              <a:rPr lang="en-US" dirty="0" err="1"/>
              <a:t>malloc</a:t>
            </a:r>
            <a:r>
              <a:rPr lang="en-US" dirty="0"/>
              <a:t> and </a:t>
            </a:r>
          </a:p>
          <a:p>
            <a:r>
              <a:rPr lang="en-US" dirty="0"/>
              <a:t>a pointer is returned to the newly allocated</a:t>
            </a:r>
          </a:p>
          <a:p>
            <a:r>
              <a:rPr lang="en-US" dirty="0"/>
              <a:t>space.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114800"/>
            <a:ext cx="42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  <a:r>
              <a:rPr lang="en-US" dirty="0" err="1"/>
              <a:t>getDistanceFromOrigin</a:t>
            </a:r>
            <a:r>
              <a:rPr lang="en-US" dirty="0"/>
              <a:t>() is</a:t>
            </a:r>
          </a:p>
          <a:p>
            <a:r>
              <a:rPr lang="en-US" dirty="0"/>
              <a:t>invoked through the object p.</a:t>
            </a:r>
          </a:p>
          <a:p>
            <a:r>
              <a:rPr lang="en-US" dirty="0"/>
              <a:t>The function works on the data associated</a:t>
            </a:r>
          </a:p>
          <a:p>
            <a:r>
              <a:rPr lang="en-US" dirty="0"/>
              <a:t>with the object from which it was invoked…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058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962400"/>
            <a:ext cx="351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</a:p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r>
              <a:rPr lang="en-US" dirty="0"/>
              <a:t>is defined outside the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must be passed a pointer to the</a:t>
            </a:r>
          </a:p>
          <a:p>
            <a:r>
              <a:rPr lang="en-US" dirty="0"/>
              <a:t>appropriate </a:t>
            </a:r>
            <a:r>
              <a:rPr lang="en-US" dirty="0" err="1"/>
              <a:t>struct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34290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4029670"/>
            <a:ext cx="40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we must free the memory manually</a:t>
            </a:r>
          </a:p>
          <a:p>
            <a:r>
              <a:rPr lang="en-US" dirty="0"/>
              <a:t>(although not important here because</a:t>
            </a:r>
          </a:p>
          <a:p>
            <a:r>
              <a:rPr lang="en-US" dirty="0"/>
              <a:t>the program is about to end).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044077"/>
            <a:ext cx="4972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(or way) to manually free memory in Java.</a:t>
            </a:r>
          </a:p>
          <a:p>
            <a:r>
              <a:rPr lang="en-US" dirty="0"/>
              <a:t>Once the reference to the object goes out of</a:t>
            </a:r>
          </a:p>
          <a:p>
            <a:r>
              <a:rPr lang="en-US" dirty="0"/>
              <a:t>scope, the memory consumed by the object</a:t>
            </a:r>
          </a:p>
          <a:p>
            <a:r>
              <a:rPr lang="en-US" dirty="0"/>
              <a:t>is eligible to be reclaimed by the </a:t>
            </a:r>
          </a:p>
          <a:p>
            <a:r>
              <a:rPr lang="en-US" dirty="0"/>
              <a:t>garbage collector!</a:t>
            </a:r>
          </a:p>
          <a:p>
            <a:endParaRPr lang="en-US" dirty="0"/>
          </a:p>
          <a:p>
            <a:r>
              <a:rPr lang="en-US" dirty="0"/>
              <a:t>With “p=null”, you can force p to go out of scope,</a:t>
            </a:r>
          </a:p>
          <a:p>
            <a:r>
              <a:rPr lang="en-US" dirty="0"/>
              <a:t>but you can’t force the garbage collector to free</a:t>
            </a:r>
          </a:p>
          <a:p>
            <a:r>
              <a:rPr lang="en-US" dirty="0"/>
              <a:t>the memory at any particular point in time!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304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 (cont’d)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686800" cy="5028047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5807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if, for and while in Java.</a:t>
            </a:r>
          </a:p>
          <a:p>
            <a:r>
              <a:rPr lang="en-US" dirty="0"/>
              <a:t>	variables in Java.</a:t>
            </a:r>
          </a:p>
          <a:p>
            <a:endParaRPr lang="en-US" dirty="0"/>
          </a:p>
          <a:p>
            <a:r>
              <a:rPr lang="en-US" dirty="0"/>
              <a:t>After that:</a:t>
            </a:r>
          </a:p>
          <a:p>
            <a:r>
              <a:rPr lang="en-US" dirty="0"/>
              <a:t>	More on Java’s object oriented approach.</a:t>
            </a:r>
          </a:p>
          <a:p>
            <a:endParaRPr lang="en-US" dirty="0"/>
          </a:p>
          <a:p>
            <a:r>
              <a:rPr lang="en-US"/>
              <a:t>Reading: Start </a:t>
            </a:r>
            <a:r>
              <a:rPr lang="en-US" dirty="0"/>
              <a:t>to read your introductory Java book of choice.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books…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36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in Java (or any other intro Java book that you are comfortable with)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2373868"/>
            <a:ext cx="3705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http://www.mindview.net/Books/TIJ/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3440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edition (which is free) is fine…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47710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10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ordering physical books, get them ordered.  </a:t>
            </a:r>
          </a:p>
          <a:p>
            <a:r>
              <a:rPr lang="en-US" dirty="0"/>
              <a:t>You will need them soon…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9600"/>
            <a:ext cx="495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free: http://it-ebooks.info/book/2614/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"/>
            <a:ext cx="6400800" cy="63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2199</Words>
  <Application>Microsoft Office PowerPoint</Application>
  <PresentationFormat>On-screen Show (4:3)</PresentationFormat>
  <Paragraphs>356</Paragraphs>
  <Slides>61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43</cp:revision>
  <dcterms:created xsi:type="dcterms:W3CDTF">2006-08-16T00:00:00Z</dcterms:created>
  <dcterms:modified xsi:type="dcterms:W3CDTF">2016-08-16T20:08:12Z</dcterms:modified>
</cp:coreProperties>
</file>