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68" r:id="rId2"/>
    <p:sldId id="257" r:id="rId3"/>
    <p:sldId id="258" r:id="rId4"/>
    <p:sldId id="260" r:id="rId5"/>
    <p:sldId id="324" r:id="rId6"/>
    <p:sldId id="316" r:id="rId7"/>
    <p:sldId id="317" r:id="rId8"/>
    <p:sldId id="325" r:id="rId9"/>
    <p:sldId id="319" r:id="rId10"/>
    <p:sldId id="261" r:id="rId11"/>
    <p:sldId id="262" r:id="rId12"/>
    <p:sldId id="263" r:id="rId13"/>
    <p:sldId id="320" r:id="rId14"/>
    <p:sldId id="321" r:id="rId15"/>
    <p:sldId id="323" r:id="rId16"/>
    <p:sldId id="264" r:id="rId17"/>
    <p:sldId id="322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256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3D86-40EF-4699-B290-9A90C971F488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FF66A-105A-4F67-9829-E546BD1F0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(programming_language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.com/en/abou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jython/JythonFaq/GeneralInf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jvms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057870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743200" y="91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6104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are ordering physical books, get them ordered.  </a:t>
            </a:r>
          </a:p>
          <a:p>
            <a:r>
              <a:rPr lang="en-US" dirty="0"/>
              <a:t>You will need them soon…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09600"/>
            <a:ext cx="495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book is free: http://it-ebooks.info/book/2614/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"/>
            <a:ext cx="6400800" cy="63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038600"/>
            <a:ext cx="65532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2381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914400"/>
            <a:ext cx="51149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will be a required textbook…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191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get this far…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8763000" cy="342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0" y="42672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http://chimera.labs.oreilly.com/books/1230000000345/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886200"/>
            <a:ext cx="316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book can be browsed here: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86175"/>
            <a:ext cx="64293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-76200"/>
            <a:ext cx="442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probably won’t get this far but if we do….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380" y="2895600"/>
            <a:ext cx="3200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book is free…</a:t>
            </a:r>
          </a:p>
          <a:p>
            <a:r>
              <a:rPr lang="en-US" dirty="0"/>
              <a:t>http://it-ebooks.info/book/274/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5576887" cy="330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589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You can do some rather nice things with D3/JavaScript..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62484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http://afodor.github.io/genomicsForceDemo.html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47583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77989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B37F55-250C-4BEA-B2F8-B3A9076D6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688"/>
            <a:ext cx="9144000" cy="5058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6172200"/>
            <a:ext cx="550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afodor.github.io/classes/prog2018/prog2018.html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92668"/>
            <a:ext cx="550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afodor.github.io/classes/prog2018/prog2018.html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447800" y="684211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62600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http://en.wikipedia.org/wiki/Java_(programming_language)#Principles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914400"/>
            <a:ext cx="683718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95400"/>
            <a:ext cx="9011796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5943600"/>
            <a:ext cx="324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http://www.java.com/en/about/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57200"/>
            <a:ext cx="595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Billions of computers/devices that run some version of Java….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99" y="1600200"/>
            <a:ext cx="736195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96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write for Android????  ( I do !!!)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677377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7239000" y="45720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81000"/>
            <a:ext cx="406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learn C# and write for Windows?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638800"/>
            <a:ext cx="733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Knowing Java will get you (most of) version 1 of C#.</a:t>
            </a:r>
          </a:p>
          <a:p>
            <a:r>
              <a:rPr lang="en-US" dirty="0"/>
              <a:t>Lot’s of interesting stuff happening in C# since 2005 that I haven’t studied!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32901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33400"/>
            <a:ext cx="5686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and Java are closely related languages.</a:t>
            </a:r>
          </a:p>
          <a:p>
            <a:r>
              <a:rPr lang="en-US" dirty="0"/>
              <a:t>If you know Java, Python is not hard to learn.</a:t>
            </a:r>
          </a:p>
          <a:p>
            <a:endParaRPr lang="en-US" dirty="0"/>
          </a:p>
          <a:p>
            <a:r>
              <a:rPr lang="en-US" dirty="0"/>
              <a:t>Python code can be compiled for the Java Virtual Machine </a:t>
            </a:r>
          </a:p>
          <a:p>
            <a:r>
              <a:rPr lang="en-US" dirty="0"/>
              <a:t>(and then reverse compiled into Java).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63246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http://wiki.python.org/jython/JythonFaq/GeneralInfo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362200"/>
            <a:ext cx="8458200" cy="294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1828800"/>
            <a:ext cx="13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helloWorld.c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572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2600" y="1905000"/>
            <a:ext cx="34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file.  </a:t>
            </a:r>
            <a:r>
              <a:rPr lang="en-US" dirty="0">
                <a:solidFill>
                  <a:srgbClr val="FF0000"/>
                </a:solidFill>
              </a:rPr>
              <a:t>The same on all platforms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914400"/>
            <a:ext cx="252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 compilation 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362200" y="23622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3314700" y="29337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4419600" y="23622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2514600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1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580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30638" y="2667000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8001" y="2971800"/>
            <a:ext cx="6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OSX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200" y="28956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2600" y="3352800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2865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7800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9400" y="3048000"/>
            <a:ext cx="2106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binary files</a:t>
            </a:r>
          </a:p>
          <a:p>
            <a:r>
              <a:rPr lang="en-US" dirty="0"/>
              <a:t>(the compiler makes</a:t>
            </a:r>
          </a:p>
          <a:p>
            <a:r>
              <a:rPr lang="en-US" dirty="0"/>
              <a:t>a native file that will</a:t>
            </a:r>
          </a:p>
          <a:p>
            <a:r>
              <a:rPr lang="en-US" dirty="0"/>
              <a:t>run on the CPU of</a:t>
            </a:r>
          </a:p>
          <a:p>
            <a:r>
              <a:rPr lang="en-US" dirty="0"/>
              <a:t>each machine)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5181600"/>
            <a:ext cx="701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(except </a:t>
            </a:r>
            <a:r>
              <a:rPr lang="en-US" dirty="0" err="1"/>
              <a:t>cygwin</a:t>
            </a:r>
            <a:r>
              <a:rPr lang="en-US" dirty="0"/>
              <a:t> doesn’t really use native files, but that is another story….)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28600"/>
            <a:ext cx="647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(and languages like C#) do something fundamentally different!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47800" y="3581400"/>
            <a:ext cx="571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  <a:ea typeface="ＭＳ Ｐゴシック" pitchFamily="1" charset="-128"/>
              </a:rPr>
              <a:t>Interpreted, architecture neutral, portable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715962"/>
            <a:ext cx="6926263" cy="4922838"/>
            <a:chOff x="1152" y="960"/>
            <a:chExt cx="4363" cy="3101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960"/>
              <a:ext cx="3168" cy="1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024" y="3888"/>
              <a:ext cx="24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ea typeface="ＭＳ Ｐゴシック" pitchFamily="1" charset="-128"/>
                </a:rPr>
                <a:t>http://www.sun.com/access/articles/wp-caped/2comp.gif</a:t>
              </a:r>
            </a:p>
          </p:txBody>
        </p:sp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79538" y="3962400"/>
            <a:ext cx="42785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ea typeface="ＭＳ Ｐゴシック" pitchFamily="1" charset="-128"/>
              </a:rPr>
              <a:t>We compile to the “virtual machine” (VM)</a:t>
            </a:r>
          </a:p>
          <a:p>
            <a:pPr eaLnBrk="0" hangingPunct="0"/>
            <a:r>
              <a:rPr lang="en-US" dirty="0">
                <a:ea typeface="ＭＳ Ｐゴシック" pitchFamily="1" charset="-128"/>
              </a:rPr>
              <a:t>The “virtual machine” is just a specification.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5562600"/>
            <a:ext cx="7648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idea is to make the code more portable.  The VM has a single specification.</a:t>
            </a:r>
          </a:p>
          <a:p>
            <a:r>
              <a:rPr lang="en-US" dirty="0"/>
              <a:t>This is more abstract and makes it easier to write cross-platform code.</a:t>
            </a:r>
          </a:p>
          <a:p>
            <a:r>
              <a:rPr lang="en-US" dirty="0"/>
              <a:t>You can compile Java code on Windows and run the </a:t>
            </a:r>
            <a:r>
              <a:rPr lang="en-US" dirty="0">
                <a:solidFill>
                  <a:srgbClr val="FF0000"/>
                </a:solidFill>
              </a:rPr>
              <a:t>binaries</a:t>
            </a:r>
            <a:r>
              <a:rPr lang="en-US" dirty="0"/>
              <a:t> on Linux on OSX.</a:t>
            </a:r>
          </a:p>
          <a:p>
            <a:r>
              <a:rPr lang="en-US" dirty="0"/>
              <a:t>This works surprisingly well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6665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write our first Java programs in our text-editors…</a:t>
            </a:r>
          </a:p>
          <a:p>
            <a:r>
              <a:rPr lang="en-US" dirty="0"/>
              <a:t>But soon switch to Eclipse – an Integrated Development Environment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554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 the latest Java SDK for your OS (1.8 or later is fine…)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44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http://www.oracle.com/technetwork/java/javase/downloads/index.html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76400"/>
            <a:ext cx="5188744" cy="497943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318873" y="3886200"/>
            <a:ext cx="990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0" y="3516868"/>
            <a:ext cx="346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want the JDK for your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90600"/>
            <a:ext cx="76962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381000"/>
            <a:ext cx="57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windows make sure the Java bin directory is in your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7568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path by (Windows 7) :</a:t>
            </a:r>
          </a:p>
          <a:p>
            <a:r>
              <a:rPr lang="en-US" dirty="0"/>
              <a:t>	Control panel -&gt; System and Security -&gt; System -&gt;</a:t>
            </a:r>
          </a:p>
          <a:p>
            <a:r>
              <a:rPr lang="en-US" dirty="0"/>
              <a:t>Advanced System Settings-&gt;Advanced -&gt; Environment Variables -&gt; Path -&gt; Edit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752600"/>
            <a:ext cx="38481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2590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“;” and then the path to the Java </a:t>
            </a:r>
            <a:r>
              <a:rPr lang="en-US" dirty="0" err="1"/>
              <a:t>jdk</a:t>
            </a:r>
            <a:r>
              <a:rPr lang="en-US" dirty="0"/>
              <a:t> bin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728442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28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all has gone well, if you type “</a:t>
            </a:r>
            <a:r>
              <a:rPr lang="en-US" dirty="0" err="1"/>
              <a:t>javac</a:t>
            </a:r>
            <a:r>
              <a:rPr lang="en-US" dirty="0"/>
              <a:t> –version” you will get the installed version of Java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838199"/>
            <a:ext cx="6629400" cy="535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401669"/>
            <a:ext cx="6925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can’t get Java installed on a computer you need it on, let us know.</a:t>
            </a:r>
          </a:p>
          <a:p>
            <a:r>
              <a:rPr lang="en-US" dirty="0"/>
              <a:t>                                   We will figure it out!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514600" y="91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685800"/>
            <a:ext cx="447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first Java program (Hello World of course)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200" y="20558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3000" y="24368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6800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0600" y="3048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4648200"/>
            <a:ext cx="386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Lot’s of new stuff for us to learn here….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905000"/>
            <a:ext cx="508032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19200" y="1676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76200"/>
            <a:ext cx="766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is very fussy about where files are.</a:t>
            </a:r>
          </a:p>
          <a:p>
            <a:r>
              <a:rPr lang="en-US" dirty="0"/>
              <a:t>This file is in a package called examples.  </a:t>
            </a:r>
          </a:p>
          <a:p>
            <a:r>
              <a:rPr lang="en-US" dirty="0"/>
              <a:t>Which means that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directory called examples on your hard drive.</a:t>
            </a:r>
          </a:p>
          <a:p>
            <a:r>
              <a:rPr lang="en-US" dirty="0"/>
              <a:t>And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file called HelloWorld.java (the same name as the class)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43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524000"/>
            <a:ext cx="48594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352800"/>
            <a:ext cx="41719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48000" y="37322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3429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be in a directory called examples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397406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file has the same name as the class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86200" y="4114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24200" y="60182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5656" y="5715000"/>
            <a:ext cx="3224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successfully compile our</a:t>
            </a:r>
          </a:p>
          <a:p>
            <a:r>
              <a:rPr lang="en-US" dirty="0"/>
              <a:t>Program to make the “.class”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754279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5720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.class file is a binary file, but a different kind of binary file than the .exe file that C created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09600"/>
            <a:ext cx="77936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class file is not a “native file” (like a c compiled executable HelloWorld.exe) .  </a:t>
            </a:r>
          </a:p>
          <a:p>
            <a:r>
              <a:rPr lang="en-US" dirty="0"/>
              <a:t>It is compiled for the </a:t>
            </a:r>
            <a:r>
              <a:rPr lang="en-US" dirty="0">
                <a:solidFill>
                  <a:srgbClr val="FF0000"/>
                </a:solidFill>
              </a:rPr>
              <a:t>Java Virtual Machine </a:t>
            </a:r>
            <a:r>
              <a:rPr lang="en-US" dirty="0"/>
              <a:t>(or JVM).</a:t>
            </a:r>
          </a:p>
          <a:p>
            <a:endParaRPr lang="en-US" dirty="0"/>
          </a:p>
          <a:p>
            <a:r>
              <a:rPr lang="en-US" dirty="0"/>
              <a:t>The Java virtual machine is just a specification ; a series of rules…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84772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660579" y="5955268"/>
            <a:ext cx="382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http://java.sun.com/docs/books/jvms/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828675"/>
            <a:ext cx="87534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8307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Lots of interesting stuff in JVM specification…. (but you of course don’t need to read it!)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6107668"/>
            <a:ext cx="601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u1, u2 and u4 are unsigned one-, two- and four-byte integers…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62000"/>
            <a:ext cx="8001000" cy="60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 of interesting to read if you want to…. (obviously you are not responsible for this material)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604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the .class file itself can be represented as a </a:t>
            </a:r>
            <a:r>
              <a:rPr lang="en-US" dirty="0" err="1"/>
              <a:t>struct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5334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50292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let’s return to our example.   We have successfully compiled our code to a class file.</a:t>
            </a:r>
          </a:p>
          <a:p>
            <a:endParaRPr lang="en-US" dirty="0"/>
          </a:p>
          <a:p>
            <a:r>
              <a:rPr lang="en-US" dirty="0"/>
              <a:t>We use the command “java” to launch the Virtual Machine and run our program.</a:t>
            </a:r>
          </a:p>
          <a:p>
            <a:r>
              <a:rPr lang="en-US" dirty="0"/>
              <a:t>Except it says that it can’t find it!</a:t>
            </a:r>
          </a:p>
          <a:p>
            <a:r>
              <a:rPr lang="en-US" dirty="0"/>
              <a:t>Why can’t it find it?  What do you mean wrong name?  It’s called </a:t>
            </a:r>
            <a:r>
              <a:rPr lang="en-US" dirty="0" err="1"/>
              <a:t>HelloWorld</a:t>
            </a:r>
            <a:r>
              <a:rPr lang="en-US" dirty="0"/>
              <a:t>.</a:t>
            </a:r>
          </a:p>
          <a:p>
            <a:r>
              <a:rPr lang="en-US" dirty="0"/>
              <a:t> It’s right there!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19200"/>
            <a:ext cx="689284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620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154668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and Object Oriented Programming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838200"/>
            <a:ext cx="285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“Thinking in Java” </a:t>
            </a:r>
          </a:p>
          <a:p>
            <a:r>
              <a:rPr lang="en-US" dirty="0"/>
              <a:t>(or text book of your 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411069"/>
            <a:ext cx="292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“Effective Java ” – Josh Bloch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50499" y="2133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0499" y="2209800"/>
            <a:ext cx="290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OO for multi-threading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28956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2971800"/>
            <a:ext cx="397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Goetz et al -Java Concurrency in Practice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9240" y="3200400"/>
            <a:ext cx="2900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Writing concurrent programs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" y="4267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6200" y="44196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" y="4648200"/>
            <a:ext cx="400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, HTML 5 and Web applications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4431268"/>
            <a:ext cx="281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“JavaScript: The good parts”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812268"/>
            <a:ext cx="316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“Secrets of the </a:t>
            </a:r>
            <a:r>
              <a:rPr lang="en-US" dirty="0" err="1"/>
              <a:t>Javascript</a:t>
            </a:r>
            <a:r>
              <a:rPr lang="en-US" dirty="0"/>
              <a:t> Ninja”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19400" y="5334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200" y="58674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47800" y="6096000"/>
            <a:ext cx="280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D3, data visualization, React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53000" y="5943600"/>
            <a:ext cx="427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“Interactive Data Visualization for the Web”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1447800"/>
            <a:ext cx="258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we will definitely cover</a:t>
            </a:r>
            <a:r>
              <a:rPr lang="en-US" dirty="0"/>
              <a:t>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3581400"/>
            <a:ext cx="4776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 </a:t>
            </a:r>
            <a:r>
              <a:rPr lang="en-US" sz="1600" dirty="0">
                <a:solidFill>
                  <a:srgbClr val="FF0000"/>
                </a:solidFill>
              </a:rPr>
              <a:t>we will cover; how deeply depends on your interests</a:t>
            </a:r>
            <a:r>
              <a:rPr lang="en-US" sz="1600" dirty="0"/>
              <a:t>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" y="4876800"/>
            <a:ext cx="336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depending on student interests</a:t>
            </a:r>
            <a:r>
              <a:rPr lang="en-US" dirty="0"/>
              <a:t>)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3468" y="6412468"/>
            <a:ext cx="3364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depending on student interests</a:t>
            </a:r>
            <a:r>
              <a:rPr lang="en-US" dirty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-762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turns out that the name of this program is not “</a:t>
            </a:r>
            <a:r>
              <a:rPr lang="en-US" dirty="0" err="1"/>
              <a:t>HelloWorld</a:t>
            </a:r>
            <a:r>
              <a:rPr lang="en-US" dirty="0"/>
              <a:t>”.</a:t>
            </a:r>
          </a:p>
          <a:p>
            <a:r>
              <a:rPr lang="en-US" dirty="0"/>
              <a:t>It is “</a:t>
            </a:r>
            <a:r>
              <a:rPr lang="en-US" dirty="0" err="1"/>
              <a:t>examples.HelloWorld</a:t>
            </a:r>
            <a:r>
              <a:rPr lang="en-US" dirty="0"/>
              <a:t>”  </a:t>
            </a:r>
          </a:p>
          <a:p>
            <a:r>
              <a:rPr lang="en-US" dirty="0"/>
              <a:t>Java is very, very fussy about names…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8382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32291" y="2743200"/>
            <a:ext cx="6006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run the program we need to be in the base directory </a:t>
            </a:r>
          </a:p>
          <a:p>
            <a:r>
              <a:rPr lang="en-US" dirty="0"/>
              <a:t>(the directory that contains “examples” and use the full name </a:t>
            </a:r>
          </a:p>
          <a:p>
            <a:r>
              <a:rPr lang="en-US" dirty="0" err="1"/>
              <a:t>examples.HelloWorld</a:t>
            </a:r>
            <a:r>
              <a:rPr lang="en-US" dirty="0"/>
              <a:t>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657600"/>
            <a:ext cx="6781800" cy="311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720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 we can set a CLASSPATH to tell java where to look for our file…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663786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7239000" y="1905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3429000"/>
            <a:ext cx="79653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</a:t>
            </a:r>
            <a:r>
              <a:rPr lang="en-US" dirty="0" err="1"/>
              <a:t>classpath</a:t>
            </a:r>
            <a:r>
              <a:rPr lang="en-US" dirty="0"/>
              <a:t>, I can invoke Java from anywhere.</a:t>
            </a:r>
          </a:p>
          <a:p>
            <a:endParaRPr lang="en-US" dirty="0"/>
          </a:p>
          <a:p>
            <a:r>
              <a:rPr lang="en-US" dirty="0"/>
              <a:t>You can specify multiple directories…</a:t>
            </a:r>
          </a:p>
          <a:p>
            <a:endParaRPr lang="en-US" dirty="0"/>
          </a:p>
          <a:p>
            <a:r>
              <a:rPr lang="en-US" dirty="0"/>
              <a:t>So </a:t>
            </a:r>
          </a:p>
          <a:p>
            <a:r>
              <a:rPr lang="en-US" dirty="0"/>
              <a:t>java –cp .;c:\javaCode;c:\</a:t>
            </a:r>
            <a:r>
              <a:rPr lang="en-US" dirty="0" err="1"/>
              <a:t>someDir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Will search in the current directory (“.”), then c:\javaCode and then c:\someDir</a:t>
            </a:r>
          </a:p>
          <a:p>
            <a:r>
              <a:rPr lang="en-US" dirty="0"/>
              <a:t>for the class “</a:t>
            </a:r>
            <a:r>
              <a:rPr lang="en-US" dirty="0" err="1"/>
              <a:t>examples.HelloWorld</a:t>
            </a:r>
            <a:r>
              <a:rPr lang="en-US" dirty="0"/>
              <a:t>” (which must be in a directory called “example”</a:t>
            </a:r>
          </a:p>
          <a:p>
            <a:r>
              <a:rPr lang="en-US" dirty="0"/>
              <a:t>in one of those directories).</a:t>
            </a:r>
          </a:p>
          <a:p>
            <a:r>
              <a:rPr lang="en-US" dirty="0"/>
              <a:t>If it can’t find it, you get the “</a:t>
            </a:r>
            <a:r>
              <a:rPr lang="en-US" dirty="0" err="1"/>
              <a:t>NoClassDefFoundError</a:t>
            </a:r>
            <a:r>
              <a:rPr lang="en-US" dirty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6931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Again, if the class is called </a:t>
            </a:r>
            <a:r>
              <a:rPr lang="en-US" dirty="0" err="1"/>
              <a:t>HelloWorld</a:t>
            </a:r>
            <a:r>
              <a:rPr lang="en-US" dirty="0"/>
              <a:t>, </a:t>
            </a:r>
          </a:p>
          <a:p>
            <a:r>
              <a:rPr lang="en-US" dirty="0"/>
              <a:t>the program must be called HelloWorld.java otherwise it won’t compile </a:t>
            </a:r>
          </a:p>
          <a:p>
            <a:r>
              <a:rPr lang="en-US" dirty="0"/>
              <a:t>(this was done so that we can find the code where classes are defined!)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70661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5105400"/>
            <a:ext cx="7712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(It turns out that is only true for the public non-static class in the file</a:t>
            </a:r>
          </a:p>
          <a:p>
            <a:r>
              <a:rPr lang="en-US" dirty="0"/>
              <a:t>of which there can only be one, but since you don’t know yet what a </a:t>
            </a:r>
          </a:p>
          <a:p>
            <a:r>
              <a:rPr lang="en-US" dirty="0"/>
              <a:t>class is or what it means to be static or public, we will have to return </a:t>
            </a:r>
            <a:r>
              <a:rPr lang="en-US"/>
              <a:t>to this later)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now (or at home): try </a:t>
            </a:r>
            <a:r>
              <a:rPr lang="en-US" dirty="0"/>
              <a:t>and type in compile and run a HelloWorld.java program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15240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600200" y="1219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6539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what are classes?</a:t>
            </a:r>
          </a:p>
          <a:p>
            <a:endParaRPr lang="en-US" dirty="0"/>
          </a:p>
          <a:p>
            <a:r>
              <a:rPr lang="en-US" dirty="0"/>
              <a:t>Classes are like </a:t>
            </a:r>
            <a:r>
              <a:rPr lang="en-US" dirty="0" err="1"/>
              <a:t>c’s</a:t>
            </a:r>
            <a:r>
              <a:rPr lang="en-US" dirty="0"/>
              <a:t> </a:t>
            </a:r>
            <a:r>
              <a:rPr lang="en-US" dirty="0" err="1"/>
              <a:t>structs</a:t>
            </a:r>
            <a:r>
              <a:rPr lang="en-US" dirty="0"/>
              <a:t>, but with </a:t>
            </a:r>
            <a:r>
              <a:rPr lang="en-US" dirty="0">
                <a:solidFill>
                  <a:srgbClr val="FF0000"/>
                </a:solidFill>
              </a:rPr>
              <a:t>functions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visibility modifiers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689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data structure that holds a three dimensional point in space.</a:t>
            </a:r>
          </a:p>
          <a:p>
            <a:r>
              <a:rPr lang="en-US" dirty="0"/>
              <a:t>Here this is in C…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09599"/>
            <a:ext cx="6934200" cy="440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953000"/>
            <a:ext cx="3352800" cy="101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2289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works fine but……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1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41910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function that manipulates the data points </a:t>
            </a:r>
            <a:r>
              <a:rPr lang="en-US" dirty="0" err="1"/>
              <a:t>x,y</a:t>
            </a:r>
            <a:r>
              <a:rPr lang="en-US" dirty="0"/>
              <a:t> and z could be written anywhere within the c program.</a:t>
            </a:r>
          </a:p>
          <a:p>
            <a:endParaRPr lang="en-US" dirty="0"/>
          </a:p>
          <a:p>
            <a:r>
              <a:rPr lang="en-US" dirty="0"/>
              <a:t>The object oriented approach is to try and </a:t>
            </a:r>
            <a:r>
              <a:rPr lang="en-US" dirty="0" err="1"/>
              <a:t>encapsalate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 and z.</a:t>
            </a:r>
          </a:p>
          <a:p>
            <a:r>
              <a:rPr lang="en-US" dirty="0"/>
              <a:t>If all a class ever needs to provide is the distance, then the underlying data</a:t>
            </a:r>
          </a:p>
          <a:p>
            <a:r>
              <a:rPr lang="en-US" dirty="0" err="1"/>
              <a:t>x,y</a:t>
            </a:r>
            <a:r>
              <a:rPr lang="en-US" dirty="0"/>
              <a:t> and z can be hidden from the rest of the program.</a:t>
            </a:r>
          </a:p>
          <a:p>
            <a:endParaRPr lang="en-US" dirty="0"/>
          </a:p>
          <a:p>
            <a:r>
              <a:rPr lang="en-US" dirty="0"/>
              <a:t>The OO approach is to put the data (</a:t>
            </a:r>
            <a:r>
              <a:rPr lang="en-US" dirty="0" err="1"/>
              <a:t>x,y</a:t>
            </a:r>
            <a:r>
              <a:rPr lang="en-US" dirty="0"/>
              <a:t> and z) and the function that manipulates the </a:t>
            </a:r>
          </a:p>
          <a:p>
            <a:r>
              <a:rPr lang="en-US" dirty="0"/>
              <a:t>data in the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/>
              <a:t>place (and then hide as much of the data as possible!)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3600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152400"/>
            <a:ext cx="6497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We’ll start our exploration of Java by making equivalent Java code.</a:t>
            </a:r>
          </a:p>
          <a:p>
            <a:r>
              <a:rPr lang="en-US" dirty="0"/>
              <a:t>Java doesn’t have </a:t>
            </a:r>
            <a:r>
              <a:rPr lang="en-US" dirty="0" err="1"/>
              <a:t>structs</a:t>
            </a:r>
            <a:r>
              <a:rPr lang="en-US" dirty="0"/>
              <a:t>.  It has classes.  </a:t>
            </a:r>
          </a:p>
          <a:p>
            <a:r>
              <a:rPr lang="en-US" dirty="0"/>
              <a:t>The code that defines a “Java </a:t>
            </a:r>
            <a:r>
              <a:rPr lang="en-US" dirty="0" err="1"/>
              <a:t>struct</a:t>
            </a:r>
            <a:r>
              <a:rPr lang="en-US" dirty="0"/>
              <a:t>” is called a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.</a:t>
            </a:r>
          </a:p>
          <a:p>
            <a:r>
              <a:rPr lang="en-US" dirty="0"/>
              <a:t>The data of a “Java </a:t>
            </a:r>
            <a:r>
              <a:rPr lang="en-US" dirty="0" err="1"/>
              <a:t>struct</a:t>
            </a:r>
            <a:r>
              <a:rPr lang="en-US" dirty="0"/>
              <a:t>” once it is in memory is called an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47800"/>
            <a:ext cx="5024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c is putting the allocated </a:t>
            </a:r>
            <a:r>
              <a:rPr lang="en-US" dirty="0" err="1"/>
              <a:t>struct</a:t>
            </a:r>
            <a:r>
              <a:rPr lang="en-US" dirty="0"/>
              <a:t> onto the stack.</a:t>
            </a:r>
          </a:p>
          <a:p>
            <a:r>
              <a:rPr lang="en-US" dirty="0"/>
              <a:t>In Java all objects are allocated on the heap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860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6248400"/>
            <a:ext cx="520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there is no strict equivalent in Java to this C code…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267200" y="3810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 (undefined)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6248400"/>
            <a:ext cx="919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allocates enough room for 1 Point3D object on the heap and returns a pointer to that memory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5" y="1295400"/>
            <a:ext cx="903558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5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57400" y="4038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343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6553200" y="464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7075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are done with p, we must manually free it or risk </a:t>
            </a:r>
            <a:r>
              <a:rPr lang="en-US" dirty="0">
                <a:solidFill>
                  <a:srgbClr val="FF0000"/>
                </a:solidFill>
              </a:rPr>
              <a:t>memory leaks</a:t>
            </a:r>
          </a:p>
          <a:p>
            <a:r>
              <a:rPr lang="en-US" dirty="0"/>
              <a:t>(in this case it doesn’t matter because the program will exit anyway)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87868"/>
            <a:ext cx="5737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finally, is the Java… </a:t>
            </a:r>
          </a:p>
          <a:p>
            <a:r>
              <a:rPr lang="en-US" dirty="0"/>
              <a:t>(although as we will see, this code is not in the “Java style”)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800600"/>
            <a:ext cx="59245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447800" y="53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96000" y="83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19800" y="685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19800" y="60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4114800"/>
            <a:ext cx="90578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lose the annoying #includes in Java.</a:t>
            </a:r>
          </a:p>
          <a:p>
            <a:r>
              <a:rPr lang="en-US" dirty="0"/>
              <a:t>But we (optionally) can declare our class to be in a package.</a:t>
            </a:r>
          </a:p>
          <a:p>
            <a:r>
              <a:rPr lang="en-US" dirty="0"/>
              <a:t>Because the name of the class is examples.Point3D_LikeC</a:t>
            </a:r>
          </a:p>
          <a:p>
            <a:r>
              <a:rPr lang="en-US" dirty="0"/>
              <a:t>this helps to avoid </a:t>
            </a:r>
            <a:r>
              <a:rPr lang="en-US" dirty="0">
                <a:solidFill>
                  <a:srgbClr val="FF0000"/>
                </a:solidFill>
              </a:rPr>
              <a:t>namespace </a:t>
            </a:r>
            <a:r>
              <a:rPr lang="en-US" dirty="0"/>
              <a:t>conflicts.</a:t>
            </a:r>
          </a:p>
          <a:p>
            <a:endParaRPr lang="en-US" dirty="0"/>
          </a:p>
          <a:p>
            <a:r>
              <a:rPr lang="en-US" dirty="0"/>
              <a:t>Technically, the package should be called something like</a:t>
            </a:r>
          </a:p>
          <a:p>
            <a:r>
              <a:rPr lang="en-US" dirty="0" err="1"/>
              <a:t>edu.uncc.fodorProgramming.examples</a:t>
            </a:r>
            <a:r>
              <a:rPr lang="en-US" dirty="0"/>
              <a:t> so there would be zero chance of a namespace conflict.</a:t>
            </a:r>
          </a:p>
          <a:p>
            <a:endParaRPr lang="en-US" dirty="0"/>
          </a:p>
          <a:p>
            <a:r>
              <a:rPr lang="en-US" dirty="0"/>
              <a:t>This way a single VM could safely load programs from many people..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0" y="4419600"/>
            <a:ext cx="68151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data in the class.</a:t>
            </a:r>
          </a:p>
          <a:p>
            <a:r>
              <a:rPr lang="en-US" dirty="0"/>
              <a:t>They define the “state” of our object in Java.</a:t>
            </a:r>
          </a:p>
          <a:p>
            <a:r>
              <a:rPr lang="en-US" dirty="0"/>
              <a:t>The public means any program in the Java VM can modify these data.</a:t>
            </a:r>
          </a:p>
          <a:p>
            <a:r>
              <a:rPr lang="en-US" dirty="0"/>
              <a:t>This is the way C </a:t>
            </a:r>
            <a:r>
              <a:rPr lang="en-US" dirty="0" err="1"/>
              <a:t>structs</a:t>
            </a:r>
            <a:r>
              <a:rPr lang="en-US" dirty="0"/>
              <a:t> work, but goes against the philosophy of Java, </a:t>
            </a:r>
          </a:p>
          <a:p>
            <a:r>
              <a:rPr lang="en-US" dirty="0"/>
              <a:t>which says that the data should be as much as possible encapsulated</a:t>
            </a:r>
          </a:p>
          <a:p>
            <a:r>
              <a:rPr lang="en-US" dirty="0"/>
              <a:t>(that is hidden from the rest of the program).</a:t>
            </a:r>
          </a:p>
          <a:p>
            <a:r>
              <a:rPr lang="en-US" dirty="0"/>
              <a:t>(Much more on that later!)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81200" y="1143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9812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57400" y="1447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05200" y="1752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239000" y="1981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4343400"/>
            <a:ext cx="7032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functions works the same, but with one crucial difference.</a:t>
            </a:r>
          </a:p>
          <a:p>
            <a:r>
              <a:rPr lang="en-US" dirty="0"/>
              <a:t>In C, we have to pass the pointer to the function.</a:t>
            </a:r>
          </a:p>
          <a:p>
            <a:r>
              <a:rPr lang="en-US" dirty="0"/>
              <a:t>In Java, the function is part of the class.</a:t>
            </a:r>
          </a:p>
          <a:p>
            <a:r>
              <a:rPr lang="en-US" dirty="0"/>
              <a:t>The function works on the data from the object on which it was invoked..</a:t>
            </a:r>
          </a:p>
          <a:p>
            <a:r>
              <a:rPr lang="en-US" dirty="0"/>
              <a:t>(We will see later that the pointer is still there, but is called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9694" y="3798332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39694" y="38100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11894" y="3950732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946988" y="4103132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21494" y="41031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5179874"/>
            <a:ext cx="40981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endParaRPr lang="en-US" dirty="0"/>
          </a:p>
          <a:p>
            <a:r>
              <a:rPr lang="en-US" dirty="0"/>
              <a:t>In C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outside</a:t>
            </a:r>
            <a:r>
              <a:rPr lang="en-US" dirty="0"/>
              <a:t> the </a:t>
            </a:r>
            <a:r>
              <a:rPr lang="en-US" dirty="0" err="1"/>
              <a:t>struct</a:t>
            </a:r>
            <a:r>
              <a:rPr lang="en-US" dirty="0"/>
              <a:t>, </a:t>
            </a:r>
          </a:p>
          <a:p>
            <a:r>
              <a:rPr lang="en-US" dirty="0"/>
              <a:t>so you must pass a pointer to the </a:t>
            </a:r>
            <a:r>
              <a:rPr lang="en-US" dirty="0" err="1"/>
              <a:t>struct</a:t>
            </a:r>
            <a:endParaRPr lang="en-US" dirty="0"/>
          </a:p>
          <a:p>
            <a:r>
              <a:rPr lang="en-US" dirty="0"/>
              <a:t>you want the function to work on…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81600" y="4343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486400" y="4572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82094" y="3950732"/>
            <a:ext cx="2518506" cy="1611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2094" y="39624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289388" y="4255532"/>
            <a:ext cx="2511212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63894" y="42555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600" y="5562600"/>
            <a:ext cx="4600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Java,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inside</a:t>
            </a:r>
            <a:r>
              <a:rPr lang="en-US" dirty="0"/>
              <a:t> the class. </a:t>
            </a:r>
          </a:p>
          <a:p>
            <a:r>
              <a:rPr lang="en-US" dirty="0"/>
              <a:t>It works on the data of the object from which</a:t>
            </a:r>
          </a:p>
          <a:p>
            <a:r>
              <a:rPr lang="en-US" dirty="0"/>
              <a:t>it was invoked.  No need to pass the reference.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286000" y="51816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9800" y="5181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43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0" y="472440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Java, space is allocated with the new operator.</a:t>
            </a:r>
          </a:p>
          <a:p>
            <a:r>
              <a:rPr lang="en-US" dirty="0"/>
              <a:t>A reference is returned to the newly created object.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53000" y="4572000"/>
            <a:ext cx="4247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space is allocated with </a:t>
            </a:r>
            <a:r>
              <a:rPr lang="en-US" dirty="0" err="1"/>
              <a:t>malloc</a:t>
            </a:r>
            <a:r>
              <a:rPr lang="en-US" dirty="0"/>
              <a:t> and </a:t>
            </a:r>
          </a:p>
          <a:p>
            <a:r>
              <a:rPr lang="en-US" dirty="0"/>
              <a:t>a pointer is returned to the newly allocated</a:t>
            </a:r>
          </a:p>
          <a:p>
            <a:r>
              <a:rPr lang="en-US" dirty="0"/>
              <a:t>space.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very tentative schedule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3400"/>
            <a:ext cx="8062811" cy="5603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3581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4114800"/>
            <a:ext cx="4281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  <a:r>
              <a:rPr lang="en-US" dirty="0" err="1"/>
              <a:t>getDistanceFromOrigin</a:t>
            </a:r>
            <a:r>
              <a:rPr lang="en-US" dirty="0"/>
              <a:t>() is</a:t>
            </a:r>
          </a:p>
          <a:p>
            <a:r>
              <a:rPr lang="en-US" dirty="0"/>
              <a:t>invoked through the object p.</a:t>
            </a:r>
          </a:p>
          <a:p>
            <a:r>
              <a:rPr lang="en-US" dirty="0"/>
              <a:t>The function works on the data associated</a:t>
            </a:r>
          </a:p>
          <a:p>
            <a:r>
              <a:rPr lang="en-US" dirty="0"/>
              <a:t>with the object from which it was invoked…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305800" y="2895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962400"/>
            <a:ext cx="3519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</a:p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r>
              <a:rPr lang="en-US" dirty="0"/>
              <a:t>is defined outside the </a:t>
            </a:r>
            <a:r>
              <a:rPr lang="en-US" dirty="0" err="1"/>
              <a:t>struct</a:t>
            </a:r>
            <a:r>
              <a:rPr lang="en-US" dirty="0"/>
              <a:t>.</a:t>
            </a:r>
          </a:p>
          <a:p>
            <a:r>
              <a:rPr lang="en-US" dirty="0"/>
              <a:t>It must be passed a pointer to the</a:t>
            </a:r>
          </a:p>
          <a:p>
            <a:r>
              <a:rPr lang="en-US" dirty="0"/>
              <a:t>appropriate </a:t>
            </a:r>
            <a:r>
              <a:rPr lang="en-US" dirty="0" err="1"/>
              <a:t>struct</a:t>
            </a: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410200" y="34290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400" y="4029670"/>
            <a:ext cx="4006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we must free the memory manually</a:t>
            </a:r>
          </a:p>
          <a:p>
            <a:r>
              <a:rPr lang="en-US" dirty="0"/>
              <a:t>(although not important here because</a:t>
            </a:r>
          </a:p>
          <a:p>
            <a:r>
              <a:rPr lang="en-US" dirty="0"/>
              <a:t>the program is about to end).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044077"/>
            <a:ext cx="49722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need (or way) to manually free memory in Java.</a:t>
            </a:r>
          </a:p>
          <a:p>
            <a:r>
              <a:rPr lang="en-US" dirty="0"/>
              <a:t>Once the reference to the object goes out of</a:t>
            </a:r>
          </a:p>
          <a:p>
            <a:r>
              <a:rPr lang="en-US" dirty="0"/>
              <a:t>scope, the memory consumed by the object</a:t>
            </a:r>
          </a:p>
          <a:p>
            <a:r>
              <a:rPr lang="en-US" dirty="0"/>
              <a:t>is eligible to be reclaimed by the </a:t>
            </a:r>
          </a:p>
          <a:p>
            <a:r>
              <a:rPr lang="en-US" dirty="0"/>
              <a:t>garbage collector!</a:t>
            </a:r>
          </a:p>
          <a:p>
            <a:endParaRPr lang="en-US" dirty="0"/>
          </a:p>
          <a:p>
            <a:r>
              <a:rPr lang="en-US" dirty="0"/>
              <a:t>With “p=null”, you can force p to go out of scope,</a:t>
            </a:r>
          </a:p>
          <a:p>
            <a:r>
              <a:rPr lang="en-US" dirty="0"/>
              <a:t>but you can’t force the garbage collector to free</a:t>
            </a:r>
          </a:p>
          <a:p>
            <a:r>
              <a:rPr lang="en-US" dirty="0"/>
              <a:t>the memory at any particular point in time!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58078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time:</a:t>
            </a:r>
          </a:p>
          <a:p>
            <a:r>
              <a:rPr lang="en-US" dirty="0"/>
              <a:t>	if, for and while in Java.</a:t>
            </a:r>
          </a:p>
          <a:p>
            <a:r>
              <a:rPr lang="en-US" dirty="0"/>
              <a:t>	variables in Java.</a:t>
            </a:r>
          </a:p>
          <a:p>
            <a:endParaRPr lang="en-US" dirty="0"/>
          </a:p>
          <a:p>
            <a:r>
              <a:rPr lang="en-US" dirty="0"/>
              <a:t>After that:</a:t>
            </a:r>
          </a:p>
          <a:p>
            <a:r>
              <a:rPr lang="en-US" dirty="0"/>
              <a:t>	More on Java’s object oriented approach.</a:t>
            </a:r>
          </a:p>
          <a:p>
            <a:endParaRPr lang="en-US" dirty="0"/>
          </a:p>
          <a:p>
            <a:r>
              <a:rPr lang="en-US"/>
              <a:t>Reading: Start </a:t>
            </a:r>
            <a:r>
              <a:rPr lang="en-US" dirty="0"/>
              <a:t>to read your introductory Java book of choice.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very tentative schedule (cont’d)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8618595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8081962" cy="271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6200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books…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1000"/>
            <a:ext cx="736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Thinking in Java (or any other intro Java book that you are comfortable with)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2373868"/>
            <a:ext cx="3705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http://www.mindview.net/Books/TIJ/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0200" y="344066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edition (which is free) is fine…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1"/>
            <a:ext cx="477102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2205</Words>
  <Application>Microsoft Office PowerPoint</Application>
  <PresentationFormat>On-screen Show (4:3)</PresentationFormat>
  <Paragraphs>356</Paragraphs>
  <Slides>63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ＭＳ Ｐゴシック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Fodor, Anthony</cp:lastModifiedBy>
  <cp:revision>55</cp:revision>
  <dcterms:created xsi:type="dcterms:W3CDTF">2006-08-16T00:00:00Z</dcterms:created>
  <dcterms:modified xsi:type="dcterms:W3CDTF">2018-08-18T20:19:23Z</dcterms:modified>
</cp:coreProperties>
</file>