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92" r:id="rId30"/>
    <p:sldId id="293" r:id="rId31"/>
    <p:sldId id="284" r:id="rId32"/>
    <p:sldId id="286" r:id="rId33"/>
    <p:sldId id="291" r:id="rId34"/>
    <p:sldId id="285" r:id="rId35"/>
    <p:sldId id="287" r:id="rId36"/>
    <p:sldId id="289" r:id="rId37"/>
    <p:sldId id="288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D4618-09BC-423D-9475-BE1B4BCDD04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E5D13-7570-4DF3-9947-E3BA6D9B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E5D13-7570-4DF3-9947-E3BA6D9B0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5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http://www.r-tutor.com/elementary-statistics/numerical-measures/covariance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http://en.wikipedia.org/wiki/Covariance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variables are independent the covariance approaches zero..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express the assumption of independence of the residuals as an N * N </a:t>
            </a:r>
          </a:p>
          <a:p>
            <a:r>
              <a:rPr lang="en-US" dirty="0"/>
              <a:t>variance-covariance matrix with diagonal values of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and off- diagonal  values of 0 where</a:t>
            </a:r>
          </a:p>
          <a:p>
            <a:r>
              <a:rPr lang="en-US" dirty="0"/>
              <a:t>N is the sample size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>
                <a:solidFill>
                  <a:srgbClr val="FF0000"/>
                </a:solidFill>
              </a:rPr>
              <a:t>SD of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>
              <a:solidFill>
                <a:srgbClr val="FF0000"/>
              </a:solidFill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676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has its own effect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data are not dependent on the drug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myT</a:t>
              </a:r>
              <a:r>
                <a:rPr lang="en-US" dirty="0"/>
                <a:t> &lt;- </a:t>
              </a:r>
              <a:r>
                <a:rPr lang="en-US" dirty="0" err="1"/>
                <a:t>getSimData</a:t>
              </a:r>
              <a:r>
                <a:rPr lang="en-US" dirty="0"/>
                <a:t>()</a:t>
              </a:r>
            </a:p>
            <a:p>
              <a:r>
                <a:rPr lang="en-US" dirty="0"/>
                <a:t>plot( </a:t>
              </a:r>
              <a:r>
                <a:rPr lang="en-US" dirty="0" err="1"/>
                <a:t>myT$data</a:t>
              </a:r>
              <a:r>
                <a:rPr lang="en-US" dirty="0"/>
                <a:t> ~ </a:t>
              </a:r>
              <a:r>
                <a:rPr lang="en-US" dirty="0" err="1"/>
                <a:t>myT$hospital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myT$drug</a:t>
            </a:r>
            <a:r>
              <a:rPr lang="en-US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looks like there is a difference between Drug 1 and Drug 2, but this is</a:t>
            </a:r>
          </a:p>
          <a:p>
            <a:r>
              <a:rPr lang="en-US" dirty="0"/>
              <a:t>because there are differences between hospitals (and only 6 hospitals in our simulation)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drug and hospital co-vary (there is a combination of hospitals that has the </a:t>
            </a:r>
          </a:p>
          <a:p>
            <a:r>
              <a:rPr lang="en-US" dirty="0"/>
              <a:t>same information as drug) a standard linear model is numerically unstable and the </a:t>
            </a:r>
          </a:p>
          <a:p>
            <a:r>
              <a:rPr lang="en-US" dirty="0"/>
              <a:t>results are unreliable…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“standard” linear model, but drug and hospital</a:t>
            </a:r>
          </a:p>
          <a:p>
            <a:r>
              <a:rPr lang="en-US" dirty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linear model reports significant results</a:t>
            </a:r>
          </a:p>
          <a:p>
            <a:r>
              <a:rPr lang="en-US" dirty="0"/>
              <a:t>for drug!!  </a:t>
            </a:r>
          </a:p>
          <a:p>
            <a:endParaRPr lang="en-US" dirty="0"/>
          </a:p>
          <a:p>
            <a:r>
              <a:rPr lang="en-US" dirty="0"/>
              <a:t>Even thought the null hypothesis is always</a:t>
            </a:r>
          </a:p>
          <a:p>
            <a:r>
              <a:rPr lang="en-US" dirty="0"/>
              <a:t>true!</a:t>
            </a:r>
          </a:p>
          <a:p>
            <a:endParaRPr lang="en-US" dirty="0"/>
          </a:p>
          <a:p>
            <a:r>
              <a:rPr lang="en-US" dirty="0"/>
              <a:t>Complete disaster!</a:t>
            </a:r>
          </a:p>
          <a:p>
            <a:endParaRPr lang="en-US" dirty="0"/>
          </a:p>
          <a:p>
            <a:r>
              <a:rPr lang="en-US" dirty="0"/>
              <a:t>We need a better way to tell our linear model</a:t>
            </a:r>
          </a:p>
          <a:p>
            <a:r>
              <a:rPr lang="en-US" dirty="0"/>
              <a:t>the lack of independence between our samples!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Chapter 5 (section 5.5) in </a:t>
            </a:r>
            <a:r>
              <a:rPr lang="en-US" dirty="0" err="1"/>
              <a:t>Zuur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want our variance-covariance matrix (within each hospital) to look like this…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data within two hospitals X and 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covariance between different </a:t>
            </a:r>
            <a:r>
              <a:rPr lang="en-US" dirty="0" err="1"/>
              <a:t>datapoints</a:t>
            </a:r>
            <a:r>
              <a:rPr lang="en-US" dirty="0"/>
              <a:t> within a hospital is not 0; </a:t>
            </a:r>
          </a:p>
          <a:p>
            <a:r>
              <a:rPr lang="en-US" dirty="0"/>
              <a:t>If you know the error for one </a:t>
            </a:r>
            <a:r>
              <a:rPr lang="en-US" dirty="0" err="1"/>
              <a:t>datapoint</a:t>
            </a:r>
            <a:r>
              <a:rPr lang="en-US" dirty="0"/>
              <a:t> within a hospital, depending on the </a:t>
            </a:r>
          </a:p>
          <a:p>
            <a:r>
              <a:rPr lang="en-US" dirty="0"/>
              <a:t>size of parameter </a:t>
            </a:r>
            <a:r>
              <a:rPr lang="en-US" dirty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add a parameter to our model to allow the error within each hospital</a:t>
            </a:r>
          </a:p>
          <a:p>
            <a:r>
              <a:rPr lang="en-US" dirty="0"/>
              <a:t>to be correlated (errors across hospitals is still zero…)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our variance-covariance matrix for each hospital goes from something that looks like this….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something that looks </a:t>
            </a:r>
            <a:r>
              <a:rPr lang="en-US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 full covariance-variance matrix across all hospitals will have 0’s for any two samples</a:t>
            </a:r>
          </a:p>
          <a:p>
            <a:r>
              <a:rPr lang="en-US" dirty="0"/>
              <a:t>from different hospitals)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>
                <a:latin typeface="Arial" pitchFamily="34" charset="0"/>
                <a:cs typeface="Arial" pitchFamily="34" charset="0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14400"/>
            <a:ext cx="7697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switch to this new variance-covariance matrix, </a:t>
            </a:r>
          </a:p>
          <a:p>
            <a:r>
              <a:rPr lang="en-US" dirty="0"/>
              <a:t>the least likelihood equation we want to maximize goes from something like this</a:t>
            </a:r>
          </a:p>
          <a:p>
            <a:r>
              <a:rPr lang="en-US" dirty="0"/>
              <a:t>(for a standard linear model):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831068"/>
            <a:ext cx="46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something like this (for a mixed linear model)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766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8862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9924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us to express the possibility of correlated measures within hospitals</a:t>
            </a:r>
          </a:p>
          <a:p>
            <a:r>
              <a:rPr lang="en-US" dirty="0"/>
              <a:t>(without actually having to explicitly estimate the mean response from each hospital!)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958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V is the full variance-covariance matrix of the residuals for all the data..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</a:t>
            </a:r>
            <a:r>
              <a:rPr lang="en-US"/>
              <a:t>without proof….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simple syntax that allows us to tell R that we want a different</a:t>
            </a:r>
          </a:p>
          <a:p>
            <a:r>
              <a:rPr lang="en-US" dirty="0"/>
              <a:t>Covariance-variance matrix (see chapter 10 of </a:t>
            </a:r>
            <a:r>
              <a:rPr lang="en-US" dirty="0" err="1"/>
              <a:t>Galecki</a:t>
            </a:r>
            <a:r>
              <a:rPr lang="en-US" dirty="0"/>
              <a:t> for much more information</a:t>
            </a:r>
          </a:p>
          <a:p>
            <a:r>
              <a:rPr lang="en-US" dirty="0"/>
              <a:t>on different covariance-matrices that you can specify!)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gls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gets us a lot closer to the correct null P-values!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(surprisingly, equivalent!) formulation of our nested experimental design.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Y =    drug   +  (hospital) 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>
                <a:latin typeface="Arial"/>
                <a:ea typeface="+mn-ea"/>
                <a:cs typeface="Arial"/>
              </a:rPr>
              <a:t>i.i.d</a:t>
            </a:r>
            <a:r>
              <a:rPr lang="en-US" dirty="0">
                <a:latin typeface="Arial"/>
                <a:ea typeface="+mn-ea"/>
                <a:cs typeface="Arial"/>
              </a:rPr>
              <a:t>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Hospital effects 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effect, each hospital adds some value to the fixed effects and this </a:t>
            </a:r>
          </a:p>
          <a:p>
            <a:r>
              <a:rPr lang="en-US" dirty="0"/>
              <a:t>value is normally distributed with a mean of 0…</a:t>
            </a:r>
          </a:p>
          <a:p>
            <a:endParaRPr lang="en-US" dirty="0"/>
          </a:p>
          <a:p>
            <a:r>
              <a:rPr lang="en-US" dirty="0"/>
              <a:t>The fixed effect part is just a standard linear model (like we’ve seen the last few weeks)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lme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  <a:p>
            <a:r>
              <a:rPr lang="en-US" dirty="0"/>
              <a:t>(see chapter 5 in </a:t>
            </a:r>
            <a:r>
              <a:rPr lang="en-US" dirty="0" err="1"/>
              <a:t>Zuur</a:t>
            </a:r>
            <a:r>
              <a:rPr lang="en-US" dirty="0"/>
              <a:t> and </a:t>
            </a:r>
          </a:p>
          <a:p>
            <a:r>
              <a:rPr lang="en-US" dirty="0"/>
              <a:t>Chapter 13 in </a:t>
            </a:r>
            <a:r>
              <a:rPr lang="en-US" dirty="0" err="1"/>
              <a:t>Galecki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634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gls</a:t>
            </a:r>
            <a:r>
              <a:rPr lang="en-US" dirty="0"/>
              <a:t> and mixed models are mathematically essentially identical</a:t>
            </a:r>
          </a:p>
          <a:p>
            <a:r>
              <a:rPr lang="en-US" dirty="0"/>
              <a:t>(see Chapter 5 (section 5.5) in </a:t>
            </a:r>
            <a:r>
              <a:rPr lang="en-US" dirty="0" err="1"/>
              <a:t>Zuur</a:t>
            </a:r>
            <a:r>
              <a:rPr lang="en-US" dirty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models have the same likelihoods, F and T values but disagree on the degrees of freedom…</a:t>
            </a:r>
          </a:p>
          <a:p>
            <a:r>
              <a:rPr lang="en-US" dirty="0"/>
              <a:t>(and hence disagree on the p-values)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 of freedom is tricky;</a:t>
            </a:r>
          </a:p>
          <a:p>
            <a:r>
              <a:rPr lang="en-US" dirty="0"/>
              <a:t>are there 10 independent </a:t>
            </a:r>
            <a:r>
              <a:rPr lang="en-US" dirty="0" err="1"/>
              <a:t>datapoints</a:t>
            </a:r>
            <a:r>
              <a:rPr lang="en-US" dirty="0"/>
              <a:t> here or 2?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/(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+ </a:t>
            </a:r>
            <a:r>
              <a:rPr lang="en-US" baseline="30000" dirty="0">
                <a:sym typeface="Symbol"/>
              </a:rPr>
              <a:t> 2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 can be thought of as a Pearson co-efficient describing the strength of</a:t>
            </a:r>
          </a:p>
          <a:p>
            <a:r>
              <a:rPr lang="en-US" dirty="0"/>
              <a:t>correlations within each group.  As it approaches 0, the hospital effect disappears.  As it approaches 1, all data within each hospital is more perfectly correlated.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Zuur</a:t>
            </a:r>
            <a:r>
              <a:rPr lang="en-US" dirty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two books (both can be downloaded from campus via </a:t>
            </a:r>
            <a:r>
              <a:rPr lang="en-US" dirty="0" err="1"/>
              <a:t>springer</a:t>
            </a:r>
            <a:r>
              <a:rPr lang="en-US" dirty="0"/>
              <a:t> links):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(beyond mixed-models)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Zuur</a:t>
            </a:r>
            <a:r>
              <a:rPr lang="en-US" dirty="0"/>
              <a:t> text argues that at this values goes towards 1, the effective sample size goes</a:t>
            </a:r>
          </a:p>
          <a:p>
            <a:r>
              <a:rPr lang="en-US" dirty="0"/>
              <a:t>towards the number of hospitals (not the number of patients…)</a:t>
            </a:r>
          </a:p>
          <a:p>
            <a:r>
              <a:rPr lang="en-US" dirty="0"/>
              <a:t>(</a:t>
            </a:r>
            <a:r>
              <a:rPr lang="en-US" dirty="0" err="1"/>
              <a:t>Zuur</a:t>
            </a:r>
            <a:r>
              <a:rPr lang="en-US" dirty="0"/>
              <a:t> section 5.4.1)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our model </a:t>
            </a:r>
            <a:r>
              <a:rPr lang="en-US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much bigger than </a:t>
            </a:r>
          </a:p>
          <a:p>
            <a:r>
              <a:rPr lang="en-US" dirty="0"/>
              <a:t>the variance associated with the drug effect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429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688975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76200"/>
            <a:ext cx="363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hospital </a:t>
            </a:r>
            <a:r>
              <a:rPr lang="en-US"/>
              <a:t>effect dominates….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= 0.996 because the hospital </a:t>
            </a:r>
            <a:r>
              <a:rPr lang="en-US"/>
              <a:t>effect dominates…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pretty similar inference results… (although our fixed model starts to behave very badly!)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small</a:t>
            </a:r>
          </a:p>
          <a:p>
            <a:r>
              <a:rPr lang="en-US" dirty="0"/>
              <a:t>compared to the drug effect…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plot(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will trend </a:t>
            </a:r>
            <a:r>
              <a:rPr lang="en-US"/>
              <a:t>towards zero…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our mixed model gets conservative (not necessarily a bad thing, but not uniform anymore)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279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conclude:</a:t>
            </a:r>
          </a:p>
          <a:p>
            <a:endParaRPr lang="en-US" dirty="0"/>
          </a:p>
          <a:p>
            <a:r>
              <a:rPr lang="en-US" dirty="0"/>
              <a:t>	Mixed models are useful, but a bit fragile.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We should approach their p-values with some caution…</a:t>
            </a:r>
          </a:p>
        </p:txBody>
      </p:sp>
    </p:spTree>
    <p:extLst>
      <p:ext uri="{BB962C8B-B14F-4D97-AF65-F5344CB8AC3E}">
        <p14:creationId xmlns:p14="http://schemas.microsoft.com/office/powerpoint/2010/main" val="25113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44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Galecki</a:t>
            </a:r>
            <a:r>
              <a:rPr lang="en-US" dirty="0"/>
              <a:t> a summary of our linear regression model: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31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is an alternative to least squares for finding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estimate is the same except the </a:t>
            </a:r>
            <a:r>
              <a:rPr lang="en-US" dirty="0" err="1"/>
              <a:t>d.f</a:t>
            </a:r>
            <a:r>
              <a:rPr lang="en-US" dirty="0"/>
              <a:t>. is n not (n-2)</a:t>
            </a:r>
          </a:p>
          <a:p>
            <a:endParaRPr lang="en-US" dirty="0"/>
          </a:p>
          <a:p>
            <a:r>
              <a:rPr lang="en-US" dirty="0"/>
              <a:t>The REML corrects the </a:t>
            </a:r>
            <a:r>
              <a:rPr lang="en-US" dirty="0" err="1"/>
              <a:t>d.f</a:t>
            </a:r>
            <a:r>
              <a:rPr lang="en-US" dirty="0"/>
              <a:t>. (we will skip the mathematical details but see </a:t>
            </a:r>
          </a:p>
          <a:p>
            <a:r>
              <a:rPr lang="en-US" dirty="0"/>
              <a:t>Chapter 4 in </a:t>
            </a:r>
            <a:r>
              <a:rPr lang="en-US" dirty="0" err="1"/>
              <a:t>Galecki</a:t>
            </a:r>
            <a:r>
              <a:rPr lang="en-US" dirty="0"/>
              <a:t> or Chapter 5 in </a:t>
            </a:r>
            <a:r>
              <a:rPr lang="en-US" dirty="0" err="1"/>
              <a:t>Zuur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simple linear models, the two methods largely converge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Least-squares </a:t>
            </a:r>
          </a:p>
          <a:p>
            <a:r>
              <a:rPr lang="en-US" dirty="0"/>
              <a:t>matrix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29600" y="76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variance-covariance matrix…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64068"/>
            <a:ext cx="77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standard linear model has assumptions of independence and equal variance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simple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&lt;- c(3,2,4,1)</a:t>
            </a:r>
          </a:p>
          <a:p>
            <a:r>
              <a:rPr lang="en-US" dirty="0"/>
              <a:t>b &lt;- c(4,2,7,4)</a:t>
            </a:r>
          </a:p>
          <a:p>
            <a:r>
              <a:rPr lang="en-US" dirty="0"/>
              <a:t>M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(a)</a:t>
            </a:r>
          </a:p>
          <a:p>
            <a:r>
              <a:rPr lang="en-US" dirty="0" err="1"/>
              <a:t>var</a:t>
            </a:r>
            <a:r>
              <a:rPr lang="en-US" dirty="0"/>
              <a:t>(b)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(M)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diagonals has the variance for each sample.</a:t>
            </a:r>
          </a:p>
          <a:p>
            <a:r>
              <a:rPr lang="en-US" dirty="0"/>
              <a:t>The off diagonals has the covariance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1629</Words>
  <Application>Microsoft Office PowerPoint</Application>
  <PresentationFormat>On-screen Show (4:3)</PresentationFormat>
  <Paragraphs>244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107</cp:revision>
  <dcterms:created xsi:type="dcterms:W3CDTF">2006-08-16T00:00:00Z</dcterms:created>
  <dcterms:modified xsi:type="dcterms:W3CDTF">2017-03-17T13:35:31Z</dcterms:modified>
</cp:coreProperties>
</file>