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39" r:id="rId2"/>
    <p:sldId id="333" r:id="rId3"/>
    <p:sldId id="335" r:id="rId4"/>
    <p:sldId id="334" r:id="rId5"/>
    <p:sldId id="336" r:id="rId6"/>
    <p:sldId id="257" r:id="rId7"/>
    <p:sldId id="295" r:id="rId8"/>
    <p:sldId id="302" r:id="rId9"/>
    <p:sldId id="303" r:id="rId10"/>
    <p:sldId id="325" r:id="rId11"/>
    <p:sldId id="327" r:id="rId12"/>
    <p:sldId id="328" r:id="rId13"/>
    <p:sldId id="330" r:id="rId14"/>
    <p:sldId id="331" r:id="rId15"/>
    <p:sldId id="296" r:id="rId16"/>
    <p:sldId id="297" r:id="rId17"/>
    <p:sldId id="298" r:id="rId18"/>
    <p:sldId id="299" r:id="rId19"/>
    <p:sldId id="300" r:id="rId20"/>
    <p:sldId id="301" r:id="rId21"/>
    <p:sldId id="305" r:id="rId22"/>
    <p:sldId id="306" r:id="rId23"/>
    <p:sldId id="337" r:id="rId24"/>
    <p:sldId id="338" r:id="rId25"/>
    <p:sldId id="310" r:id="rId26"/>
    <p:sldId id="322" r:id="rId27"/>
    <p:sldId id="324" r:id="rId28"/>
    <p:sldId id="323" r:id="rId29"/>
    <p:sldId id="273" r:id="rId30"/>
    <p:sldId id="274" r:id="rId31"/>
    <p:sldId id="275" r:id="rId32"/>
    <p:sldId id="311" r:id="rId33"/>
    <p:sldId id="312" r:id="rId34"/>
    <p:sldId id="321" r:id="rId35"/>
    <p:sldId id="313" r:id="rId36"/>
    <p:sldId id="314" r:id="rId37"/>
    <p:sldId id="315" r:id="rId38"/>
    <p:sldId id="320" r:id="rId39"/>
    <p:sldId id="318" r:id="rId40"/>
    <p:sldId id="316" r:id="rId41"/>
    <p:sldId id="319" r:id="rId42"/>
    <p:sldId id="33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4660"/>
  </p:normalViewPr>
  <p:slideViewPr>
    <p:cSldViewPr>
      <p:cViewPr>
        <p:scale>
          <a:sx n="66" d="100"/>
          <a:sy n="66" d="100"/>
        </p:scale>
        <p:origin x="1313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794C4-1EC2-4677-9397-D08FD83000DB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159C0-37C1-4059-BC61-1D860E37D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2958AA-32D3-4A92-B301-99B70219BEAB}"/>
              </a:ext>
            </a:extLst>
          </p:cNvPr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294503-E638-49B9-9A72-45EC61EF44DC}"/>
              </a:ext>
            </a:extLst>
          </p:cNvPr>
          <p:cNvCxnSpPr/>
          <p:nvPr/>
        </p:nvCxnSpPr>
        <p:spPr>
          <a:xfrm rot="10800000">
            <a:off x="1600200" y="30480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7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9144000" cy="305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871" y="381000"/>
            <a:ext cx="8592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stream sequences (one at a time).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code, we do work in a single threaded way…</a:t>
            </a:r>
          </a:p>
        </p:txBody>
      </p:sp>
    </p:spTree>
    <p:extLst>
      <p:ext uri="{BB962C8B-B14F-4D97-AF65-F5344CB8AC3E}">
        <p14:creationId xmlns:p14="http://schemas.microsoft.com/office/powerpoint/2010/main" val="274276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658"/>
            <a:ext cx="9144000" cy="3568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potentially kick off one thread per sequence,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this has the potential to crash our system!!!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81600" y="4419600"/>
            <a:ext cx="7620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4343400" y="5410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thread will start per sequence</a:t>
            </a:r>
          </a:p>
        </p:txBody>
      </p:sp>
    </p:spTree>
    <p:extLst>
      <p:ext uri="{BB962C8B-B14F-4D97-AF65-F5344CB8AC3E}">
        <p14:creationId xmlns:p14="http://schemas.microsoft.com/office/powerpoint/2010/main" val="264124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2484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http://stackoverflow.com/questions/763579/how-many-threads-can-a-java-vm-support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74871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8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62905"/>
            <a:ext cx="7086600" cy="596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flipH="1">
            <a:off x="457200" y="152400"/>
            <a:ext cx="1046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seen that one option to limit the # of threads  is the Semaphore… </a:t>
            </a:r>
          </a:p>
        </p:txBody>
      </p:sp>
    </p:spTree>
    <p:extLst>
      <p:ext uri="{BB962C8B-B14F-4D97-AF65-F5344CB8AC3E}">
        <p14:creationId xmlns:p14="http://schemas.microsoft.com/office/powerpoint/2010/main" val="221775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24179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276600"/>
            <a:ext cx="1466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87868"/>
            <a:ext cx="624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spawns a set number of Threads at a time</a:t>
            </a:r>
          </a:p>
        </p:txBody>
      </p:sp>
    </p:spTree>
    <p:extLst>
      <p:ext uri="{BB962C8B-B14F-4D97-AF65-F5344CB8AC3E}">
        <p14:creationId xmlns:p14="http://schemas.microsoft.com/office/powerpoint/2010/main" val="421336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457200"/>
            <a:ext cx="72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option to control how the work is managed is the </a:t>
            </a:r>
            <a:r>
              <a:rPr lang="en-US" dirty="0" err="1"/>
              <a:t>BlockingQueue</a:t>
            </a: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4790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2882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304800"/>
            <a:ext cx="794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modify our worker so that it takes a </a:t>
            </a:r>
            <a:r>
              <a:rPr lang="en-US" dirty="0" err="1"/>
              <a:t>BlockingQueue</a:t>
            </a:r>
            <a:r>
              <a:rPr lang="en-US" dirty="0"/>
              <a:t> instead of a </a:t>
            </a:r>
            <a:r>
              <a:rPr lang="en-US" dirty="0" err="1"/>
              <a:t>FastaSequence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3352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5638800"/>
            <a:ext cx="4543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71500" y="60579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87344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579117" y="0"/>
            <a:ext cx="765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main method, we feed sequences one at a time into our </a:t>
            </a:r>
            <a:r>
              <a:rPr lang="en-US" dirty="0" err="1"/>
              <a:t>BlockingQueue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9144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752600" y="3276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152775"/>
            <a:ext cx="205063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1447800" y="4114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E77F2-BDC7-4A66-99E2-FBBCDB06B501}"/>
              </a:ext>
            </a:extLst>
          </p:cNvPr>
          <p:cNvSpPr txBox="1"/>
          <p:nvPr/>
        </p:nvSpPr>
        <p:spPr>
          <a:xfrm>
            <a:off x="533400" y="152400"/>
            <a:ext cx="7789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simple code to collect all GC content over a series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some directory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00C20-1466-45E0-B50C-2CC9D951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4" y="1367276"/>
            <a:ext cx="8280176" cy="44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9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427" y="1219200"/>
            <a:ext cx="8739573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33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number of implementations of </a:t>
            </a:r>
            <a:r>
              <a:rPr lang="en-US" dirty="0" err="1"/>
              <a:t>BlockingQueue</a:t>
            </a:r>
            <a:r>
              <a:rPr lang="en-US" dirty="0"/>
              <a:t> that control how the work gets</a:t>
            </a:r>
          </a:p>
          <a:p>
            <a:r>
              <a:rPr lang="en-US" dirty="0"/>
              <a:t>done…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638800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change how the work is done by just instantiating a different </a:t>
            </a:r>
            <a:r>
              <a:rPr lang="en-US" dirty="0" err="1"/>
              <a:t>BlockingQueue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63089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1002268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change how the work is done by just instantiating a different </a:t>
            </a:r>
            <a:r>
              <a:rPr lang="en-US" dirty="0" err="1"/>
              <a:t>BlockingQueue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"/>
            <a:ext cx="474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textbook example, a search engine indexer…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466546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3495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1000"/>
            <a:ext cx="46710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>
            <a:off x="3505200" y="1524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B08F1-84D4-4D88-BE33-E2FD902FEE66}"/>
              </a:ext>
            </a:extLst>
          </p:cNvPr>
          <p:cNvSpPr txBox="1"/>
          <p:nvPr/>
        </p:nvSpPr>
        <p:spPr>
          <a:xfrm>
            <a:off x="457200" y="228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modify our one file at a time code to take a blocking queue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7069E-30AD-4829-AA23-AE0271A8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115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21848-04A9-40DE-B7BC-9F232D670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8" y="625254"/>
            <a:ext cx="9144000" cy="7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68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98045-115E-43A7-A793-98070AAA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487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1C2C8-25EE-4B57-BF71-BD5F95845AF7}"/>
              </a:ext>
            </a:extLst>
          </p:cNvPr>
          <p:cNvSpPr txBox="1"/>
          <p:nvPr/>
        </p:nvSpPr>
        <p:spPr>
          <a:xfrm>
            <a:off x="685800" y="0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starts workers, who all share a </a:t>
            </a:r>
            <a:r>
              <a:rPr lang="en-US" dirty="0" err="1"/>
              <a:t>BlockingQueue</a:t>
            </a:r>
            <a:r>
              <a:rPr lang="en-US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00E48-80CC-48DD-9A95-2CAE5517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810752"/>
            <a:ext cx="4267200" cy="742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E89B8-15D5-4BE6-8DB4-9728588738FF}"/>
              </a:ext>
            </a:extLst>
          </p:cNvPr>
          <p:cNvSpPr txBox="1"/>
          <p:nvPr/>
        </p:nvSpPr>
        <p:spPr>
          <a:xfrm>
            <a:off x="457200" y="5181600"/>
            <a:ext cx="816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surprisingly, this yields about the same performance as our Semaphore solution..</a:t>
            </a:r>
          </a:p>
        </p:txBody>
      </p:sp>
    </p:spTree>
    <p:extLst>
      <p:ext uri="{BB962C8B-B14F-4D97-AF65-F5344CB8AC3E}">
        <p14:creationId xmlns:p14="http://schemas.microsoft.com/office/powerpoint/2010/main" val="2390356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5A1E11-9C3A-4677-9FAE-D1043102F882}"/>
              </a:ext>
            </a:extLst>
          </p:cNvPr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04BF2-DD3A-48B2-B576-9E4265D0C4C5}"/>
              </a:ext>
            </a:extLst>
          </p:cNvPr>
          <p:cNvCxnSpPr/>
          <p:nvPr/>
        </p:nvCxnSpPr>
        <p:spPr>
          <a:xfrm rot="10800000">
            <a:off x="2133600" y="9128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964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CountDownLatch</a:t>
            </a:r>
            <a:r>
              <a:rPr lang="en-US" dirty="0"/>
              <a:t> is very useful (and easy to use)</a:t>
            </a:r>
          </a:p>
          <a:p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CountDownLatch</a:t>
            </a:r>
            <a:r>
              <a:rPr lang="en-US" dirty="0"/>
              <a:t>( … ) is called with the number of threads.</a:t>
            </a:r>
          </a:p>
          <a:p>
            <a:r>
              <a:rPr lang="en-US" dirty="0"/>
              <a:t>.await() blocks until .</a:t>
            </a:r>
            <a:r>
              <a:rPr lang="en-US" dirty="0" err="1"/>
              <a:t>countDown</a:t>
            </a:r>
            <a:r>
              <a:rPr lang="en-US" dirty="0"/>
              <a:t>() is called the correct number of times..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667750" cy="3209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410200"/>
            <a:ext cx="822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know you want x number of threads to run and then move on when they are all</a:t>
            </a:r>
          </a:p>
          <a:p>
            <a:r>
              <a:rPr lang="en-US" dirty="0"/>
              <a:t>done, the </a:t>
            </a:r>
            <a:r>
              <a:rPr lang="en-US" dirty="0" err="1"/>
              <a:t>CountDownLatch</a:t>
            </a:r>
            <a:r>
              <a:rPr lang="en-US" dirty="0"/>
              <a:t> </a:t>
            </a:r>
            <a:r>
              <a:rPr lang="en-US"/>
              <a:t>works nicely…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625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already seen examples of </a:t>
            </a:r>
            <a:r>
              <a:rPr lang="en-US" dirty="0" err="1"/>
              <a:t>CountDownLatch</a:t>
            </a:r>
            <a:r>
              <a:rPr lang="en-US" dirty="0"/>
              <a:t> this semester..</a:t>
            </a:r>
          </a:p>
          <a:p>
            <a:r>
              <a:rPr lang="en-US" dirty="0"/>
              <a:t>Very useful and easy to use way to coral your threads…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4" y="685800"/>
            <a:ext cx="5934075" cy="607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495800"/>
            <a:ext cx="2590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352800" y="14462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23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8391207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886200"/>
            <a:ext cx="8991600" cy="279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743200" y="392668"/>
            <a:ext cx="447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– Holds the results of some calculation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D7657-15EF-4D04-A984-9BC364236F3C}"/>
              </a:ext>
            </a:extLst>
          </p:cNvPr>
          <p:cNvSpPr txBox="1"/>
          <p:nvPr/>
        </p:nvSpPr>
        <p:spPr>
          <a:xfrm>
            <a:off x="228600" y="-36731"/>
            <a:ext cx="8939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Let’s say my goal is to have all of the GC contents in a list…</a:t>
            </a:r>
          </a:p>
          <a:p>
            <a:r>
              <a:rPr lang="en-US" dirty="0">
                <a:latin typeface="Arial" panose="020B0604020202020204" pitchFamily="34" charset="0"/>
              </a:rPr>
              <a:t>At this point in the semester, this is not difficult to achieve in a single-threaded matter..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6B773-8522-4CB9-B926-BAECFD96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4458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C9D23-5D94-48E7-AD73-4528621427CE}"/>
              </a:ext>
            </a:extLst>
          </p:cNvPr>
          <p:cNvSpPr txBox="1"/>
          <p:nvPr/>
        </p:nvSpPr>
        <p:spPr>
          <a:xfrm>
            <a:off x="381000" y="5029200"/>
            <a:ext cx="856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On a 4-core laptop (on battery power on an airplane) this takes about ~8.5 secs for</a:t>
            </a:r>
          </a:p>
          <a:p>
            <a:r>
              <a:rPr lang="en-US" dirty="0">
                <a:latin typeface="Arial" panose="020B0604020202020204" pitchFamily="34" charset="0"/>
              </a:rPr>
              <a:t>~ 1.4 million sequences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1CF59-523F-45A0-9EC5-F2B160DF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5734478"/>
            <a:ext cx="4629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02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9" y="457200"/>
            <a:ext cx="896750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587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FutureTask</a:t>
            </a:r>
            <a:r>
              <a:rPr lang="en-US" dirty="0"/>
              <a:t> is an implementation of Future that we can 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343400"/>
            <a:ext cx="627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construct, you need to pass in a </a:t>
            </a:r>
            <a:r>
              <a:rPr lang="en-US" dirty="0" err="1"/>
              <a:t>Runnable</a:t>
            </a:r>
            <a:r>
              <a:rPr lang="en-US" dirty="0"/>
              <a:t> or a Callable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876800"/>
            <a:ext cx="8915400" cy="125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5587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Callable is like a </a:t>
            </a:r>
            <a:r>
              <a:rPr lang="en-US" dirty="0" err="1"/>
              <a:t>Runnable</a:t>
            </a:r>
            <a:r>
              <a:rPr lang="en-US" dirty="0"/>
              <a:t>, except it has a return type V </a:t>
            </a:r>
          </a:p>
          <a:p>
            <a:r>
              <a:rPr lang="en-US" dirty="0"/>
              <a:t>(and can throw an Exception, which is very nice)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70966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0" y="304800"/>
            <a:ext cx="31270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class calculates GC content</a:t>
            </a:r>
          </a:p>
          <a:p>
            <a:r>
              <a:rPr lang="en-US" dirty="0"/>
              <a:t>in a background thread.</a:t>
            </a:r>
          </a:p>
          <a:p>
            <a:endParaRPr lang="en-US" dirty="0"/>
          </a:p>
          <a:p>
            <a:r>
              <a:rPr lang="en-US" dirty="0"/>
              <a:t>We can either </a:t>
            </a:r>
            <a:r>
              <a:rPr lang="en-US" dirty="0" err="1"/>
              <a:t>getGContent</a:t>
            </a:r>
            <a:r>
              <a:rPr lang="en-US" dirty="0"/>
              <a:t>()</a:t>
            </a:r>
          </a:p>
          <a:p>
            <a:r>
              <a:rPr lang="en-US" dirty="0"/>
              <a:t>now ( which will run in the </a:t>
            </a:r>
          </a:p>
          <a:p>
            <a:r>
              <a:rPr lang="en-US" dirty="0"/>
              <a:t>current thread)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get an object that will</a:t>
            </a:r>
          </a:p>
          <a:p>
            <a:r>
              <a:rPr lang="en-US" dirty="0"/>
              <a:t>allow the calculation of GC</a:t>
            </a:r>
          </a:p>
          <a:p>
            <a:r>
              <a:rPr lang="en-US" dirty="0"/>
              <a:t>content to run in a background</a:t>
            </a:r>
          </a:p>
          <a:p>
            <a:r>
              <a:rPr lang="en-US" dirty="0"/>
              <a:t>thread (but invoking </a:t>
            </a:r>
          </a:p>
          <a:p>
            <a:r>
              <a:rPr lang="en-US" dirty="0" err="1"/>
              <a:t>getGCContentAsFuture</a:t>
            </a:r>
            <a:r>
              <a:rPr lang="en-US" dirty="0"/>
              <a:t>() will</a:t>
            </a:r>
          </a:p>
          <a:p>
            <a:r>
              <a:rPr lang="en-US" dirty="0"/>
              <a:t>return instantly).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399"/>
            <a:ext cx="4724400" cy="656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01290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1143000" y="457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method, we spawn a calculation in  a background thread…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00"/>
            <a:ext cx="25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905000" y="17510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914525"/>
            <a:ext cx="8591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990600"/>
            <a:ext cx="817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also supports cancellation, but this is dependent upon the co-operation of the</a:t>
            </a:r>
          </a:p>
          <a:p>
            <a:r>
              <a:rPr lang="en-US" dirty="0"/>
              <a:t>running threads…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2047875"/>
            <a:ext cx="85153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218182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nearly all other Java blocking methods support cancellation.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 your code is working on something, it is up to you to check for cancellation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(which means checking for interruption).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More on this on Chapter 7.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538162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343400"/>
            <a:ext cx="4724400" cy="168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1600200"/>
            <a:ext cx="48381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Calling cancel causes an Interruption flag to be set.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(..) checks that interruption flag and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 it is set throws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InterruptedException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6172200"/>
            <a:ext cx="556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Calling get() after cancel, throws 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CancellationException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048000" y="62484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9117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5773994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29200" y="381000"/>
            <a:ext cx="4004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not using one of Java’s  blocking methods (like </a:t>
            </a:r>
            <a:r>
              <a:rPr lang="en-US" dirty="0" err="1"/>
              <a:t>Thread.sleep</a:t>
            </a:r>
            <a:r>
              <a:rPr lang="en-US" dirty="0"/>
              <a:t>()) that supports interruption, it is up to you to check for cancellation.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0386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1916668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check for cancellation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3614" y="4267200"/>
            <a:ext cx="515038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114800" y="3962400"/>
            <a:ext cx="46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thread continued to work after cancellation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505200" y="6324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6172200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/>
              <a:t>still  throws!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5640A-4CE4-4112-BAE1-B8ECB20F2D74}"/>
              </a:ext>
            </a:extLst>
          </p:cNvPr>
          <p:cNvSpPr txBox="1"/>
          <p:nvPr/>
        </p:nvSpPr>
        <p:spPr>
          <a:xfrm>
            <a:off x="228600" y="76200"/>
            <a:ext cx="8798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We’ve already seen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we can use the Semaphore to co-ordinate multiple threads.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use a synchronized list (so we will grab and release the lock on the list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~1.4 million times)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1D1C8-A177-4DF0-9A69-C92858CA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933696"/>
            <a:ext cx="8915400" cy="5000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BD82D6-47AA-49C9-AAC6-5BAA277C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380"/>
            <a:ext cx="8915400" cy="7472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D549B0-3340-414F-A68B-59EAC5E5A11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600200"/>
            <a:ext cx="1143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BD6EE-5155-421B-9F33-C9F17C8466DF}"/>
              </a:ext>
            </a:extLst>
          </p:cNvPr>
          <p:cNvSpPr txBox="1"/>
          <p:nvPr/>
        </p:nvSpPr>
        <p:spPr>
          <a:xfrm>
            <a:off x="6019800" y="18288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Switch to a synchronized list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CD7486-B8EF-43E0-9145-5F6155FE239D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3733800" y="1676400"/>
            <a:ext cx="7239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1AF681-0B6B-4DDA-91B9-3A267CBFF135}"/>
              </a:ext>
            </a:extLst>
          </p:cNvPr>
          <p:cNvSpPr txBox="1"/>
          <p:nvPr/>
        </p:nvSpPr>
        <p:spPr>
          <a:xfrm>
            <a:off x="4457700" y="144780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Define # of </a:t>
            </a:r>
          </a:p>
          <a:p>
            <a:r>
              <a:rPr lang="en-US" dirty="0">
                <a:latin typeface="Arial" panose="020B0604020202020204" pitchFamily="34" charset="0"/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2791749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511277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10800000">
            <a:off x="3886200" y="2132011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533400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cancellation now works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419600"/>
            <a:ext cx="5124450" cy="148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114800" y="5943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thread is successfully cancelled.  “end work” is not reached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47910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91000"/>
            <a:ext cx="394744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00600" y="762000"/>
            <a:ext cx="38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throw a normal</a:t>
            </a:r>
          </a:p>
          <a:p>
            <a:r>
              <a:rPr lang="en-US" dirty="0"/>
              <a:t>Exception (not </a:t>
            </a:r>
            <a:r>
              <a:rPr lang="en-US" dirty="0" err="1"/>
              <a:t>InterruptedException</a:t>
            </a:r>
            <a:r>
              <a:rPr lang="en-US" dirty="0"/>
              <a:t>)…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971800" y="6400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6248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get re-throws </a:t>
            </a:r>
            <a:r>
              <a:rPr lang="en-US"/>
              <a:t>that Exception   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4483" y="4419600"/>
            <a:ext cx="518951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810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Next: Deadlock…</a:t>
            </a:r>
          </a:p>
        </p:txBody>
      </p:sp>
    </p:spTree>
    <p:extLst>
      <p:ext uri="{BB962C8B-B14F-4D97-AF65-F5344CB8AC3E}">
        <p14:creationId xmlns:p14="http://schemas.microsoft.com/office/powerpoint/2010/main" val="32708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7B4CCD-0108-4C05-9A2A-B6DED957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34"/>
            <a:ext cx="9144000" cy="525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35386-3502-49C7-87E0-93CDE185232C}"/>
              </a:ext>
            </a:extLst>
          </p:cNvPr>
          <p:cNvSpPr txBox="1"/>
          <p:nvPr/>
        </p:nvSpPr>
        <p:spPr>
          <a:xfrm>
            <a:off x="152400" y="-76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main method then just kicks off waits for the workers…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4EFC9-03A6-4E25-B50C-B4D0CF290C2E}"/>
              </a:ext>
            </a:extLst>
          </p:cNvPr>
          <p:cNvSpPr txBox="1"/>
          <p:nvPr/>
        </p:nvSpPr>
        <p:spPr>
          <a:xfrm>
            <a:off x="547072" y="5449669"/>
            <a:ext cx="852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buys about a factor of two on our four-core box…</a:t>
            </a:r>
          </a:p>
          <a:p>
            <a:r>
              <a:rPr lang="en-US" dirty="0"/>
              <a:t>(so the parallel parsing gained us more time than the 1.4 million lock requests on the list)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B358D-F5A3-4F5D-922D-AD0B45F8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172200"/>
            <a:ext cx="53340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981200" y="609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to a Semaphore is a Blocking Queue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6324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control how many threads do work on our </a:t>
            </a:r>
            <a:r>
              <a:rPr lang="en-US" dirty="0" err="1"/>
              <a:t>Fasta</a:t>
            </a:r>
            <a:r>
              <a:rPr lang="en-US" dirty="0"/>
              <a:t> Sequences?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926"/>
            <a:ext cx="9144000" cy="59906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76200"/>
            <a:ext cx="660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a class that can stream </a:t>
            </a:r>
            <a:r>
              <a:rPr lang="en-US" dirty="0" err="1"/>
              <a:t>Fasta</a:t>
            </a:r>
            <a:r>
              <a:rPr lang="en-US" dirty="0"/>
              <a:t> Sequences from the hard disk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6553200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258778"/>
            <a:ext cx="5791200" cy="3615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98203"/>
            <a:ext cx="5562600" cy="26645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-76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FastaSequenceOneAtATime</a:t>
            </a:r>
            <a:r>
              <a:rPr lang="en-US" dirty="0"/>
              <a:t>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44" y="304800"/>
            <a:ext cx="3581400" cy="964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95400"/>
            <a:ext cx="5105400" cy="5204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6553200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926</Words>
  <Application>Microsoft Office PowerPoint</Application>
  <PresentationFormat>On-screen Show (4:3)</PresentationFormat>
  <Paragraphs>125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189</cp:revision>
  <dcterms:created xsi:type="dcterms:W3CDTF">2006-08-16T00:00:00Z</dcterms:created>
  <dcterms:modified xsi:type="dcterms:W3CDTF">2017-10-27T01:58:44Z</dcterms:modified>
</cp:coreProperties>
</file>