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77CFA-0353-4171-83EA-F932A399C550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EEF4F-525A-4BD1-A879-68D28B1CBD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EF4F-525A-4BD1-A879-68D28B1CBD4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smit269@uncc.edu" TargetMode="External"/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80273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 #2:  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dirty="0" smtClean="0"/>
              <a:t>Email to both </a:t>
            </a:r>
            <a:r>
              <a:rPr lang="en-US" dirty="0" smtClean="0">
                <a:hlinkClick r:id="rId2"/>
              </a:rPr>
              <a:t>afodor@uncc.edu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bsmit269@uncc.edu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Send us what you have at the end of lab (and then take the weekend if you need to </a:t>
            </a:r>
          </a:p>
          <a:p>
            <a:r>
              <a:rPr lang="en-US" dirty="0" smtClean="0"/>
              <a:t>finish it)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-76200"/>
            <a:ext cx="7697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 #1 has two identical formulations.  You can answer either one; you will</a:t>
            </a:r>
          </a:p>
          <a:p>
            <a:r>
              <a:rPr lang="en-US" dirty="0" smtClean="0"/>
              <a:t>get an identical answer.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7620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game Hearthstone, the </a:t>
            </a:r>
            <a:r>
              <a:rPr lang="en-US" dirty="0" smtClean="0"/>
              <a:t>card “Enhance-o </a:t>
            </a:r>
            <a:r>
              <a:rPr lang="en-US" dirty="0" err="1" smtClean="0"/>
              <a:t>Mechano</a:t>
            </a:r>
            <a:r>
              <a:rPr lang="en-US" dirty="0" smtClean="0"/>
              <a:t>” has </a:t>
            </a:r>
            <a:r>
              <a:rPr lang="en-US" dirty="0" smtClean="0"/>
              <a:t>a 1/3 chance of granting another  minion  </a:t>
            </a:r>
            <a:r>
              <a:rPr lang="en-US" dirty="0" err="1" smtClean="0"/>
              <a:t>windfury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You have 30* minions in play and summon the </a:t>
            </a:r>
            <a:r>
              <a:rPr lang="en-US" dirty="0" smtClean="0"/>
              <a:t>“Enhance-o </a:t>
            </a:r>
            <a:r>
              <a:rPr lang="en-US" dirty="0" err="1" smtClean="0"/>
              <a:t>Mechano</a:t>
            </a:r>
            <a:r>
              <a:rPr lang="en-US" dirty="0" smtClean="0"/>
              <a:t>”; 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are the odds </a:t>
            </a:r>
            <a:r>
              <a:rPr lang="en-US" dirty="0" smtClean="0"/>
              <a:t>that exactly </a:t>
            </a:r>
            <a:r>
              <a:rPr lang="en-US" dirty="0" smtClean="0"/>
              <a:t>12 of the other minions will be granted </a:t>
            </a:r>
            <a:r>
              <a:rPr lang="en-US" dirty="0" err="1" smtClean="0"/>
              <a:t>windfury</a:t>
            </a:r>
            <a:r>
              <a:rPr lang="en-US" dirty="0" smtClean="0"/>
              <a:t>? </a:t>
            </a:r>
          </a:p>
          <a:p>
            <a:r>
              <a:rPr lang="en-US" dirty="0" smtClean="0"/>
              <a:t>In R </a:t>
            </a:r>
            <a:r>
              <a:rPr lang="en-US" dirty="0" smtClean="0"/>
              <a:t>plot a </a:t>
            </a:r>
            <a:r>
              <a:rPr lang="en-US" dirty="0" smtClean="0"/>
              <a:t>probability density function </a:t>
            </a:r>
            <a:r>
              <a:rPr lang="en-US" dirty="0" smtClean="0"/>
              <a:t>(</a:t>
            </a:r>
            <a:r>
              <a:rPr lang="en-US" dirty="0" smtClean="0"/>
              <a:t>with </a:t>
            </a:r>
            <a:r>
              <a:rPr lang="en-US" dirty="0" err="1" smtClean="0"/>
              <a:t>dbinom</a:t>
            </a:r>
            <a:r>
              <a:rPr lang="en-US" dirty="0" smtClean="0"/>
              <a:t>) </a:t>
            </a:r>
            <a:r>
              <a:rPr lang="en-US" dirty="0" smtClean="0"/>
              <a:t>that shows </a:t>
            </a:r>
            <a:endParaRPr lang="en-US" dirty="0" smtClean="0"/>
          </a:p>
          <a:p>
            <a:r>
              <a:rPr lang="en-US" dirty="0" smtClean="0"/>
              <a:t>the distribution for observing exactly (</a:t>
            </a:r>
            <a:r>
              <a:rPr lang="en-US" dirty="0" smtClean="0"/>
              <a:t>0,1,2,…30</a:t>
            </a:r>
            <a:r>
              <a:rPr lang="en-US" dirty="0" smtClean="0"/>
              <a:t>) minions that are granted </a:t>
            </a:r>
            <a:r>
              <a:rPr lang="en-US" dirty="0" err="1" smtClean="0"/>
              <a:t>windfury</a:t>
            </a:r>
            <a:r>
              <a:rPr lang="en-US" dirty="0" smtClean="0"/>
              <a:t> .</a:t>
            </a:r>
          </a:p>
          <a:p>
            <a:endParaRPr lang="en-US" dirty="0" smtClean="0"/>
          </a:p>
          <a:p>
            <a:r>
              <a:rPr lang="en-US" dirty="0" smtClean="0"/>
              <a:t>What is the mean and variance for the expected number of minions that are granted </a:t>
            </a:r>
            <a:r>
              <a:rPr lang="en-US" dirty="0" err="1" smtClean="0"/>
              <a:t>windfury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60065" y="468868"/>
            <a:ext cx="287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Formulation #1 (for gamers):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6412468"/>
            <a:ext cx="6605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*this is not actually possible in current implementation of the game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572470"/>
            <a:ext cx="3309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Formulation #2 (for non-gamers):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3953470"/>
            <a:ext cx="8180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a population, there is 1/3 chance that a given person has a mutation in some gene.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" y="4390072"/>
            <a:ext cx="8991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You sample 30 people; what are the odds that exactly 12 of the people have the mutation?</a:t>
            </a:r>
          </a:p>
          <a:p>
            <a:r>
              <a:rPr lang="en-US" dirty="0" smtClean="0"/>
              <a:t>In R </a:t>
            </a:r>
            <a:r>
              <a:rPr lang="en-US" dirty="0" smtClean="0"/>
              <a:t>plot a </a:t>
            </a:r>
            <a:r>
              <a:rPr lang="en-US" dirty="0" smtClean="0"/>
              <a:t>probability density function </a:t>
            </a:r>
            <a:r>
              <a:rPr lang="en-US" dirty="0" smtClean="0"/>
              <a:t>(</a:t>
            </a:r>
            <a:r>
              <a:rPr lang="en-US" dirty="0" smtClean="0"/>
              <a:t>with </a:t>
            </a:r>
            <a:r>
              <a:rPr lang="en-US" dirty="0" err="1" smtClean="0"/>
              <a:t>dbinom</a:t>
            </a:r>
            <a:r>
              <a:rPr lang="en-US" dirty="0" smtClean="0"/>
              <a:t>) that shows </a:t>
            </a:r>
          </a:p>
          <a:p>
            <a:r>
              <a:rPr lang="en-US" dirty="0" smtClean="0"/>
              <a:t>the distribution for </a:t>
            </a:r>
            <a:r>
              <a:rPr lang="en-US" dirty="0" smtClean="0"/>
              <a:t>observing </a:t>
            </a:r>
            <a:r>
              <a:rPr lang="en-US" dirty="0" smtClean="0"/>
              <a:t>exactly (</a:t>
            </a:r>
            <a:r>
              <a:rPr lang="en-US" dirty="0" smtClean="0"/>
              <a:t>0,1,2,…30</a:t>
            </a:r>
            <a:r>
              <a:rPr lang="en-US" dirty="0" smtClean="0"/>
              <a:t>) people with the mutation .</a:t>
            </a:r>
          </a:p>
          <a:p>
            <a:endParaRPr lang="en-US" dirty="0" smtClean="0"/>
          </a:p>
          <a:p>
            <a:r>
              <a:rPr lang="en-US" dirty="0" smtClean="0"/>
              <a:t>What is the mean and variance for the expected number of people with the mutation.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8624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 The background expected survival rate for a disease is 0.4.  You are running a clinical trial.</a:t>
            </a:r>
          </a:p>
          <a:p>
            <a:r>
              <a:rPr lang="en-US" dirty="0" smtClean="0"/>
              <a:t>You have 100 patients on a new drug.  47 of them die.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From the </a:t>
            </a:r>
            <a:r>
              <a:rPr lang="en-US" dirty="0" err="1" smtClean="0"/>
              <a:t>bionomial</a:t>
            </a:r>
            <a:r>
              <a:rPr lang="en-US" dirty="0" smtClean="0"/>
              <a:t> test:</a:t>
            </a:r>
          </a:p>
          <a:p>
            <a:r>
              <a:rPr lang="en-US" dirty="0" smtClean="0"/>
              <a:t>	 (2A) What is the p-value for a null hypothesis that the drug has no effect.</a:t>
            </a:r>
          </a:p>
          <a:p>
            <a:r>
              <a:rPr lang="en-US" dirty="0" smtClean="0"/>
              <a:t>	(Show the one line of </a:t>
            </a:r>
            <a:r>
              <a:rPr lang="en-US" dirty="0" smtClean="0"/>
              <a:t>R code that produces this p-value)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(2B) What is the p-value for a null hypothesis that the drug does not </a:t>
            </a:r>
          </a:p>
          <a:p>
            <a:r>
              <a:rPr lang="en-US" dirty="0" smtClean="0"/>
              <a:t>	improve survival.  </a:t>
            </a:r>
          </a:p>
          <a:p>
            <a:r>
              <a:rPr lang="en-US" dirty="0" smtClean="0"/>
              <a:t>	</a:t>
            </a:r>
            <a:r>
              <a:rPr lang="en-US" dirty="0" smtClean="0"/>
              <a:t>(show </a:t>
            </a:r>
            <a:r>
              <a:rPr lang="en-US" dirty="0" smtClean="0"/>
              <a:t>you can get the same answer </a:t>
            </a:r>
            <a:r>
              <a:rPr lang="en-US" dirty="0" smtClean="0"/>
              <a:t>with </a:t>
            </a:r>
            <a:r>
              <a:rPr lang="en-US" dirty="0" err="1" smtClean="0"/>
              <a:t>binom.test</a:t>
            </a:r>
            <a:r>
              <a:rPr lang="en-US" dirty="0" smtClean="0"/>
              <a:t>(….) and sum(</a:t>
            </a:r>
            <a:r>
              <a:rPr lang="en-US" dirty="0" err="1" smtClean="0"/>
              <a:t>dbinom</a:t>
            </a:r>
            <a:r>
              <a:rPr lang="en-US" dirty="0" smtClean="0"/>
              <a:t>(….))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8802153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(3A)	Use the </a:t>
            </a:r>
            <a:r>
              <a:rPr lang="en-US" dirty="0" err="1" smtClean="0"/>
              <a:t>rbiom</a:t>
            </a:r>
            <a:r>
              <a:rPr lang="en-US" dirty="0" smtClean="0"/>
              <a:t> function to simulate 1,000 experiments in which 10,000 patients</a:t>
            </a:r>
          </a:p>
          <a:p>
            <a:r>
              <a:rPr lang="en-US" dirty="0" smtClean="0"/>
              <a:t>	are sampled with a 1/2 chance of seeing </a:t>
            </a:r>
            <a:r>
              <a:rPr lang="en-US" dirty="0" smtClean="0"/>
              <a:t>a mutation.</a:t>
            </a:r>
          </a:p>
          <a:p>
            <a:r>
              <a:rPr lang="en-US" dirty="0" smtClean="0"/>
              <a:t>	</a:t>
            </a:r>
            <a:r>
              <a:rPr lang="en-US" dirty="0" smtClean="0"/>
              <a:t>(You should get 1,000 numbers back with each # the # of patients from the 10,000</a:t>
            </a:r>
          </a:p>
          <a:p>
            <a:r>
              <a:rPr lang="en-US" dirty="0" smtClean="0"/>
              <a:t>	</a:t>
            </a:r>
            <a:r>
              <a:rPr lang="en-US" dirty="0" smtClean="0"/>
              <a:t>	that had the mutation…)</a:t>
            </a:r>
          </a:p>
          <a:p>
            <a:r>
              <a:rPr lang="en-US" dirty="0" smtClean="0"/>
              <a:t>	</a:t>
            </a:r>
            <a:r>
              <a:rPr lang="en-US" dirty="0" smtClean="0"/>
              <a:t>	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(What is the one line of r-code that </a:t>
            </a:r>
            <a:r>
              <a:rPr lang="en-US" dirty="0" smtClean="0"/>
              <a:t>would produce </a:t>
            </a:r>
            <a:r>
              <a:rPr lang="en-US" dirty="0" err="1" smtClean="0"/>
              <a:t>myVals</a:t>
            </a:r>
            <a:r>
              <a:rPr lang="en-US" dirty="0" smtClean="0"/>
              <a:t>?)</a:t>
            </a:r>
          </a:p>
          <a:p>
            <a:endParaRPr lang="en-US" dirty="0" smtClean="0"/>
          </a:p>
          <a:p>
            <a:r>
              <a:rPr lang="en-US" dirty="0" smtClean="0"/>
              <a:t>(3B)  	What is the expected mean and variance of the vector in (3A).  Show that the </a:t>
            </a:r>
          </a:p>
          <a:p>
            <a:r>
              <a:rPr lang="en-US" dirty="0" smtClean="0"/>
              <a:t>	</a:t>
            </a:r>
            <a:r>
              <a:rPr lang="en-US" dirty="0" smtClean="0"/>
              <a:t>actual mean and variance are close to the expected mean and variance.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/>
              <a:t>3C)</a:t>
            </a:r>
            <a:r>
              <a:rPr lang="en-US" dirty="0" smtClean="0"/>
              <a:t>	Take the vector that results from (3A).  For each element in that vector,</a:t>
            </a:r>
          </a:p>
          <a:p>
            <a:r>
              <a:rPr lang="en-US" dirty="0" smtClean="0"/>
              <a:t>	calculate a p-value with </a:t>
            </a:r>
            <a:r>
              <a:rPr lang="en-US" dirty="0" err="1" smtClean="0"/>
              <a:t>binom.test</a:t>
            </a:r>
            <a:r>
              <a:rPr lang="en-US" dirty="0" smtClean="0"/>
              <a:t>(….)$</a:t>
            </a:r>
            <a:r>
              <a:rPr lang="en-US" dirty="0" err="1" smtClean="0"/>
              <a:t>p.value</a:t>
            </a:r>
            <a:r>
              <a:rPr lang="en-US" dirty="0" smtClean="0"/>
              <a:t> for the null hypothesis </a:t>
            </a:r>
          </a:p>
          <a:p>
            <a:r>
              <a:rPr lang="en-US" dirty="0" smtClean="0"/>
              <a:t>	that the frequency of the allele in the population for that experiment is 1/2.</a:t>
            </a:r>
          </a:p>
          <a:p>
            <a:endParaRPr lang="en-US" dirty="0" smtClean="0"/>
          </a:p>
          <a:p>
            <a:r>
              <a:rPr lang="en-US" dirty="0" smtClean="0"/>
              <a:t>	Graph the histogram of all of those p-values.  </a:t>
            </a:r>
          </a:p>
          <a:p>
            <a:r>
              <a:rPr lang="en-US" dirty="0" smtClean="0"/>
              <a:t>	What distribution would you expect?  Is that what you see?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/>
              <a:t>3D)</a:t>
            </a:r>
            <a:r>
              <a:rPr lang="en-US" dirty="0" smtClean="0"/>
              <a:t>	Change the expected value of 1/2 in </a:t>
            </a:r>
            <a:r>
              <a:rPr lang="en-US" smtClean="0"/>
              <a:t>(</a:t>
            </a:r>
            <a:r>
              <a:rPr lang="en-US" smtClean="0"/>
              <a:t>3C) </a:t>
            </a:r>
            <a:r>
              <a:rPr lang="en-US" dirty="0" smtClean="0"/>
              <a:t>to some other value.  </a:t>
            </a:r>
          </a:p>
          <a:p>
            <a:r>
              <a:rPr lang="en-US" dirty="0" smtClean="0"/>
              <a:t>	What happens to the p-values in the histogram. </a:t>
            </a:r>
          </a:p>
          <a:p>
            <a:r>
              <a:rPr lang="en-US" dirty="0" smtClean="0"/>
              <a:t>	Would you expect the same shape of the p-value histogram with expected</a:t>
            </a:r>
          </a:p>
          <a:p>
            <a:r>
              <a:rPr lang="en-US" dirty="0" smtClean="0"/>
              <a:t>	values of .49 </a:t>
            </a:r>
            <a:r>
              <a:rPr lang="en-US" dirty="0" smtClean="0"/>
              <a:t>as with .51?  Why or why not?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295400"/>
            <a:ext cx="31337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275</Words>
  <Application>Microsoft Office PowerPoint</Application>
  <PresentationFormat>On-screen Show (4:3)</PresentationFormat>
  <Paragraphs>66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</cp:lastModifiedBy>
  <cp:revision>38</cp:revision>
  <dcterms:created xsi:type="dcterms:W3CDTF">2006-08-16T00:00:00Z</dcterms:created>
  <dcterms:modified xsi:type="dcterms:W3CDTF">2015-01-20T20:38:35Z</dcterms:modified>
</cp:coreProperties>
</file>