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1600" y="45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(which is good)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Too many data points outside the variance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“predict” to get the line for our model, but it is good to know that we can do 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t ourselves…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binomial distribution..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 one parameter that adjusts the variance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“linkage” equation is the same as Poisson…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Shotgun noise + additional variance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this all together (</a:t>
            </a:r>
            <a:r>
              <a:rPr lang="en-US" dirty="0" err="1" smtClean="0"/>
              <a:t>Zuur</a:t>
            </a:r>
            <a:r>
              <a:rPr lang="en-US" dirty="0" smtClean="0"/>
              <a:t> book Chapter 9) to get our likelihood function….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likelihood function to maximize!</a:t>
            </a:r>
          </a:p>
          <a:p>
            <a:r>
              <a:rPr lang="en-US" dirty="0" smtClean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library("MASS")</a:t>
            </a:r>
          </a:p>
          <a:p>
            <a:r>
              <a:rPr lang="en-US" sz="1400" dirty="0" smtClean="0"/>
              <a:t>M2 &lt;- </a:t>
            </a:r>
            <a:r>
              <a:rPr lang="en-US" sz="1400" dirty="0" err="1" smtClean="0"/>
              <a:t>glm.nb</a:t>
            </a:r>
            <a:r>
              <a:rPr lang="en-US" sz="1400" dirty="0" smtClean="0"/>
              <a:t>(TOT.N ~ D.PARK, data = RK)</a:t>
            </a:r>
          </a:p>
          <a:p>
            <a:r>
              <a:rPr lang="en-US" sz="1400" dirty="0" smtClean="0"/>
              <a:t>model2Means &lt;- exp(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(M2)[2]* </a:t>
            </a:r>
            <a:r>
              <a:rPr lang="en-US" sz="1400" dirty="0" err="1" smtClean="0"/>
              <a:t>xRange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kills",main</a:t>
            </a:r>
            <a:r>
              <a:rPr lang="en-US" sz="1400" dirty="0" smtClean="0"/>
              <a:t>=paste( "Neg. binomial AIC =", format(AIC(M2),digits=5)),</a:t>
            </a:r>
            <a:r>
              <a:rPr lang="en-US" sz="1400" dirty="0" err="1" smtClean="0"/>
              <a:t>ylim</a:t>
            </a:r>
            <a:r>
              <a:rPr lang="en-US" sz="1400" dirty="0" smtClean="0"/>
              <a:t>=c(-30,130))</a:t>
            </a:r>
          </a:p>
          <a:p>
            <a:r>
              <a:rPr lang="en-US" sz="1400" dirty="0" smtClean="0"/>
              <a:t>lines(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model2Means)</a:t>
            </a:r>
          </a:p>
          <a:p>
            <a:r>
              <a:rPr lang="en-US" sz="1400" dirty="0" err="1" smtClean="0"/>
              <a:t>vars</a:t>
            </a:r>
            <a:r>
              <a:rPr lang="en-US" sz="1400" dirty="0" smtClean="0"/>
              <a:t> = model2Means  + model2Means^2 /  M2$theta</a:t>
            </a:r>
          </a:p>
          <a:p>
            <a:r>
              <a:rPr lang="en-US" sz="1400" dirty="0" err="1" smtClean="0"/>
              <a:t>errbar</a:t>
            </a:r>
            <a:r>
              <a:rPr lang="en-US" sz="1400" dirty="0" smtClean="0"/>
              <a:t>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model2Means, model2Means +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 model2Means -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capture large </a:t>
            </a:r>
          </a:p>
          <a:p>
            <a:r>
              <a:rPr lang="en-US" dirty="0" smtClean="0"/>
              <a:t>variance at high</a:t>
            </a:r>
          </a:p>
          <a:p>
            <a:r>
              <a:rPr lang="en-US" dirty="0" smtClean="0"/>
              <a:t>road kills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doesn’t go below zero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binomial seems like the best fit…</a:t>
            </a:r>
          </a:p>
          <a:p>
            <a:r>
              <a:rPr lang="en-US" dirty="0" smtClean="0"/>
              <a:t>But the differences between the models are in some ways subtle..</a:t>
            </a:r>
          </a:p>
          <a:p>
            <a:r>
              <a:rPr lang="en-US" dirty="0" smtClean="0"/>
              <a:t>They all capture the basic shape of the relationship..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866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this data set from section 9.5 of the </a:t>
            </a:r>
            <a:r>
              <a:rPr lang="en-US" dirty="0" err="1" smtClean="0"/>
              <a:t>Zuur</a:t>
            </a:r>
            <a:r>
              <a:rPr lang="en-US" dirty="0" smtClean="0"/>
              <a:t> book </a:t>
            </a:r>
          </a:p>
          <a:p>
            <a:r>
              <a:rPr lang="en-US" dirty="0" smtClean="0"/>
              <a:t>(data from http://www.highstat.com/Book2/ZuurDataMixedModelling.zip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rm</a:t>
            </a:r>
            <a:r>
              <a:rPr lang="en-US" sz="1600" dirty="0" smtClean="0"/>
              <a:t>(list=</a:t>
            </a:r>
            <a:r>
              <a:rPr lang="en-US" sz="1600" dirty="0" err="1" smtClean="0"/>
              <a:t>ls</a:t>
            </a:r>
            <a:r>
              <a:rPr lang="en-US" sz="1600" dirty="0" smtClean="0"/>
              <a:t>())</a:t>
            </a:r>
          </a:p>
          <a:p>
            <a:r>
              <a:rPr lang="en-US" sz="1600" dirty="0" err="1" smtClean="0"/>
              <a:t>setwd</a:t>
            </a:r>
            <a:r>
              <a:rPr lang="en-US" sz="1600" dirty="0" smtClean="0"/>
              <a:t>("C:\\books\\</a:t>
            </a:r>
            <a:r>
              <a:rPr lang="en-US" sz="1600" dirty="0" err="1" smtClean="0"/>
              <a:t>zuurData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RK &lt;- </a:t>
            </a:r>
            <a:r>
              <a:rPr lang="en-US" sz="1600" dirty="0" err="1" smtClean="0"/>
              <a:t>read.table</a:t>
            </a:r>
            <a:r>
              <a:rPr lang="en-US" sz="1600" dirty="0" smtClean="0"/>
              <a:t>("</a:t>
            </a:r>
            <a:r>
              <a:rPr lang="en-US" sz="1600" dirty="0" err="1" smtClean="0"/>
              <a:t>RoadKills.txt",header</a:t>
            </a:r>
            <a:r>
              <a:rPr lang="en-US" sz="1600" dirty="0" smtClean="0"/>
              <a:t>=TRUE, sep="\t")</a:t>
            </a:r>
          </a:p>
          <a:p>
            <a:r>
              <a:rPr lang="en-US" sz="1600" dirty="0" smtClean="0"/>
              <a:t>plot(RK$D.PARK, RK$TOT.N,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"Distance to </a:t>
            </a:r>
            <a:r>
              <a:rPr lang="en-US" sz="1600" dirty="0" err="1" smtClean="0"/>
              <a:t>park",ylab</a:t>
            </a:r>
            <a:r>
              <a:rPr lang="en-US" sz="1600" dirty="0" smtClean="0"/>
              <a:t> = "Road </a:t>
            </a:r>
            <a:r>
              <a:rPr lang="en-US" sz="1600" dirty="0" err="1" smtClean="0"/>
              <a:t>kills",ylim</a:t>
            </a:r>
            <a:r>
              <a:rPr lang="en-US" sz="1600" dirty="0" smtClean="0"/>
              <a:t>=c(-30,130))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binary variables.</a:t>
            </a:r>
          </a:p>
          <a:p>
            <a:endParaRPr lang="en-US" dirty="0" smtClean="0"/>
          </a:p>
          <a:p>
            <a:r>
              <a:rPr lang="en-US" dirty="0" smtClean="0"/>
              <a:t>	voting democratic or republican</a:t>
            </a:r>
          </a:p>
          <a:p>
            <a:r>
              <a:rPr lang="en-US" dirty="0" smtClean="0"/>
              <a:t>	             has cancer/does not have cancer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return to our machine learning classification simulation….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of course fit a linear model to these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xSeq</a:t>
            </a:r>
            <a:r>
              <a:rPr lang="en-US" dirty="0" smtClean="0"/>
              <a:t> &lt;- </a:t>
            </a:r>
            <a:r>
              <a:rPr lang="en-US" dirty="0" err="1" smtClean="0"/>
              <a:t>seq</a:t>
            </a:r>
            <a:r>
              <a:rPr lang="en-US" dirty="0" smtClean="0"/>
              <a:t>(min(mergedDataX1), max(mergedDataX1), 0.001)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lm( values ~ mergedDataX1)</a:t>
            </a:r>
          </a:p>
          <a:p>
            <a:r>
              <a:rPr lang="en-US" dirty="0" err="1" smtClean="0"/>
              <a:t>getProbLm</a:t>
            </a:r>
            <a:r>
              <a:rPr lang="en-US" dirty="0" smtClean="0"/>
              <a:t> &lt;- function( x, B0, B1)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( B0 + B1 * x 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lines( 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getProbLm</a:t>
            </a:r>
            <a:r>
              <a:rPr lang="en-US" dirty="0" smtClean="0"/>
              <a:t>(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)[1],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)[2]),</a:t>
            </a:r>
            <a:r>
              <a:rPr lang="en-US" dirty="0" err="1" smtClean="0"/>
              <a:t>col</a:t>
            </a:r>
            <a:r>
              <a:rPr lang="en-US" dirty="0" smtClean="0"/>
              <a:t>="black")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the y-axis as the p(blue)</a:t>
            </a:r>
          </a:p>
          <a:p>
            <a:endParaRPr lang="en-US" dirty="0" smtClean="0"/>
          </a:p>
          <a:p>
            <a:r>
              <a:rPr lang="en-US" dirty="0" smtClean="0"/>
              <a:t>But our model can</a:t>
            </a:r>
          </a:p>
          <a:p>
            <a:r>
              <a:rPr lang="en-US" dirty="0" smtClean="0"/>
              <a:t>Return values &gt; 1 or &lt;0, which doesn’t make sense for a probability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alternative is a logistic regression</a:t>
            </a:r>
          </a:p>
          <a:p>
            <a:r>
              <a:rPr lang="en-US" dirty="0" smtClean="0"/>
              <a:t>where the model can’t go &gt;1 or &lt;0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rules for a logistic regression…(Chapter 10 of the </a:t>
            </a:r>
            <a:r>
              <a:rPr lang="en-US" dirty="0" err="1" smtClean="0"/>
              <a:t>Zuur</a:t>
            </a:r>
            <a:r>
              <a:rPr lang="en-US" dirty="0" smtClean="0"/>
              <a:t> book..)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Binomial probability of 1 coin flip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 p * (1-p) with N =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Linker function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http://en.wikipedia.org/wiki/Logistic_regression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constrains us to between 0 and 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http://www.stat.cmu.edu/~cshalizi/uADA/12/lectures/ch12.pdf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685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Binomial distribution with n = 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parameters to maximize this and we are good to go….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linear regression and logistic regression can vary in how closely they agree…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4476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2D classification can yield very similar results between logistic and linear regression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5502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Zero inflated Poisson and Negative 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of course easily fit a linear model to these data…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=c(-30,130))</a:t>
            </a:r>
          </a:p>
          <a:p>
            <a:endParaRPr lang="en-US" sz="1400" dirty="0" smtClean="0"/>
          </a:p>
          <a:p>
            <a:r>
              <a:rPr lang="en-US" sz="1400" dirty="0" smtClean="0"/>
              <a:t>M0 &lt;- lm( RK$TOT.N ~ RK$D.PARK 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=c(-30,130),main=paste( "linear AIC=", format(AIC(M0),digits=5)))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xRange</a:t>
            </a:r>
            <a:r>
              <a:rPr lang="en-US" sz="1400" dirty="0" smtClean="0"/>
              <a:t>&lt;- seq(from = 0,to = 25000, by = 1000)</a:t>
            </a:r>
          </a:p>
          <a:p>
            <a:r>
              <a:rPr lang="en-US" sz="1400" dirty="0" err="1" smtClean="0"/>
              <a:t>linearMeans</a:t>
            </a:r>
            <a:r>
              <a:rPr lang="en-US" sz="1400" dirty="0" smtClean="0"/>
              <a:t> &lt;-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(M0)[2] * </a:t>
            </a:r>
            <a:r>
              <a:rPr lang="en-US" sz="1400" dirty="0" err="1" smtClean="0"/>
              <a:t>xRange</a:t>
            </a:r>
            <a:endParaRPr lang="en-US" sz="1400" dirty="0" smtClean="0"/>
          </a:p>
          <a:p>
            <a:r>
              <a:rPr lang="en-US" sz="1400" dirty="0" smtClean="0"/>
              <a:t>lines( 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</a:t>
            </a:r>
            <a:r>
              <a:rPr lang="en-US" sz="1400" dirty="0" err="1" smtClean="0"/>
              <a:t>linearMeans</a:t>
            </a:r>
            <a:r>
              <a:rPr lang="en-US" sz="14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model, of course, assumes a constant variance of the residuals…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library("</a:t>
            </a:r>
            <a:r>
              <a:rPr lang="en-US" sz="1600" dirty="0" err="1" smtClean="0"/>
              <a:t>Hmisc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meanR</a:t>
            </a:r>
            <a:r>
              <a:rPr lang="en-US" sz="1600" dirty="0" smtClean="0"/>
              <a:t> &lt;- mean(residuals(M0))</a:t>
            </a:r>
          </a:p>
          <a:p>
            <a:r>
              <a:rPr lang="en-US" sz="1600" dirty="0" err="1" smtClean="0"/>
              <a:t>standardError</a:t>
            </a:r>
            <a:r>
              <a:rPr lang="en-US" sz="1600" dirty="0" smtClean="0"/>
              <a:t> =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 (residuals(M0)-</a:t>
            </a:r>
            <a:r>
              <a:rPr lang="en-US" sz="1600" dirty="0" err="1" smtClean="0"/>
              <a:t>meanR</a:t>
            </a:r>
            <a:r>
              <a:rPr lang="en-US" sz="1600" dirty="0" smtClean="0"/>
              <a:t>)^2 / ( length(residuals(M0)) - 2 )))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errbar</a:t>
            </a:r>
            <a:r>
              <a:rPr lang="en-US" sz="1600" dirty="0" smtClean="0"/>
              <a:t>(</a:t>
            </a:r>
            <a:r>
              <a:rPr lang="en-US" sz="1600" dirty="0" err="1" smtClean="0"/>
              <a:t>xRange</a:t>
            </a:r>
            <a:r>
              <a:rPr lang="en-US" sz="1600" dirty="0" smtClean="0"/>
              <a:t>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+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-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add +/- SD to </a:t>
            </a:r>
            <a:r>
              <a:rPr lang="en-US" smtClean="0"/>
              <a:t>our graph…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some problems with </a:t>
            </a:r>
            <a:r>
              <a:rPr lang="en-US" smtClean="0"/>
              <a:t>this fit…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bias in the residuals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doesn’t appear constant across whole range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predicts negative road kills</a:t>
            </a:r>
          </a:p>
          <a:p>
            <a:r>
              <a:rPr lang="en-US" dirty="0" smtClean="0"/>
              <a:t>at high distance;</a:t>
            </a:r>
          </a:p>
          <a:p>
            <a:r>
              <a:rPr lang="en-US" dirty="0" smtClean="0"/>
              <a:t>This doesn’t make a lot of sense…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the systematic variation in the residuals </a:t>
            </a:r>
            <a:r>
              <a:rPr lang="en-US" smtClean="0"/>
              <a:t>by typing “plot(M0)”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be nice if we could have a model based on counts that allows us to vary the</a:t>
            </a:r>
          </a:p>
          <a:p>
            <a:r>
              <a:rPr lang="en-US" dirty="0" smtClean="0"/>
              <a:t>variance ; </a:t>
            </a:r>
          </a:p>
          <a:p>
            <a:endParaRPr lang="en-US" dirty="0" smtClean="0"/>
          </a:p>
          <a:p>
            <a:r>
              <a:rPr lang="en-US" dirty="0" smtClean="0"/>
              <a:t>We will see that we can build a model based on the negative binomial distribution that </a:t>
            </a:r>
          </a:p>
          <a:p>
            <a:r>
              <a:rPr lang="en-US" dirty="0" smtClean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let’s first (for simplicity) consider a model based on the Poisson distribution.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generalized linear model has three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Zuur</a:t>
            </a:r>
            <a:r>
              <a:rPr lang="en-US" dirty="0" smtClean="0"/>
              <a:t> book (section 9.3)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Poisson 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and variance are given by the </a:t>
            </a:r>
          </a:p>
          <a:p>
            <a:r>
              <a:rPr lang="en-US" dirty="0" smtClean="0"/>
              <a:t>Poisson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a function of our 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497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Poisson, mean = n*p and p can’t be negative!</a:t>
            </a:r>
          </a:p>
          <a:p>
            <a:r>
              <a:rPr lang="en-US" dirty="0" smtClean="0"/>
              <a:t>The exponential term ensures only positive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“link”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this all together and it will produce a likelihood function (</a:t>
            </a:r>
            <a:r>
              <a:rPr lang="en-US" dirty="0" err="1" smtClean="0"/>
              <a:t>Zuur</a:t>
            </a:r>
            <a:r>
              <a:rPr lang="en-US" dirty="0" smtClean="0"/>
              <a:t> book section 9.4)..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we are ready to find the maximum likelihood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are Poisson</a:t>
            </a:r>
          </a:p>
          <a:p>
            <a:r>
              <a:rPr lang="en-US" dirty="0" smtClean="0"/>
              <a:t>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24926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a function of our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1266</Words>
  <Application>Microsoft Office PowerPoint</Application>
  <PresentationFormat>On-screen Show 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56</cp:revision>
  <dcterms:created xsi:type="dcterms:W3CDTF">2006-08-16T00:00:00Z</dcterms:created>
  <dcterms:modified xsi:type="dcterms:W3CDTF">2015-04-17T19:39:45Z</dcterms:modified>
</cp:coreProperties>
</file>