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81600" y="457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748212" cy="298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M1 &lt;-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glm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(TOT.N ~ D.PARK, family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poisson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data = RK)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plot(RK$D.PARK, RK$TOT.N,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xlab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"Distance to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park",ylab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"Road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kills",,main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=paste( "Poisson AIC=", format(AIC(M1),digits=5)),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ylim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=c(-30,130))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&lt;- exp(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(M1)[1] +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(M1)[2]*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lines(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)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# variance equals the means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errbar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),add=TRUE)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828800"/>
            <a:ext cx="4876800" cy="48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8200" y="65502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https://github.com/afodor/metagenomicsTools/blob/master/src/classExamples/poissonVsNegativeBinomial</a:t>
            </a:r>
            <a:endParaRPr lang="en-US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7620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077200" cy="7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4038600" y="5638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52578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Does not go below zero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(which is good)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9800" y="4419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7508" y="4191000"/>
            <a:ext cx="542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assumption that variance = mean is not a good fit for this data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3657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9000" y="30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3505200"/>
            <a:ext cx="353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Too many data points outside the variance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67763" cy="289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33400"/>
            <a:ext cx="853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“predict” to get the line for our model, but it is good to know that we can do </a:t>
            </a:r>
          </a:p>
          <a:p>
            <a:r>
              <a:rPr lang="en-US" dirty="0" smtClean="0"/>
              <a:t>it ourselves…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72200" y="76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668"/>
            <a:ext cx="849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relax the assumption that the variance equals the mean with the negative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binomial distribution..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48863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838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4801" y="609600"/>
            <a:ext cx="47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add one parameter that adjusts the variance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48200" y="1600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2438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3993" y="2502932"/>
            <a:ext cx="464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“linkage” equation is the same as Poisson…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1371600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Shotgun noise + additional variance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46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put this all together (</a:t>
            </a:r>
            <a:r>
              <a:rPr lang="en-US" dirty="0" err="1" smtClean="0"/>
              <a:t>Zuur</a:t>
            </a:r>
            <a:r>
              <a:rPr lang="en-US" dirty="0" smtClean="0"/>
              <a:t> book Chapter 9) to get our likelihood function….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6153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6572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7086600" y="2667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25146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48200"/>
            <a:ext cx="443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our likelihood function to maximize!</a:t>
            </a:r>
          </a:p>
          <a:p>
            <a:r>
              <a:rPr lang="en-US" dirty="0" smtClean="0"/>
              <a:t>(Once we plug in that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953000"/>
            <a:ext cx="1590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00600" y="4888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54140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-152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library("MASS")</a:t>
            </a:r>
          </a:p>
          <a:p>
            <a:r>
              <a:rPr lang="en-US" sz="1400" dirty="0" smtClean="0"/>
              <a:t>M2 &lt;- </a:t>
            </a:r>
            <a:r>
              <a:rPr lang="en-US" sz="1400" dirty="0" err="1" smtClean="0"/>
              <a:t>glm.nb</a:t>
            </a:r>
            <a:r>
              <a:rPr lang="en-US" sz="1400" dirty="0" smtClean="0"/>
              <a:t>(TOT.N ~ D.PARK, data = RK)</a:t>
            </a:r>
          </a:p>
          <a:p>
            <a:r>
              <a:rPr lang="en-US" sz="1400" dirty="0" smtClean="0"/>
              <a:t>model2Means &lt;- exp( </a:t>
            </a:r>
            <a:r>
              <a:rPr lang="en-US" sz="1400" dirty="0" err="1" smtClean="0"/>
              <a:t>coef</a:t>
            </a:r>
            <a:r>
              <a:rPr lang="en-US" sz="1400" dirty="0" smtClean="0"/>
              <a:t>(M2)[1] + </a:t>
            </a:r>
            <a:r>
              <a:rPr lang="en-US" sz="1400" dirty="0" err="1" smtClean="0"/>
              <a:t>coef</a:t>
            </a:r>
            <a:r>
              <a:rPr lang="en-US" sz="1400" dirty="0" smtClean="0"/>
              <a:t>(M2)[2]* </a:t>
            </a:r>
            <a:r>
              <a:rPr lang="en-US" sz="1400" dirty="0" err="1" smtClean="0"/>
              <a:t>xRange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kills",main</a:t>
            </a:r>
            <a:r>
              <a:rPr lang="en-US" sz="1400" dirty="0" smtClean="0"/>
              <a:t>=paste( "Neg. binomial AIC =", format(AIC(M2),digits=5)),</a:t>
            </a:r>
            <a:r>
              <a:rPr lang="en-US" sz="1400" dirty="0" err="1" smtClean="0"/>
              <a:t>ylim</a:t>
            </a:r>
            <a:r>
              <a:rPr lang="en-US" sz="1400" dirty="0" smtClean="0"/>
              <a:t>=c(-30,130))</a:t>
            </a:r>
          </a:p>
          <a:p>
            <a:r>
              <a:rPr lang="en-US" sz="1400" dirty="0" smtClean="0"/>
              <a:t>lines(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model2Means)</a:t>
            </a:r>
          </a:p>
          <a:p>
            <a:r>
              <a:rPr lang="en-US" sz="1400" dirty="0" err="1" smtClean="0"/>
              <a:t>vars</a:t>
            </a:r>
            <a:r>
              <a:rPr lang="en-US" sz="1400" dirty="0" smtClean="0"/>
              <a:t> = model2Means  + model2Means^2 /  M2$theta</a:t>
            </a:r>
          </a:p>
          <a:p>
            <a:r>
              <a:rPr lang="en-US" sz="1400" dirty="0" err="1" smtClean="0"/>
              <a:t>errbar</a:t>
            </a:r>
            <a:r>
              <a:rPr lang="en-US" sz="1400" dirty="0" smtClean="0"/>
              <a:t>(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model2Means, model2Means + 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vars</a:t>
            </a:r>
            <a:r>
              <a:rPr lang="en-US" sz="1400" dirty="0" smtClean="0"/>
              <a:t>), model2Means - 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vars</a:t>
            </a:r>
            <a:r>
              <a:rPr lang="en-US" sz="1400" dirty="0" smtClean="0"/>
              <a:t>),add=TRUE, errbar.col="RED")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2286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495800" y="533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990600"/>
            <a:ext cx="14573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endCxn id="6146" idx="1"/>
          </p:cNvCxnSpPr>
          <p:nvPr/>
        </p:nvCxnSpPr>
        <p:spPr>
          <a:xfrm flipV="1">
            <a:off x="4038600" y="128587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912484"/>
            <a:ext cx="4418691" cy="44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5799"/>
            <a:ext cx="5105400" cy="509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19200" y="3200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657600"/>
            <a:ext cx="1837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capture large </a:t>
            </a:r>
          </a:p>
          <a:p>
            <a:r>
              <a:rPr lang="en-US" dirty="0" smtClean="0"/>
              <a:t>variance at high</a:t>
            </a:r>
          </a:p>
          <a:p>
            <a:r>
              <a:rPr lang="en-US" dirty="0" smtClean="0"/>
              <a:t>road kills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629400" y="4267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010400" y="4495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model doesn’t go below zero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2812"/>
            <a:ext cx="6324600" cy="63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binomial seems like the best fit…</a:t>
            </a:r>
          </a:p>
          <a:p>
            <a:r>
              <a:rPr lang="en-US" dirty="0" smtClean="0"/>
              <a:t>But the differences between the models are in some ways subtle..</a:t>
            </a:r>
          </a:p>
          <a:p>
            <a:r>
              <a:rPr lang="en-US" dirty="0" smtClean="0"/>
              <a:t>They all capture the basic shape of the relationship..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67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Generalized linear models – Poisson distribution</a:t>
            </a:r>
          </a:p>
          <a:p>
            <a:r>
              <a:rPr lang="en-US" dirty="0" smtClean="0"/>
              <a:t>Generalized linear models – Negative binomial distribution</a:t>
            </a:r>
          </a:p>
          <a:p>
            <a:r>
              <a:rPr lang="en-US" dirty="0" smtClean="0"/>
              <a:t>Generalized linear models – logistic regression (binomial distribution)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866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710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this data set from section 9.5 of the </a:t>
            </a:r>
            <a:r>
              <a:rPr lang="en-US" dirty="0" err="1" smtClean="0"/>
              <a:t>Zuur</a:t>
            </a:r>
            <a:r>
              <a:rPr lang="en-US" dirty="0" smtClean="0"/>
              <a:t> book </a:t>
            </a:r>
          </a:p>
          <a:p>
            <a:r>
              <a:rPr lang="en-US" dirty="0" smtClean="0"/>
              <a:t>(data from http://www.highstat.com/Book2/ZuurDataMixedModelling.zip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9448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err="1" smtClean="0"/>
              <a:t>rm</a:t>
            </a:r>
            <a:r>
              <a:rPr lang="en-US" sz="1600" dirty="0" smtClean="0"/>
              <a:t>(list=</a:t>
            </a:r>
            <a:r>
              <a:rPr lang="en-US" sz="1600" dirty="0" err="1" smtClean="0"/>
              <a:t>ls</a:t>
            </a:r>
            <a:r>
              <a:rPr lang="en-US" sz="1600" dirty="0" smtClean="0"/>
              <a:t>())</a:t>
            </a:r>
          </a:p>
          <a:p>
            <a:r>
              <a:rPr lang="en-US" sz="1600" dirty="0" err="1" smtClean="0"/>
              <a:t>setwd</a:t>
            </a:r>
            <a:r>
              <a:rPr lang="en-US" sz="1600" dirty="0" smtClean="0"/>
              <a:t>("C:\\books\\</a:t>
            </a:r>
            <a:r>
              <a:rPr lang="en-US" sz="1600" dirty="0" err="1" smtClean="0"/>
              <a:t>zuurData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RK &lt;- </a:t>
            </a:r>
            <a:r>
              <a:rPr lang="en-US" sz="1600" dirty="0" err="1" smtClean="0"/>
              <a:t>read.table</a:t>
            </a:r>
            <a:r>
              <a:rPr lang="en-US" sz="1600" dirty="0" smtClean="0"/>
              <a:t>("</a:t>
            </a:r>
            <a:r>
              <a:rPr lang="en-US" sz="1600" dirty="0" err="1" smtClean="0"/>
              <a:t>RoadKills.txt",header</a:t>
            </a:r>
            <a:r>
              <a:rPr lang="en-US" sz="1600" dirty="0" smtClean="0"/>
              <a:t>=TRUE, sep="\t")</a:t>
            </a:r>
          </a:p>
          <a:p>
            <a:r>
              <a:rPr lang="en-US" sz="1600" dirty="0" smtClean="0"/>
              <a:t>plot(RK$D.PARK, RK$TOT.N, </a:t>
            </a:r>
            <a:r>
              <a:rPr lang="en-US" sz="1600" dirty="0" err="1" smtClean="0"/>
              <a:t>xlab</a:t>
            </a:r>
            <a:r>
              <a:rPr lang="en-US" sz="1600" dirty="0" smtClean="0"/>
              <a:t> = "Distance to </a:t>
            </a:r>
            <a:r>
              <a:rPr lang="en-US" sz="1600" dirty="0" err="1" smtClean="0"/>
              <a:t>park",ylab</a:t>
            </a:r>
            <a:r>
              <a:rPr lang="en-US" sz="1600" dirty="0" smtClean="0"/>
              <a:t> = "Road </a:t>
            </a:r>
            <a:r>
              <a:rPr lang="en-US" sz="1600" dirty="0" err="1" smtClean="0"/>
              <a:t>kills",ylim</a:t>
            </a:r>
            <a:r>
              <a:rPr lang="en-US" sz="1600" dirty="0" smtClean="0"/>
              <a:t>=c(-30,130))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6562725" cy="65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63216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https://github.com/afodor/metagenomicsTools/blob/master/src/classExamples/poissonVsNegativeBinomial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4877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binary variables.</a:t>
            </a:r>
          </a:p>
          <a:p>
            <a:endParaRPr lang="en-US" dirty="0" smtClean="0"/>
          </a:p>
          <a:p>
            <a:r>
              <a:rPr lang="en-US" dirty="0" smtClean="0"/>
              <a:t>	voting democratic or republican</a:t>
            </a:r>
          </a:p>
          <a:p>
            <a:r>
              <a:rPr lang="en-US" dirty="0" smtClean="0"/>
              <a:t>	             has cancer/does not have cancer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590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return to our machine learning classification simulation….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4740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https://github.com/afodor/metagenomicsTools/blob/master/src/machineLearningExamples/logisticRegressionSims.txt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2400" y="591264"/>
            <a:ext cx="800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&lt;- 100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(10,mean=1);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(10, mean=0);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blueDataX1 &lt;- vector();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orangeDataX1 &lt;- vector();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1:numDataPoints)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blueDataX1[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 sample(1:10,1) 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orangeDataX1[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[sample(1:10,1)],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colors &lt;- c( rep("BLUE",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rep ("ORANGE",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values &lt;- c( rep(0,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rep (1,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mergedDataX1 &lt;- c(  blueDataX1, orangeDataX1 );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=colors)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1516" y="114"/>
            <a:ext cx="6791884" cy="678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1524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=colors)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of course fit a linear model to these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45281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xSeq</a:t>
            </a:r>
            <a:r>
              <a:rPr lang="en-US" dirty="0" smtClean="0"/>
              <a:t> &lt;- </a:t>
            </a:r>
            <a:r>
              <a:rPr lang="en-US" dirty="0" err="1" smtClean="0"/>
              <a:t>seq</a:t>
            </a:r>
            <a:r>
              <a:rPr lang="en-US" dirty="0" smtClean="0"/>
              <a:t>(min(mergedDataX1), max(mergedDataX1), 0.001)</a:t>
            </a:r>
          </a:p>
          <a:p>
            <a:r>
              <a:rPr lang="en-US" dirty="0" err="1" smtClean="0"/>
              <a:t>myLm</a:t>
            </a:r>
            <a:r>
              <a:rPr lang="en-US" dirty="0" smtClean="0"/>
              <a:t> &lt;- lm( values ~ mergedDataX1)</a:t>
            </a:r>
          </a:p>
          <a:p>
            <a:r>
              <a:rPr lang="en-US" dirty="0" err="1" smtClean="0"/>
              <a:t>getProbLm</a:t>
            </a:r>
            <a:r>
              <a:rPr lang="en-US" dirty="0" smtClean="0"/>
              <a:t> &lt;- function( x, B0, B1)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return ( B0 + B1 * x 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lines( </a:t>
            </a:r>
            <a:r>
              <a:rPr lang="en-US" dirty="0" err="1" smtClean="0"/>
              <a:t>xSeq</a:t>
            </a:r>
            <a:r>
              <a:rPr lang="en-US" dirty="0" smtClean="0"/>
              <a:t>, </a:t>
            </a:r>
            <a:r>
              <a:rPr lang="en-US" dirty="0" err="1" smtClean="0"/>
              <a:t>getProbLm</a:t>
            </a:r>
            <a:r>
              <a:rPr lang="en-US" dirty="0" smtClean="0"/>
              <a:t>(</a:t>
            </a:r>
            <a:r>
              <a:rPr lang="en-US" dirty="0" err="1" smtClean="0"/>
              <a:t>xSeq</a:t>
            </a:r>
            <a:r>
              <a:rPr lang="en-US" dirty="0" smtClean="0"/>
              <a:t>, </a:t>
            </a:r>
            <a:r>
              <a:rPr lang="en-US" dirty="0" err="1" smtClean="0"/>
              <a:t>coef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)[1], </a:t>
            </a:r>
            <a:r>
              <a:rPr lang="en-US" dirty="0" err="1" smtClean="0"/>
              <a:t>coef</a:t>
            </a:r>
            <a:r>
              <a:rPr lang="en-US" dirty="0" smtClean="0"/>
              <a:t>(</a:t>
            </a:r>
            <a:r>
              <a:rPr lang="en-US" dirty="0" err="1" smtClean="0"/>
              <a:t>myLm</a:t>
            </a:r>
            <a:r>
              <a:rPr lang="en-US" dirty="0" smtClean="0"/>
              <a:t>)[2]),</a:t>
            </a:r>
            <a:r>
              <a:rPr lang="en-US" dirty="0" err="1" smtClean="0"/>
              <a:t>col</a:t>
            </a:r>
            <a:r>
              <a:rPr lang="en-US" dirty="0" smtClean="0"/>
              <a:t>="black")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368722"/>
            <a:ext cx="4343400" cy="433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9718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think of the y-axis as the p(blue)</a:t>
            </a:r>
          </a:p>
          <a:p>
            <a:endParaRPr lang="en-US" dirty="0" smtClean="0"/>
          </a:p>
          <a:p>
            <a:r>
              <a:rPr lang="en-US" dirty="0" smtClean="0"/>
              <a:t>But our model can</a:t>
            </a:r>
          </a:p>
          <a:p>
            <a:r>
              <a:rPr lang="en-US" dirty="0" smtClean="0"/>
              <a:t>Return values &gt; 1 or &lt;0, which doesn’t make sense for a probability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52400"/>
            <a:ext cx="9220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glm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 values ~ mergedDataX1 ,family = binomial)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summary(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(min(mergedDataX1), max(mergedDataX1), 0.001)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&lt;- function(x, B0, B1)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return (1 / (1 + exp(-(B0 + B1 * x ))))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lines(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)[1],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)[2]),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="red")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09800"/>
            <a:ext cx="4495800" cy="44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2895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alternative is a logistic regression</a:t>
            </a:r>
          </a:p>
          <a:p>
            <a:r>
              <a:rPr lang="en-US" dirty="0" smtClean="0"/>
              <a:t>where the model can’t go &gt;1 or &lt;0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334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are the rules for a logistic regression…(Chapter 10 of the </a:t>
            </a:r>
            <a:r>
              <a:rPr lang="en-US" dirty="0" err="1" smtClean="0"/>
              <a:t>Zuur</a:t>
            </a:r>
            <a:r>
              <a:rPr lang="en-US" dirty="0" smtClean="0"/>
              <a:t> book..)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5153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581400" y="1447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1154668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Binomial probability of 1 coin flip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133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229766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*  p * (1-p) with N = 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2362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220980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Linker function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80937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876800"/>
            <a:ext cx="2286000" cy="18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6324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http://en.wikipedia.org/wiki/Logistic_regression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71600" y="5486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5867400"/>
            <a:ext cx="37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constrains us to between 0 and 1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Put all this together into the likelihood…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172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http://www.stat.cmu.edu/~cshalizi/uADA/12/lectures/ch12.pdf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3848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65614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1417318" y="4495800"/>
            <a:ext cx="673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parameters to maximize this and we are good to go….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57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Binomial distribution with n = 1</a:t>
            </a:r>
          </a:p>
          <a:p>
            <a:r>
              <a:rPr lang="en-US" dirty="0" smtClean="0"/>
              <a:t>Yi is 1 or 0 </a:t>
            </a:r>
          </a:p>
          <a:p>
            <a:r>
              <a:rPr lang="en-US" dirty="0" smtClean="0"/>
              <a:t>This is </a:t>
            </a:r>
            <a:r>
              <a:rPr lang="en-US" dirty="0" smtClean="0">
                <a:sym typeface="Symbol"/>
              </a:rPr>
              <a:t></a:t>
            </a:r>
            <a:r>
              <a:rPr lang="en-US" dirty="0" smtClean="0"/>
              <a:t> </a:t>
            </a:r>
            <a:r>
              <a:rPr lang="en-US" dirty="0" smtClean="0"/>
              <a:t>if a head (</a:t>
            </a:r>
            <a:r>
              <a:rPr lang="en-US" smtClean="0"/>
              <a:t>1-</a:t>
            </a:r>
            <a:r>
              <a:rPr lang="en-US" smtClean="0">
                <a:sym typeface="Symbol"/>
              </a:rPr>
              <a:t> </a:t>
            </a:r>
            <a:r>
              <a:rPr lang="en-US" smtClean="0">
                <a:sym typeface="Symbol"/>
              </a:rPr>
              <a:t></a:t>
            </a:r>
            <a:r>
              <a:rPr lang="en-US" smtClean="0"/>
              <a:t>) </a:t>
            </a:r>
            <a:r>
              <a:rPr lang="en-US" dirty="0" smtClean="0"/>
              <a:t>if a tail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89204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769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linear regression and logistic regression can vary in how closely they agree…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4436"/>
            <a:ext cx="3886200" cy="388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581400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4476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2D classification can yield very similar results between logistic and linear regression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5502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https://github.com/afodor/metagenomicsTools/blob/master/src/machineLearningExamples/logisticRegressionSims.txt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2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</a:t>
            </a:r>
          </a:p>
          <a:p>
            <a:r>
              <a:rPr lang="en-US" dirty="0" smtClean="0"/>
              <a:t>	Zero inflated Poisson and Negative Binomial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of course easily fit a linear model to these data…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kills",ylim</a:t>
            </a:r>
            <a:r>
              <a:rPr lang="en-US" sz="1400" dirty="0" smtClean="0"/>
              <a:t>=c(-30,130))</a:t>
            </a:r>
          </a:p>
          <a:p>
            <a:endParaRPr lang="en-US" sz="1400" dirty="0" smtClean="0"/>
          </a:p>
          <a:p>
            <a:r>
              <a:rPr lang="en-US" sz="1400" dirty="0" smtClean="0"/>
              <a:t>M0 &lt;- lm( RK$TOT.N ~ RK$D.PARK )</a:t>
            </a:r>
          </a:p>
          <a:p>
            <a:r>
              <a:rPr lang="en-US" sz="1400" dirty="0" smtClean="0"/>
              <a:t>plot(RK$D.PARK, RK$TOT.N, </a:t>
            </a:r>
            <a:r>
              <a:rPr lang="en-US" sz="1400" dirty="0" err="1" smtClean="0"/>
              <a:t>xlab</a:t>
            </a:r>
            <a:r>
              <a:rPr lang="en-US" sz="1400" dirty="0" smtClean="0"/>
              <a:t> = "Distance to </a:t>
            </a:r>
            <a:r>
              <a:rPr lang="en-US" sz="1400" dirty="0" err="1" smtClean="0"/>
              <a:t>park",ylab</a:t>
            </a:r>
            <a:r>
              <a:rPr lang="en-US" sz="1400" dirty="0" smtClean="0"/>
              <a:t> = "Road </a:t>
            </a:r>
            <a:r>
              <a:rPr lang="en-US" sz="1400" dirty="0" err="1" smtClean="0"/>
              <a:t>kills",ylim</a:t>
            </a:r>
            <a:r>
              <a:rPr lang="en-US" sz="1400" dirty="0" smtClean="0"/>
              <a:t>=c(-30,130),main=paste( "linear AIC=", format(AIC(M0),digits=5)))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xRange</a:t>
            </a:r>
            <a:r>
              <a:rPr lang="en-US" sz="1400" dirty="0" smtClean="0"/>
              <a:t>&lt;- seq(from = 0,to = 25000, by = 1000)</a:t>
            </a:r>
          </a:p>
          <a:p>
            <a:r>
              <a:rPr lang="en-US" sz="1400" dirty="0" err="1" smtClean="0"/>
              <a:t>linearMeans</a:t>
            </a:r>
            <a:r>
              <a:rPr lang="en-US" sz="1400" dirty="0" smtClean="0"/>
              <a:t> &lt;- </a:t>
            </a:r>
            <a:r>
              <a:rPr lang="en-US" sz="1400" dirty="0" err="1" smtClean="0"/>
              <a:t>coef</a:t>
            </a:r>
            <a:r>
              <a:rPr lang="en-US" sz="1400" dirty="0" smtClean="0"/>
              <a:t>(M0)[1] + </a:t>
            </a:r>
            <a:r>
              <a:rPr lang="en-US" sz="1400" dirty="0" err="1" smtClean="0"/>
              <a:t>coef</a:t>
            </a:r>
            <a:r>
              <a:rPr lang="en-US" sz="1400" dirty="0" smtClean="0"/>
              <a:t>(M0)[2] * </a:t>
            </a:r>
            <a:r>
              <a:rPr lang="en-US" sz="1400" dirty="0" err="1" smtClean="0"/>
              <a:t>xRange</a:t>
            </a:r>
            <a:endParaRPr lang="en-US" sz="1400" dirty="0" smtClean="0"/>
          </a:p>
          <a:p>
            <a:r>
              <a:rPr lang="en-US" sz="1400" dirty="0" smtClean="0"/>
              <a:t>lines( </a:t>
            </a:r>
            <a:r>
              <a:rPr lang="en-US" sz="1400" dirty="0" err="1" smtClean="0"/>
              <a:t>xRange</a:t>
            </a:r>
            <a:r>
              <a:rPr lang="en-US" sz="1400" dirty="0" smtClean="0"/>
              <a:t>, </a:t>
            </a:r>
            <a:r>
              <a:rPr lang="en-US" sz="1400" dirty="0" err="1" smtClean="0"/>
              <a:t>linearMeans</a:t>
            </a:r>
            <a:r>
              <a:rPr lang="en-US" sz="14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629" y="2667000"/>
            <a:ext cx="6422821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661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model, of course, assumes a constant variance of the residuals…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8382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library("</a:t>
            </a:r>
            <a:r>
              <a:rPr lang="en-US" sz="1600" dirty="0" err="1" smtClean="0"/>
              <a:t>Hmisc</a:t>
            </a:r>
            <a:r>
              <a:rPr lang="en-US" sz="1600" dirty="0" smtClean="0"/>
              <a:t>")</a:t>
            </a:r>
          </a:p>
          <a:p>
            <a:r>
              <a:rPr lang="en-US" sz="1600" dirty="0" err="1" smtClean="0"/>
              <a:t>meanR</a:t>
            </a:r>
            <a:r>
              <a:rPr lang="en-US" sz="1600" dirty="0" smtClean="0"/>
              <a:t> &lt;- mean(residuals(M0))</a:t>
            </a:r>
          </a:p>
          <a:p>
            <a:r>
              <a:rPr lang="en-US" sz="1600" dirty="0" err="1" smtClean="0"/>
              <a:t>standardError</a:t>
            </a:r>
            <a:r>
              <a:rPr lang="en-US" sz="1600" dirty="0" smtClean="0"/>
              <a:t> = </a:t>
            </a:r>
            <a:r>
              <a:rPr lang="en-US" sz="1600" dirty="0" err="1" smtClean="0"/>
              <a:t>sqrt</a:t>
            </a:r>
            <a:r>
              <a:rPr lang="en-US" sz="1600" dirty="0" smtClean="0"/>
              <a:t>(sum( (residuals(M0)-</a:t>
            </a:r>
            <a:r>
              <a:rPr lang="en-US" sz="1600" dirty="0" err="1" smtClean="0"/>
              <a:t>meanR</a:t>
            </a:r>
            <a:r>
              <a:rPr lang="en-US" sz="1600" dirty="0" smtClean="0"/>
              <a:t>)^2 / ( length(residuals(M0)) - 2 )))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errbar</a:t>
            </a:r>
            <a:r>
              <a:rPr lang="en-US" sz="1600" dirty="0" smtClean="0"/>
              <a:t>(</a:t>
            </a:r>
            <a:r>
              <a:rPr lang="en-US" sz="1600" dirty="0" err="1" smtClean="0"/>
              <a:t>xRange</a:t>
            </a:r>
            <a:r>
              <a:rPr lang="en-US" sz="1600" dirty="0" smtClean="0"/>
              <a:t>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+ </a:t>
            </a:r>
            <a:r>
              <a:rPr lang="en-US" sz="1600" dirty="0" err="1" smtClean="0"/>
              <a:t>standardError</a:t>
            </a:r>
            <a:r>
              <a:rPr lang="en-US" sz="1600" dirty="0" smtClean="0"/>
              <a:t> , </a:t>
            </a:r>
            <a:r>
              <a:rPr lang="en-US" sz="1600" dirty="0" err="1" smtClean="0"/>
              <a:t>linearMeans</a:t>
            </a:r>
            <a:r>
              <a:rPr lang="en-US" sz="1600" dirty="0" smtClean="0"/>
              <a:t> - </a:t>
            </a:r>
            <a:r>
              <a:rPr lang="en-US" sz="1600" dirty="0" err="1" smtClean="0"/>
              <a:t>standardError</a:t>
            </a:r>
            <a:r>
              <a:rPr lang="en-US" sz="1600" dirty="0" smtClean="0"/>
              <a:t> ,add=TRUE)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297668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add +/- SD to </a:t>
            </a:r>
            <a:r>
              <a:rPr lang="en-US" smtClean="0"/>
              <a:t>our graph…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Definitely some problems with </a:t>
            </a:r>
            <a:r>
              <a:rPr lang="en-US" smtClean="0"/>
              <a:t>this fit…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76800" y="3505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3200400"/>
            <a:ext cx="309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 bias in the residuals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1524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990600"/>
            <a:ext cx="517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doesn’t appear constant across whole range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3000" y="44958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867400"/>
            <a:ext cx="3729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predicts negative road kills</a:t>
            </a:r>
          </a:p>
          <a:p>
            <a:r>
              <a:rPr lang="en-US" dirty="0" smtClean="0"/>
              <a:t>at high distance;</a:t>
            </a:r>
          </a:p>
          <a:p>
            <a:r>
              <a:rPr lang="en-US" dirty="0" smtClean="0"/>
              <a:t>This doesn’t make a lot of sense…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712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the systematic variation in the residuals </a:t>
            </a:r>
            <a:r>
              <a:rPr lang="en-US" smtClean="0"/>
              <a:t>by typing “plot(M0)”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4634396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232" y="1076325"/>
            <a:ext cx="440756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364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would be nice if we could have a model based on counts that allows us to vary the</a:t>
            </a:r>
          </a:p>
          <a:p>
            <a:r>
              <a:rPr lang="en-US" dirty="0" smtClean="0"/>
              <a:t>variance ; </a:t>
            </a:r>
          </a:p>
          <a:p>
            <a:endParaRPr lang="en-US" dirty="0" smtClean="0"/>
          </a:p>
          <a:p>
            <a:r>
              <a:rPr lang="en-US" dirty="0" smtClean="0"/>
              <a:t>We will see that we can build a model based on the negative binomial distribution that </a:t>
            </a:r>
          </a:p>
          <a:p>
            <a:r>
              <a:rPr lang="en-US" dirty="0" smtClean="0"/>
              <a:t>fits the bill.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7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let’s first (for simplicity) consider a model based on the Poisson distribution.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52400"/>
            <a:ext cx="4997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generalized linear model has three components…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Zuur</a:t>
            </a:r>
            <a:r>
              <a:rPr lang="en-US" dirty="0" smtClean="0"/>
              <a:t> book (section 9.3)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381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2895600" y="1937266"/>
            <a:ext cx="16002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1752600"/>
            <a:ext cx="30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 is Poisson distributed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2133600"/>
            <a:ext cx="397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and variance are given by the </a:t>
            </a:r>
          </a:p>
          <a:p>
            <a:r>
              <a:rPr lang="en-US" dirty="0" smtClean="0"/>
              <a:t>Poisson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1000" y="3200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3429000"/>
            <a:ext cx="419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value mean is a function of our </a:t>
            </a:r>
          </a:p>
          <a:p>
            <a:r>
              <a:rPr lang="en-US" dirty="0" smtClean="0"/>
              <a:t>explanatory variables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4572000"/>
            <a:ext cx="562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Poisson, mean = n*p and p can’t be negative!</a:t>
            </a:r>
          </a:p>
          <a:p>
            <a:r>
              <a:rPr lang="en-US" dirty="0" smtClean="0"/>
              <a:t>The exponential term ensures only positive model means!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2600" y="3200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35814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“link” function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80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this all together and it will produce a likelihood function (</a:t>
            </a:r>
            <a:r>
              <a:rPr lang="en-US" dirty="0" err="1" smtClean="0"/>
              <a:t>Zuur</a:t>
            </a:r>
            <a:r>
              <a:rPr lang="en-US" dirty="0" smtClean="0"/>
              <a:t> book section 9.4)..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591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4572000" cy="369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67200" y="6488668"/>
            <a:ext cx="481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we are ready to find the maximum likelihood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74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106269"/>
            <a:ext cx="212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 are Poisson</a:t>
            </a:r>
          </a:p>
          <a:p>
            <a:r>
              <a:rPr lang="en-US" dirty="0" smtClean="0"/>
              <a:t>distributed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2249269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mean is a function of our</a:t>
            </a:r>
          </a:p>
          <a:p>
            <a:r>
              <a:rPr lang="en-US" dirty="0" smtClean="0"/>
              <a:t>explanatory variables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1288</Words>
  <Application>Microsoft Office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64</cp:revision>
  <dcterms:created xsi:type="dcterms:W3CDTF">2006-08-16T00:00:00Z</dcterms:created>
  <dcterms:modified xsi:type="dcterms:W3CDTF">2015-04-19T01:48:14Z</dcterms:modified>
</cp:coreProperties>
</file>