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2" r:id="rId3"/>
    <p:sldId id="365" r:id="rId4"/>
    <p:sldId id="415" r:id="rId5"/>
    <p:sldId id="416" r:id="rId6"/>
    <p:sldId id="417" r:id="rId7"/>
    <p:sldId id="418" r:id="rId8"/>
    <p:sldId id="419" r:id="rId9"/>
    <p:sldId id="423" r:id="rId10"/>
    <p:sldId id="421" r:id="rId11"/>
    <p:sldId id="422" r:id="rId12"/>
    <p:sldId id="405" r:id="rId13"/>
    <p:sldId id="406" r:id="rId14"/>
    <p:sldId id="407" r:id="rId15"/>
    <p:sldId id="358" r:id="rId16"/>
    <p:sldId id="361" r:id="rId17"/>
    <p:sldId id="374" r:id="rId18"/>
    <p:sldId id="425" r:id="rId19"/>
    <p:sldId id="409" r:id="rId20"/>
    <p:sldId id="431" r:id="rId21"/>
    <p:sldId id="432" r:id="rId22"/>
    <p:sldId id="426" r:id="rId23"/>
    <p:sldId id="427" r:id="rId24"/>
    <p:sldId id="428" r:id="rId25"/>
    <p:sldId id="430" r:id="rId26"/>
    <p:sldId id="429" r:id="rId27"/>
    <p:sldId id="336" r:id="rId28"/>
    <p:sldId id="354" r:id="rId29"/>
    <p:sldId id="353" r:id="rId30"/>
  </p:sldIdLst>
  <p:sldSz cx="9144000" cy="5143500" type="screen16x9"/>
  <p:notesSz cx="6858000" cy="9144000"/>
  <p:defaultTextStyle>
    <a:defPPr>
      <a:defRPr lang="en-US"/>
    </a:defPPr>
    <a:lvl1pPr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EF4B"/>
    <a:srgbClr val="FFFFFF"/>
    <a:srgbClr val="11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107" d="100"/>
          <a:sy n="107" d="100"/>
        </p:scale>
        <p:origin x="150" y="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92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877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2931-EB22-46D2-8F98-314D21ECAFBC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E9C1-172B-4A9C-B1BA-1705EB0D3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B63F-D9A2-4B0C-83FB-713BEB9B7D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EDE9F-F5CB-492F-9181-BCD2C0E5E65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FE9C1-172B-4A9C-B1BA-1705EB0D37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B1FBD-FDA2-410D-AEED-B56D32160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4" r:id="rId4"/>
    <p:sldLayoutId id="2147483653" r:id="rId5"/>
    <p:sldLayoutId id="2147483652" r:id="rId6"/>
    <p:sldLayoutId id="2147483651" r:id="rId7"/>
    <p:sldLayoutId id="2147483660" r:id="rId8"/>
    <p:sldLayoutId id="2147483661" r:id="rId9"/>
  </p:sldLayoutIdLst>
  <p:hf sldNum="0" hdr="0" ftr="0" dt="0"/>
  <p:txStyles>
    <p:titleStyle>
      <a:lvl1pPr algn="ctr" defTabSz="684213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4572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9144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3716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8288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5588" indent="-255588" algn="l" defTabSz="6842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defTabSz="684213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gov/images/feature_images/nr_hmp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4175" y="2647950"/>
            <a:ext cx="7997825" cy="2159000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5613" indent="-455613" algn="ctr">
              <a:spcBef>
                <a:spcPct val="20000"/>
              </a:spcBef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Dr. Anthony Fodor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Associate Professor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Department of Bioinformatics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The University of North Carolina at Charlotte</a:t>
            </a:r>
          </a:p>
          <a:p>
            <a:pPr marL="455613" indent="-455613" algn="ctr">
              <a:spcBef>
                <a:spcPct val="20000"/>
              </a:spcBef>
            </a:pPr>
            <a:endParaRPr lang="en-US" sz="3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04775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 indent="-455613" algn="ctr">
              <a:spcBef>
                <a:spcPct val="20000"/>
              </a:spcBef>
            </a:pPr>
            <a:r>
              <a:rPr lang="en-US" sz="2400" dirty="0"/>
              <a:t>   Microbial Changes in Relation to Obesity, Sugar Intake and Health Status in Humans and Animal Models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3" y="209550"/>
            <a:ext cx="4118267" cy="4814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35" y="379483"/>
            <a:ext cx="4281798" cy="627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4327006" y="1177186"/>
            <a:ext cx="42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Initial analysis: 503 metadata variables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81281" y="1430838"/>
            <a:ext cx="0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1900564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69 significant at 10% FDR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002" y="2277910"/>
            <a:ext cx="3421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26 have analog in replication cohort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1779" y="2584798"/>
            <a:ext cx="4704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24 of these are significant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(but effect sizes in replicate cohort drop to &lt;&lt; .01)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85305" y="353521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estimates suggests &gt;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1600 subjects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needed to power BMI study…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0537" y="4933950"/>
            <a:ext cx="5521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Falony</a:t>
            </a:r>
            <a:r>
              <a:rPr lang="en-US" sz="1050" dirty="0"/>
              <a:t> et al. Population-level analysis of gut microbiome variation -</a:t>
            </a:r>
            <a:r>
              <a:rPr lang="en-US" sz="1050" i="1" dirty="0"/>
              <a:t>Science </a:t>
            </a:r>
            <a:r>
              <a:rPr lang="en-US" sz="1050" dirty="0"/>
              <a:t> 29 Apr 2016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-19050"/>
            <a:ext cx="8677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Microbial community composition and gene content is poorly associated with healthy variation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573" y="36385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177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1400711"/>
            <a:ext cx="826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transfer of obesity to mice via the microbiota appears replicable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85800" y="2086511"/>
            <a:ext cx="826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BMI, and apparently all other healthy human covariates, </a:t>
            </a:r>
          </a:p>
          <a:p>
            <a:r>
              <a:rPr lang="en-US" sz="1800" dirty="0"/>
              <a:t>have associations with the microbiota that are very small</a:t>
            </a:r>
          </a:p>
          <a:p>
            <a:endParaRPr lang="en-US" sz="1800" dirty="0"/>
          </a:p>
          <a:p>
            <a:r>
              <a:rPr lang="en-US" sz="1800" dirty="0"/>
              <a:t>Sample sizes in the thousands are appropriate for studies of healthy </a:t>
            </a:r>
          </a:p>
          <a:p>
            <a:r>
              <a:rPr lang="en-US" sz="1800" dirty="0"/>
              <a:t>human variation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9744" y="36195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obesity hypothesis (2016)</a:t>
            </a:r>
          </a:p>
        </p:txBody>
      </p:sp>
    </p:spTree>
    <p:extLst>
      <p:ext uri="{BB962C8B-B14F-4D97-AF65-F5344CB8AC3E}">
        <p14:creationId xmlns:p14="http://schemas.microsoft.com/office/powerpoint/2010/main" val="40687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292" y="154227"/>
            <a:ext cx="8229600" cy="1028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happens to the microbiome when you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diet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3000" dirty="0"/>
            </a:br>
            <a:endParaRPr lang="en-US" sz="2700" dirty="0"/>
          </a:p>
        </p:txBody>
      </p:sp>
      <p:grpSp>
        <p:nvGrpSpPr>
          <p:cNvPr id="10243" name="Group 146"/>
          <p:cNvGrpSpPr>
            <a:grpSpLocks/>
          </p:cNvGrpSpPr>
          <p:nvPr/>
        </p:nvGrpSpPr>
        <p:grpSpPr bwMode="auto">
          <a:xfrm>
            <a:off x="2057401" y="1428750"/>
            <a:ext cx="4738539" cy="1200150"/>
            <a:chOff x="576" y="14448"/>
            <a:chExt cx="6367" cy="2016"/>
          </a:xfrm>
        </p:grpSpPr>
        <p:grpSp>
          <p:nvGrpSpPr>
            <p:cNvPr id="10245" name="Group 147"/>
            <p:cNvGrpSpPr>
              <a:grpSpLocks/>
            </p:cNvGrpSpPr>
            <p:nvPr/>
          </p:nvGrpSpPr>
          <p:grpSpPr bwMode="auto">
            <a:xfrm>
              <a:off x="624" y="14668"/>
              <a:ext cx="6300" cy="644"/>
              <a:chOff x="624" y="14668"/>
              <a:chExt cx="6300" cy="644"/>
            </a:xfrm>
          </p:grpSpPr>
          <p:grpSp>
            <p:nvGrpSpPr>
              <p:cNvPr id="10266" name="Group 148"/>
              <p:cNvGrpSpPr>
                <a:grpSpLocks/>
              </p:cNvGrpSpPr>
              <p:nvPr/>
            </p:nvGrpSpPr>
            <p:grpSpPr bwMode="auto">
              <a:xfrm>
                <a:off x="768" y="14928"/>
                <a:ext cx="6144" cy="384"/>
                <a:chOff x="1703" y="14928"/>
                <a:chExt cx="3494" cy="57"/>
              </a:xfrm>
            </p:grpSpPr>
            <p:sp>
              <p:nvSpPr>
                <p:cNvPr id="667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1703" y="14928"/>
                  <a:ext cx="1164" cy="57"/>
                </a:xfrm>
                <a:prstGeom prst="rect">
                  <a:avLst/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97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7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2867" y="14928"/>
                  <a:ext cx="1165" cy="57"/>
                </a:xfrm>
                <a:prstGeom prst="rect">
                  <a:avLst/>
                </a:prstGeom>
                <a:solidFill>
                  <a:srgbClr val="000000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975"/>
                </a:p>
              </p:txBody>
            </p:sp>
            <p:sp>
              <p:nvSpPr>
                <p:cNvPr id="667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32" y="14928"/>
                  <a:ext cx="1165" cy="57"/>
                </a:xfrm>
                <a:prstGeom prst="rect">
                  <a:avLst/>
                </a:prstGeom>
                <a:solidFill>
                  <a:srgbClr val="3B9F40"/>
                </a:solidFill>
                <a:ln w="38100" algn="ctr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975"/>
                </a:p>
              </p:txBody>
            </p:sp>
          </p:grpSp>
          <p:sp>
            <p:nvSpPr>
              <p:cNvPr id="10267" name="Rectangle 152"/>
              <p:cNvSpPr>
                <a:spLocks noChangeArrowheads="1"/>
              </p:cNvSpPr>
              <p:nvPr/>
            </p:nvSpPr>
            <p:spPr bwMode="auto">
              <a:xfrm>
                <a:off x="1056" y="14980"/>
                <a:ext cx="1070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 dirty="0">
                    <a:solidFill>
                      <a:schemeClr val="bg1"/>
                    </a:solidFill>
                  </a:rPr>
                  <a:t>Baseline 10d</a:t>
                </a:r>
              </a:p>
            </p:txBody>
          </p:sp>
          <p:sp>
            <p:nvSpPr>
              <p:cNvPr id="10268" name="Rectangle 153"/>
              <p:cNvSpPr>
                <a:spLocks noChangeArrowheads="1"/>
              </p:cNvSpPr>
              <p:nvPr/>
            </p:nvSpPr>
            <p:spPr bwMode="auto">
              <a:xfrm>
                <a:off x="2878" y="14972"/>
                <a:ext cx="155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>
                    <a:solidFill>
                      <a:schemeClr val="bg1"/>
                    </a:solidFill>
                  </a:rPr>
                  <a:t>Depletion up to 42d</a:t>
                </a:r>
              </a:p>
            </p:txBody>
          </p:sp>
          <p:sp>
            <p:nvSpPr>
              <p:cNvPr id="10269" name="Rectangle 154"/>
              <p:cNvSpPr>
                <a:spLocks noChangeArrowheads="1"/>
              </p:cNvSpPr>
              <p:nvPr/>
            </p:nvSpPr>
            <p:spPr bwMode="auto">
              <a:xfrm>
                <a:off x="5186" y="14972"/>
                <a:ext cx="113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>
                    <a:solidFill>
                      <a:schemeClr val="bg1"/>
                    </a:solidFill>
                  </a:rPr>
                  <a:t>Repletion 10d</a:t>
                </a:r>
              </a:p>
            </p:txBody>
          </p:sp>
          <p:sp>
            <p:nvSpPr>
              <p:cNvPr id="10270" name="Rectangle 155"/>
              <p:cNvSpPr>
                <a:spLocks noChangeArrowheads="1"/>
              </p:cNvSpPr>
              <p:nvPr/>
            </p:nvSpPr>
            <p:spPr bwMode="auto">
              <a:xfrm>
                <a:off x="624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1" name="Rectangle 156"/>
              <p:cNvSpPr>
                <a:spLocks noChangeArrowheads="1"/>
              </p:cNvSpPr>
              <p:nvPr/>
            </p:nvSpPr>
            <p:spPr bwMode="auto">
              <a:xfrm>
                <a:off x="2677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2" name="Rectangle 157"/>
              <p:cNvSpPr>
                <a:spLocks noChangeArrowheads="1"/>
              </p:cNvSpPr>
              <p:nvPr/>
            </p:nvSpPr>
            <p:spPr bwMode="auto">
              <a:xfrm>
                <a:off x="3733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3" name="Rectangle 158"/>
              <p:cNvSpPr>
                <a:spLocks noChangeArrowheads="1"/>
              </p:cNvSpPr>
              <p:nvPr/>
            </p:nvSpPr>
            <p:spPr bwMode="auto">
              <a:xfrm>
                <a:off x="4693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4" name="Rectangle 159"/>
              <p:cNvSpPr>
                <a:spLocks noChangeArrowheads="1"/>
              </p:cNvSpPr>
              <p:nvPr/>
            </p:nvSpPr>
            <p:spPr bwMode="auto">
              <a:xfrm>
                <a:off x="5762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5" name="Rectangle 160"/>
              <p:cNvSpPr>
                <a:spLocks noChangeArrowheads="1"/>
              </p:cNvSpPr>
              <p:nvPr/>
            </p:nvSpPr>
            <p:spPr bwMode="auto">
              <a:xfrm>
                <a:off x="6707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</p:grpSp>
        <p:sp>
          <p:nvSpPr>
            <p:cNvPr id="10246" name="Rectangle 161"/>
            <p:cNvSpPr>
              <a:spLocks noChangeArrowheads="1"/>
            </p:cNvSpPr>
            <p:nvPr/>
          </p:nvSpPr>
          <p:spPr bwMode="auto">
            <a:xfrm>
              <a:off x="576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B1</a:t>
              </a:r>
            </a:p>
          </p:txBody>
        </p:sp>
        <p:sp>
          <p:nvSpPr>
            <p:cNvPr id="10247" name="Rectangle 162"/>
            <p:cNvSpPr>
              <a:spLocks noChangeArrowheads="1"/>
            </p:cNvSpPr>
            <p:nvPr/>
          </p:nvSpPr>
          <p:spPr bwMode="auto">
            <a:xfrm>
              <a:off x="2640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B2</a:t>
              </a:r>
            </a:p>
          </p:txBody>
        </p:sp>
        <p:sp>
          <p:nvSpPr>
            <p:cNvPr id="10248" name="Rectangle 163"/>
            <p:cNvSpPr>
              <a:spLocks noChangeArrowheads="1"/>
            </p:cNvSpPr>
            <p:nvPr/>
          </p:nvSpPr>
          <p:spPr bwMode="auto">
            <a:xfrm>
              <a:off x="3648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D1</a:t>
              </a:r>
            </a:p>
          </p:txBody>
        </p:sp>
        <p:sp>
          <p:nvSpPr>
            <p:cNvPr id="10249" name="Rectangle 164"/>
            <p:cNvSpPr>
              <a:spLocks noChangeArrowheads="1"/>
            </p:cNvSpPr>
            <p:nvPr/>
          </p:nvSpPr>
          <p:spPr bwMode="auto">
            <a:xfrm>
              <a:off x="4608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D2</a:t>
              </a:r>
            </a:p>
          </p:txBody>
        </p:sp>
        <p:sp>
          <p:nvSpPr>
            <p:cNvPr id="10250" name="Rectangle 165"/>
            <p:cNvSpPr>
              <a:spLocks noChangeArrowheads="1"/>
            </p:cNvSpPr>
            <p:nvPr/>
          </p:nvSpPr>
          <p:spPr bwMode="auto">
            <a:xfrm>
              <a:off x="5712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R1</a:t>
              </a:r>
            </a:p>
          </p:txBody>
        </p:sp>
        <p:sp>
          <p:nvSpPr>
            <p:cNvPr id="10251" name="Rectangle 166"/>
            <p:cNvSpPr>
              <a:spLocks noChangeArrowheads="1"/>
            </p:cNvSpPr>
            <p:nvPr/>
          </p:nvSpPr>
          <p:spPr bwMode="auto">
            <a:xfrm>
              <a:off x="6625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R2</a:t>
              </a:r>
            </a:p>
          </p:txBody>
        </p:sp>
        <p:grpSp>
          <p:nvGrpSpPr>
            <p:cNvPr id="10252" name="Group 167"/>
            <p:cNvGrpSpPr>
              <a:grpSpLocks/>
            </p:cNvGrpSpPr>
            <p:nvPr/>
          </p:nvGrpSpPr>
          <p:grpSpPr bwMode="auto">
            <a:xfrm>
              <a:off x="768" y="15360"/>
              <a:ext cx="6144" cy="672"/>
              <a:chOff x="1703" y="14928"/>
              <a:chExt cx="3494" cy="57"/>
            </a:xfrm>
          </p:grpSpPr>
          <p:sp>
            <p:nvSpPr>
              <p:cNvPr id="66728" name="Rectangle 168"/>
              <p:cNvSpPr>
                <a:spLocks noChangeArrowheads="1"/>
              </p:cNvSpPr>
              <p:nvPr/>
            </p:nvSpPr>
            <p:spPr bwMode="auto">
              <a:xfrm>
                <a:off x="1703" y="14928"/>
                <a:ext cx="1164" cy="57"/>
              </a:xfrm>
              <a:prstGeom prst="rect">
                <a:avLst/>
              </a:prstGeom>
              <a:solidFill>
                <a:srgbClr val="C0504D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622423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29" name="Rectangle 169"/>
              <p:cNvSpPr>
                <a:spLocks noChangeArrowheads="1"/>
              </p:cNvSpPr>
              <p:nvPr/>
            </p:nvSpPr>
            <p:spPr bwMode="auto">
              <a:xfrm>
                <a:off x="2867" y="14928"/>
                <a:ext cx="1165" cy="5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7F7F7F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30" name="Rectangle 170"/>
              <p:cNvSpPr>
                <a:spLocks noChangeArrowheads="1"/>
              </p:cNvSpPr>
              <p:nvPr/>
            </p:nvSpPr>
            <p:spPr bwMode="auto">
              <a:xfrm>
                <a:off x="4032" y="14928"/>
                <a:ext cx="1165" cy="57"/>
              </a:xfrm>
              <a:prstGeom prst="rect">
                <a:avLst/>
              </a:prstGeom>
              <a:solidFill>
                <a:srgbClr val="3B9F40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</p:grpSp>
        <p:sp>
          <p:nvSpPr>
            <p:cNvPr id="10253" name="Rectangle 171"/>
            <p:cNvSpPr>
              <a:spLocks noChangeArrowheads="1"/>
            </p:cNvSpPr>
            <p:nvPr/>
          </p:nvSpPr>
          <p:spPr bwMode="auto">
            <a:xfrm>
              <a:off x="1193" y="15436"/>
              <a:ext cx="1167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550 mg/ 60 kg</a:t>
              </a:r>
            </a:p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body weight</a:t>
              </a:r>
            </a:p>
          </p:txBody>
        </p:sp>
        <p:sp>
          <p:nvSpPr>
            <p:cNvPr id="10254" name="Rectangle 172"/>
            <p:cNvSpPr>
              <a:spLocks noChangeArrowheads="1"/>
            </p:cNvSpPr>
            <p:nvPr/>
          </p:nvSpPr>
          <p:spPr bwMode="auto">
            <a:xfrm>
              <a:off x="3550" y="15532"/>
              <a:ext cx="47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0 mg</a:t>
              </a:r>
            </a:p>
          </p:txBody>
        </p:sp>
        <p:sp>
          <p:nvSpPr>
            <p:cNvPr id="10255" name="Rectangle 173"/>
            <p:cNvSpPr>
              <a:spLocks noChangeArrowheads="1"/>
            </p:cNvSpPr>
            <p:nvPr/>
          </p:nvSpPr>
          <p:spPr bwMode="auto">
            <a:xfrm>
              <a:off x="5274" y="15426"/>
              <a:ext cx="1167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850 mg/ 60 kg</a:t>
              </a:r>
            </a:p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body weight</a:t>
              </a:r>
            </a:p>
          </p:txBody>
        </p:sp>
        <p:grpSp>
          <p:nvGrpSpPr>
            <p:cNvPr id="10256" name="Group 174"/>
            <p:cNvGrpSpPr>
              <a:grpSpLocks/>
            </p:cNvGrpSpPr>
            <p:nvPr/>
          </p:nvGrpSpPr>
          <p:grpSpPr bwMode="auto">
            <a:xfrm>
              <a:off x="768" y="16080"/>
              <a:ext cx="6144" cy="384"/>
              <a:chOff x="1703" y="14928"/>
              <a:chExt cx="3494" cy="57"/>
            </a:xfrm>
          </p:grpSpPr>
          <p:sp>
            <p:nvSpPr>
              <p:cNvPr id="66735" name="Rectangle 175"/>
              <p:cNvSpPr>
                <a:spLocks noChangeArrowheads="1"/>
              </p:cNvSpPr>
              <p:nvPr/>
            </p:nvSpPr>
            <p:spPr bwMode="auto">
              <a:xfrm>
                <a:off x="1703" y="14928"/>
                <a:ext cx="1164" cy="57"/>
              </a:xfrm>
              <a:prstGeom prst="rect">
                <a:avLst/>
              </a:prstGeom>
              <a:solidFill>
                <a:srgbClr val="C0504D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622423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36" name="Rectangle 176"/>
              <p:cNvSpPr>
                <a:spLocks noChangeArrowheads="1"/>
              </p:cNvSpPr>
              <p:nvPr/>
            </p:nvSpPr>
            <p:spPr bwMode="auto">
              <a:xfrm>
                <a:off x="2867" y="14928"/>
                <a:ext cx="1165" cy="5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7F7F7F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37" name="Rectangle 177"/>
              <p:cNvSpPr>
                <a:spLocks noChangeArrowheads="1"/>
              </p:cNvSpPr>
              <p:nvPr/>
            </p:nvSpPr>
            <p:spPr bwMode="auto">
              <a:xfrm>
                <a:off x="4032" y="14928"/>
                <a:ext cx="1165" cy="57"/>
              </a:xfrm>
              <a:prstGeom prst="rect">
                <a:avLst/>
              </a:prstGeom>
              <a:solidFill>
                <a:srgbClr val="3B9F40"/>
              </a:solidFill>
              <a:ln w="38100" algn="ctr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</p:grpSp>
        <p:sp>
          <p:nvSpPr>
            <p:cNvPr id="10257" name="Rectangle 178"/>
            <p:cNvSpPr>
              <a:spLocks noChangeArrowheads="1"/>
            </p:cNvSpPr>
            <p:nvPr/>
          </p:nvSpPr>
          <p:spPr bwMode="auto">
            <a:xfrm>
              <a:off x="1269" y="16108"/>
              <a:ext cx="80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>
                  <a:solidFill>
                    <a:schemeClr val="bg1"/>
                  </a:solidFill>
                </a:rPr>
                <a:t>In-patient</a:t>
              </a:r>
            </a:p>
          </p:txBody>
        </p:sp>
        <p:sp>
          <p:nvSpPr>
            <p:cNvPr id="10258" name="Rectangle 179"/>
            <p:cNvSpPr>
              <a:spLocks noChangeArrowheads="1"/>
            </p:cNvSpPr>
            <p:nvPr/>
          </p:nvSpPr>
          <p:spPr bwMode="auto">
            <a:xfrm>
              <a:off x="3288" y="16108"/>
              <a:ext cx="80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>
                  <a:solidFill>
                    <a:schemeClr val="bg1"/>
                  </a:solidFill>
                </a:rPr>
                <a:t>In-patient</a:t>
              </a:r>
            </a:p>
          </p:txBody>
        </p:sp>
        <p:sp>
          <p:nvSpPr>
            <p:cNvPr id="10259" name="Rectangle 180"/>
            <p:cNvSpPr>
              <a:spLocks noChangeArrowheads="1"/>
            </p:cNvSpPr>
            <p:nvPr/>
          </p:nvSpPr>
          <p:spPr bwMode="auto">
            <a:xfrm>
              <a:off x="5351" y="16108"/>
              <a:ext cx="80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dirty="0">
                  <a:solidFill>
                    <a:schemeClr val="bg1"/>
                  </a:solidFill>
                </a:rPr>
                <a:t>In-patient</a:t>
              </a:r>
            </a:p>
          </p:txBody>
        </p:sp>
      </p:grpSp>
      <p:sp>
        <p:nvSpPr>
          <p:cNvPr id="10244" name="Text Box 210"/>
          <p:cNvSpPr txBox="1">
            <a:spLocks noChangeArrowheads="1"/>
          </p:cNvSpPr>
          <p:nvPr/>
        </p:nvSpPr>
        <p:spPr bwMode="auto">
          <a:xfrm>
            <a:off x="2000251" y="3200401"/>
            <a:ext cx="53271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At each timepoint, a fecal sample was collected </a:t>
            </a:r>
          </a:p>
          <a:p>
            <a:r>
              <a:rPr lang="en-US" sz="1800"/>
              <a:t>and microbial DNA was isolated and characterized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516" y="4917627"/>
            <a:ext cx="1059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Spencer et al, Association between composition of the human gastrointestinal </a:t>
            </a:r>
            <a:r>
              <a:rPr lang="en-US" sz="900" dirty="0" err="1"/>
              <a:t>microbiome</a:t>
            </a:r>
            <a:r>
              <a:rPr lang="en-US" sz="900" dirty="0"/>
              <a:t> and development of fatty liver with </a:t>
            </a:r>
            <a:r>
              <a:rPr lang="en-US" sz="900" dirty="0" err="1"/>
              <a:t>choline</a:t>
            </a:r>
            <a:r>
              <a:rPr lang="en-US" sz="900" dirty="0"/>
              <a:t> deficiency,2011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4281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48" name="Object 1028"/>
          <p:cNvGraphicFramePr>
            <a:graphicFrameLocks noChangeAspect="1"/>
          </p:cNvGraphicFramePr>
          <p:nvPr/>
        </p:nvGraphicFramePr>
        <p:xfrm>
          <a:off x="1714500" y="571500"/>
          <a:ext cx="571500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Bitmap Image" r:id="rId4" imgW="7306695" imgH="5657143" progId="PBrush">
                  <p:embed/>
                </p:oleObj>
              </mc:Choice>
              <mc:Fallback>
                <p:oleObj name="Bitmap Image" r:id="rId4" imgW="7306695" imgH="5657143" progId="PBrush">
                  <p:embed/>
                  <p:pic>
                    <p:nvPicPr>
                      <p:cNvPr id="18124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71500"/>
                        <a:ext cx="571500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029"/>
          <p:cNvSpPr txBox="1">
            <a:spLocks noChangeArrowheads="1"/>
          </p:cNvSpPr>
          <p:nvPr/>
        </p:nvSpPr>
        <p:spPr bwMode="auto">
          <a:xfrm>
            <a:off x="-754856" y="138113"/>
            <a:ext cx="184731" cy="24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975"/>
          </a:p>
        </p:txBody>
      </p:sp>
      <p:sp>
        <p:nvSpPr>
          <p:cNvPr id="1028" name="Text Box 1030"/>
          <p:cNvSpPr txBox="1">
            <a:spLocks noChangeArrowheads="1"/>
          </p:cNvSpPr>
          <p:nvPr/>
        </p:nvSpPr>
        <p:spPr bwMode="auto">
          <a:xfrm>
            <a:off x="1771650" y="80963"/>
            <a:ext cx="5814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Subjects were exposed to a rigorously controlled diet…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3010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3" name="Text Box 16"/>
          <p:cNvSpPr txBox="1">
            <a:spLocks noChangeArrowheads="1"/>
          </p:cNvSpPr>
          <p:nvPr/>
        </p:nvSpPr>
        <p:spPr bwMode="auto">
          <a:xfrm>
            <a:off x="1314451" y="4119499"/>
            <a:ext cx="6340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       Cluster into 7,514 Operational Taxonomic Units (OTUs)</a:t>
            </a:r>
          </a:p>
          <a:p>
            <a:r>
              <a:rPr lang="en-US" sz="1800"/>
              <a:t>      in each of which all sequences are at least 97% identical</a:t>
            </a:r>
          </a:p>
        </p:txBody>
      </p:sp>
      <p:sp>
        <p:nvSpPr>
          <p:cNvPr id="157714" name="Line 15"/>
          <p:cNvSpPr>
            <a:spLocks noChangeShapeType="1"/>
          </p:cNvSpPr>
          <p:nvPr/>
        </p:nvSpPr>
        <p:spPr bwMode="auto">
          <a:xfrm>
            <a:off x="4171950" y="3776598"/>
            <a:ext cx="0" cy="272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975"/>
          </a:p>
        </p:txBody>
      </p:sp>
      <p:sp>
        <p:nvSpPr>
          <p:cNvPr id="157716" name="Text Box 31"/>
          <p:cNvSpPr txBox="1">
            <a:spLocks noChangeArrowheads="1"/>
          </p:cNvSpPr>
          <p:nvPr/>
        </p:nvSpPr>
        <p:spPr bwMode="auto">
          <a:xfrm>
            <a:off x="3539729" y="4699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 Patients</a:t>
            </a:r>
          </a:p>
        </p:txBody>
      </p:sp>
      <p:grpSp>
        <p:nvGrpSpPr>
          <p:cNvPr id="157717" name="Group 2069"/>
          <p:cNvGrpSpPr>
            <a:grpSpLocks/>
          </p:cNvGrpSpPr>
          <p:nvPr/>
        </p:nvGrpSpPr>
        <p:grpSpPr bwMode="auto">
          <a:xfrm>
            <a:off x="2171701" y="357125"/>
            <a:ext cx="4762500" cy="597694"/>
            <a:chOff x="864" y="584"/>
            <a:chExt cx="4000" cy="502"/>
          </a:xfrm>
        </p:grpSpPr>
        <p:sp>
          <p:nvSpPr>
            <p:cNvPr id="157718" name="Line 32"/>
            <p:cNvSpPr>
              <a:spLocks noChangeShapeType="1"/>
            </p:cNvSpPr>
            <p:nvPr/>
          </p:nvSpPr>
          <p:spPr bwMode="auto">
            <a:xfrm>
              <a:off x="2544" y="58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  <p:sp>
          <p:nvSpPr>
            <p:cNvPr id="157719" name="Text Box 79"/>
            <p:cNvSpPr txBox="1">
              <a:spLocks noChangeArrowheads="1"/>
            </p:cNvSpPr>
            <p:nvPr/>
          </p:nvSpPr>
          <p:spPr bwMode="auto">
            <a:xfrm>
              <a:off x="864" y="776"/>
              <a:ext cx="40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74 DNA samples isolated from fecal samples</a:t>
              </a:r>
            </a:p>
          </p:txBody>
        </p:sp>
      </p:grpSp>
      <p:grpSp>
        <p:nvGrpSpPr>
          <p:cNvPr id="157720" name="Group 2072"/>
          <p:cNvGrpSpPr>
            <a:grpSpLocks/>
          </p:cNvGrpSpPr>
          <p:nvPr/>
        </p:nvGrpSpPr>
        <p:grpSpPr bwMode="auto">
          <a:xfrm>
            <a:off x="1428751" y="919100"/>
            <a:ext cx="6506766" cy="654844"/>
            <a:chOff x="240" y="1056"/>
            <a:chExt cx="5465" cy="550"/>
          </a:xfrm>
        </p:grpSpPr>
        <p:sp>
          <p:nvSpPr>
            <p:cNvPr id="157721" name="Text Box 80"/>
            <p:cNvSpPr txBox="1">
              <a:spLocks noChangeArrowheads="1"/>
            </p:cNvSpPr>
            <p:nvPr/>
          </p:nvSpPr>
          <p:spPr bwMode="auto">
            <a:xfrm>
              <a:off x="240" y="1296"/>
              <a:ext cx="546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Run on ½ of a 454-FLX LR70 plate using a “barcode” strategy</a:t>
              </a:r>
            </a:p>
          </p:txBody>
        </p:sp>
        <p:sp>
          <p:nvSpPr>
            <p:cNvPr id="157722" name="Line 82"/>
            <p:cNvSpPr>
              <a:spLocks noChangeShapeType="1"/>
            </p:cNvSpPr>
            <p:nvPr/>
          </p:nvSpPr>
          <p:spPr bwMode="auto">
            <a:xfrm>
              <a:off x="2544" y="1056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</p:grpSp>
      <p:grpSp>
        <p:nvGrpSpPr>
          <p:cNvPr id="157723" name="Group 2075"/>
          <p:cNvGrpSpPr>
            <a:grpSpLocks/>
          </p:cNvGrpSpPr>
          <p:nvPr/>
        </p:nvGrpSpPr>
        <p:grpSpPr bwMode="auto">
          <a:xfrm>
            <a:off x="2686051" y="1547749"/>
            <a:ext cx="3544491" cy="1278732"/>
            <a:chOff x="1296" y="1584"/>
            <a:chExt cx="2977" cy="1074"/>
          </a:xfrm>
        </p:grpSpPr>
        <p:sp>
          <p:nvSpPr>
            <p:cNvPr id="157724" name="Line 90"/>
            <p:cNvSpPr>
              <a:spLocks noChangeShapeType="1"/>
            </p:cNvSpPr>
            <p:nvPr/>
          </p:nvSpPr>
          <p:spPr bwMode="auto">
            <a:xfrm>
              <a:off x="2544" y="158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  <p:sp>
          <p:nvSpPr>
            <p:cNvPr id="157725" name="Text Box 91"/>
            <p:cNvSpPr txBox="1">
              <a:spLocks noChangeArrowheads="1"/>
            </p:cNvSpPr>
            <p:nvPr/>
          </p:nvSpPr>
          <p:spPr bwMode="auto">
            <a:xfrm>
              <a:off x="1296" y="1883"/>
              <a:ext cx="2977" cy="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213,375  16S rRNA sequences.  </a:t>
              </a:r>
            </a:p>
            <a:p>
              <a:r>
                <a:rPr lang="en-US" sz="1800"/>
                <a:t>Average read length=264 bp.</a:t>
              </a:r>
            </a:p>
            <a:p>
              <a:r>
                <a:rPr lang="en-US" sz="1800"/>
                <a:t>( around $0.03 per sequence)</a:t>
              </a:r>
            </a:p>
          </p:txBody>
        </p:sp>
      </p:grpSp>
      <p:grpSp>
        <p:nvGrpSpPr>
          <p:cNvPr id="157726" name="Group 2078"/>
          <p:cNvGrpSpPr>
            <a:grpSpLocks/>
          </p:cNvGrpSpPr>
          <p:nvPr/>
        </p:nvGrpSpPr>
        <p:grpSpPr bwMode="auto">
          <a:xfrm>
            <a:off x="2494360" y="2827669"/>
            <a:ext cx="4410075" cy="966787"/>
            <a:chOff x="1135" y="2659"/>
            <a:chExt cx="3704" cy="812"/>
          </a:xfrm>
        </p:grpSpPr>
        <p:sp>
          <p:nvSpPr>
            <p:cNvPr id="157727" name="Line 93"/>
            <p:cNvSpPr>
              <a:spLocks noChangeShapeType="1"/>
            </p:cNvSpPr>
            <p:nvPr/>
          </p:nvSpPr>
          <p:spPr bwMode="auto">
            <a:xfrm>
              <a:off x="2544" y="2659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  <p:sp>
          <p:nvSpPr>
            <p:cNvPr id="157728" name="Text Box 94"/>
            <p:cNvSpPr txBox="1">
              <a:spLocks noChangeArrowheads="1"/>
            </p:cNvSpPr>
            <p:nvPr/>
          </p:nvSpPr>
          <p:spPr bwMode="auto">
            <a:xfrm>
              <a:off x="1135" y="2928"/>
              <a:ext cx="3704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199,186 “usable” sequences </a:t>
              </a:r>
            </a:p>
            <a:p>
              <a:r>
                <a:rPr lang="en-US" sz="1800"/>
                <a:t>(Exactly match 5’-primer; length &gt;200 bp)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9516" y="4917627"/>
            <a:ext cx="1059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Spencer et al, Association between composition of the human gastrointestinal </a:t>
            </a:r>
            <a:r>
              <a:rPr lang="en-US" sz="900" dirty="0" err="1"/>
              <a:t>microbiome</a:t>
            </a:r>
            <a:r>
              <a:rPr lang="en-US" sz="900" dirty="0"/>
              <a:t> and development of fatty liver with </a:t>
            </a:r>
            <a:r>
              <a:rPr lang="en-US" sz="900" dirty="0" err="1"/>
              <a:t>choline</a:t>
            </a:r>
            <a:r>
              <a:rPr lang="en-US" sz="900" dirty="0"/>
              <a:t> deficiency,2011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406974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98162"/>
            <a:ext cx="9220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gut </a:t>
            </a:r>
            <a:r>
              <a:rPr lang="en-US" dirty="0" err="1">
                <a:solidFill>
                  <a:srgbClr val="FF0000"/>
                </a:solidFill>
              </a:rPr>
              <a:t>microbiome</a:t>
            </a:r>
            <a:r>
              <a:rPr lang="en-US" dirty="0">
                <a:solidFill>
                  <a:srgbClr val="FF0000"/>
                </a:solidFill>
              </a:rPr>
              <a:t> is individual, stable over time and surprisingly resistant to short-term changes in diet…</a:t>
            </a:r>
            <a:endParaRPr 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90550"/>
            <a:ext cx="7118350" cy="445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31718"/>
            <a:ext cx="1059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Spencer et al, Association between composition of the human gastrointestinal </a:t>
            </a:r>
            <a:r>
              <a:rPr lang="en-US" sz="900" dirty="0" err="1"/>
              <a:t>microbiome</a:t>
            </a:r>
            <a:r>
              <a:rPr lang="en-US" sz="900" dirty="0"/>
              <a:t> and development of fatty liver with </a:t>
            </a:r>
            <a:r>
              <a:rPr lang="en-US" sz="900" dirty="0" err="1"/>
              <a:t>choline</a:t>
            </a:r>
            <a:r>
              <a:rPr lang="en-US" sz="900" dirty="0"/>
              <a:t> deficiency,2011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-19050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How easy it to change a microbiome?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57163"/>
            <a:ext cx="69723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181749"/>
            <a:ext cx="9220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gut </a:t>
            </a:r>
            <a:r>
              <a:rPr lang="en-US" dirty="0" err="1">
                <a:solidFill>
                  <a:srgbClr val="FF0000"/>
                </a:solidFill>
              </a:rPr>
              <a:t>microbiome</a:t>
            </a:r>
            <a:r>
              <a:rPr lang="en-US" dirty="0">
                <a:solidFill>
                  <a:srgbClr val="FF0000"/>
                </a:solidFill>
              </a:rPr>
              <a:t> is individual, stable over time and surprisingly resistant to short-term changes in diet…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857750"/>
            <a:ext cx="63395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Wu et.al - Linking Long-Term Dietary Patterns with Gut Microbial </a:t>
            </a:r>
            <a:r>
              <a:rPr lang="en-US" dirty="0" err="1"/>
              <a:t>Enterotypes</a:t>
            </a:r>
            <a:r>
              <a:rPr lang="en-US" dirty="0"/>
              <a:t>, 2011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715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of vegans is pretty similar to omnivores…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90550"/>
            <a:ext cx="6654799" cy="451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406185"/>
            <a:ext cx="3886200" cy="53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2583418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09550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microbiota is </a:t>
            </a:r>
            <a:r>
              <a:rPr lang="en-US" sz="1600" dirty="0">
                <a:solidFill>
                  <a:srgbClr val="FF0000"/>
                </a:solidFill>
              </a:rPr>
              <a:t>hard to change in adults</a:t>
            </a:r>
          </a:p>
          <a:p>
            <a:endParaRPr lang="en-US" sz="1600" dirty="0"/>
          </a:p>
          <a:p>
            <a:r>
              <a:rPr lang="en-US" sz="1600" dirty="0"/>
              <a:t>Can interventions be designed for </a:t>
            </a:r>
            <a:r>
              <a:rPr lang="en-US" sz="1600" dirty="0">
                <a:solidFill>
                  <a:srgbClr val="FF0000"/>
                </a:solidFill>
              </a:rPr>
              <a:t>earlier in life</a:t>
            </a:r>
            <a:r>
              <a:rPr lang="en-US" sz="16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81150"/>
            <a:ext cx="5010411" cy="2286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573" y="3562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08622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67320"/>
            <a:ext cx="5401802" cy="4619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4173"/>
            <a:ext cx="8648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rat model suggests the presence of sugar in the juvenile diet can have profound results on the microbiota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200" y="4608552"/>
            <a:ext cx="3810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E.E. Noble, T.M. Hsu, R.B. Jones, </a:t>
            </a:r>
            <a:r>
              <a:rPr lang="en-US" sz="1000" b="1" dirty="0">
                <a:latin typeface="Arial" panose="020B0604020202020204" pitchFamily="34" charset="0"/>
              </a:rPr>
              <a:t>A.A. Fodor</a:t>
            </a:r>
            <a:r>
              <a:rPr lang="en-US" sz="1000" dirty="0">
                <a:latin typeface="Arial" panose="020B0604020202020204" pitchFamily="34" charset="0"/>
              </a:rPr>
              <a:t>, M.I. Goran and S.E. </a:t>
            </a:r>
            <a:r>
              <a:rPr lang="en-US" sz="1000" dirty="0" err="1">
                <a:latin typeface="Arial" panose="020B0604020202020204" pitchFamily="34" charset="0"/>
              </a:rPr>
              <a:t>Kanoski</a:t>
            </a:r>
            <a:r>
              <a:rPr lang="en-US" sz="1000" dirty="0">
                <a:latin typeface="Arial" panose="020B0604020202020204" pitchFamily="34" charset="0"/>
              </a:rPr>
              <a:t>. Early life sugar consumption affects the microbiome in rodents independent of obesity. (Submitted)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573" y="3943350"/>
            <a:ext cx="11849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submitted</a:t>
            </a:r>
          </a:p>
        </p:txBody>
      </p:sp>
    </p:spTree>
    <p:extLst>
      <p:ext uri="{BB962C8B-B14F-4D97-AF65-F5344CB8AC3E}">
        <p14:creationId xmlns:p14="http://schemas.microsoft.com/office/powerpoint/2010/main" val="26925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gradFill flip="none" rotWithShape="1">
            <a:gsLst>
              <a:gs pos="0">
                <a:srgbClr val="117843">
                  <a:shade val="30000"/>
                  <a:satMod val="115000"/>
                </a:srgbClr>
              </a:gs>
              <a:gs pos="50000">
                <a:srgbClr val="117843">
                  <a:shade val="67500"/>
                  <a:satMod val="115000"/>
                </a:srgbClr>
              </a:gs>
              <a:gs pos="100000">
                <a:srgbClr val="11784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73088" y="-571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Microbes run the world!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638" y="971550"/>
            <a:ext cx="8169275" cy="3097743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There are as many microbial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cells in our body as human cells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There are more genes 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those microbes than human genes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genome.gov/images/feature_images/nr_h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19150"/>
            <a:ext cx="2571750" cy="33337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309111" y="3987284"/>
            <a:ext cx="22252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hlinkClick r:id="rId3"/>
              </a:rPr>
              <a:t>http://www.genome.gov/images/feature_images/nr_hmp.jpg</a:t>
            </a:r>
            <a:endParaRPr lang="en-US" sz="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45018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427" y="742950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51435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83027" y="150495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658" y="1120973"/>
            <a:ext cx="2382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27" y="14287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73627" y="150495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02227" y="15049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227" y="196215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3027" y="2571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2949773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78427" y="196215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36684" y="329056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0627" y="3714750"/>
            <a:ext cx="2265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3" y="599436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63081" y="4857750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46218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45018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1435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51435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083027" y="150495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405" y="892373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827" y="14287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3627" y="150495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2227" y="15049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227" y="1962150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83027" y="2571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949773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8427" y="196215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684" y="329056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0627" y="3714750"/>
            <a:ext cx="2265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3" y="599436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63081" y="4857750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210050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7150"/>
            <a:ext cx="904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Whole-metagenome sequencing reveals effect sizes are much larger for </a:t>
            </a:r>
            <a:r>
              <a:rPr lang="en-US" sz="1800" dirty="0">
                <a:solidFill>
                  <a:srgbClr val="FF0000"/>
                </a:solidFill>
              </a:rPr>
              <a:t>other diseases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573" y="3562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90550"/>
            <a:ext cx="2914650" cy="2838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14350"/>
            <a:ext cx="3172500" cy="4000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4504551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Pasolli</a:t>
            </a:r>
            <a:r>
              <a:rPr lang="en-US" sz="1200" dirty="0"/>
              <a:t> et al - Machine Learning Meta-analysis of Large </a:t>
            </a:r>
            <a:r>
              <a:rPr lang="en-US" sz="1200" dirty="0" err="1"/>
              <a:t>Metagenomic</a:t>
            </a:r>
            <a:r>
              <a:rPr lang="en-US" sz="1200" dirty="0"/>
              <a:t> Datasets: Tools and Biological Insights– </a:t>
            </a:r>
          </a:p>
          <a:p>
            <a:r>
              <a:rPr lang="en-US" sz="1200" dirty="0"/>
              <a:t>PLOS Comp. </a:t>
            </a:r>
            <a:r>
              <a:rPr lang="en-US" sz="1200"/>
              <a:t>Bio</a:t>
            </a:r>
            <a:r>
              <a:rPr lang="en-US" sz="12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41465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7150"/>
            <a:ext cx="895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Remarkably, and perhaps disturbingly, replicability is maintained </a:t>
            </a:r>
            <a:r>
              <a:rPr lang="en-US" sz="1800" dirty="0">
                <a:solidFill>
                  <a:srgbClr val="FF0000"/>
                </a:solidFill>
              </a:rPr>
              <a:t>across disease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47750"/>
            <a:ext cx="6838950" cy="1285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481" y="1657350"/>
            <a:ext cx="853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3562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504551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Pasolli</a:t>
            </a:r>
            <a:r>
              <a:rPr lang="en-US" sz="1200" dirty="0"/>
              <a:t> et al - Machine Learning Meta-analysis of Large </a:t>
            </a:r>
            <a:r>
              <a:rPr lang="en-US" sz="1200" dirty="0" err="1"/>
              <a:t>Metagenomic</a:t>
            </a:r>
            <a:r>
              <a:rPr lang="en-US" sz="1200" dirty="0"/>
              <a:t> Datasets: Tools and Biological Insights– </a:t>
            </a:r>
          </a:p>
          <a:p>
            <a:r>
              <a:rPr lang="en-US" sz="1200"/>
              <a:t>PLOS Comp Bio, </a:t>
            </a:r>
            <a:r>
              <a:rPr lang="en-US" sz="1200" dirty="0"/>
              <a:t>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181350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disease states (across studies) have a good deal in common</a:t>
            </a:r>
          </a:p>
          <a:p>
            <a:r>
              <a:rPr lang="en-US" sz="1800" dirty="0"/>
              <a:t>All healthy states (across studies) have a good deal in common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724150"/>
            <a:ext cx="865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With regards to a </a:t>
            </a:r>
            <a:r>
              <a:rPr lang="en-US" sz="1800" dirty="0">
                <a:solidFill>
                  <a:srgbClr val="FF0000"/>
                </a:solidFill>
              </a:rPr>
              <a:t>microbial signature </a:t>
            </a:r>
            <a:r>
              <a:rPr lang="en-US" sz="1800" dirty="0"/>
              <a:t>defined by whole-metagenome sequencing….</a:t>
            </a:r>
          </a:p>
        </p:txBody>
      </p:sp>
    </p:spTree>
    <p:extLst>
      <p:ext uri="{BB962C8B-B14F-4D97-AF65-F5344CB8AC3E}">
        <p14:creationId xmlns:p14="http://schemas.microsoft.com/office/powerpoint/2010/main" val="155100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240"/>
            <a:ext cx="6181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“Disease” state is heavily confounded with drug 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514351"/>
            <a:ext cx="4022422" cy="3581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573" y="3181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670107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Forslund</a:t>
            </a:r>
            <a:r>
              <a:rPr lang="en-US" sz="1200" dirty="0"/>
              <a:t> et al Disentangling type 2 diabetes and metformin treatment signatures in the human gut microbiota– Nature, 2015</a:t>
            </a:r>
          </a:p>
        </p:txBody>
      </p:sp>
    </p:spTree>
    <p:extLst>
      <p:ext uri="{BB962C8B-B14F-4D97-AF65-F5344CB8AC3E}">
        <p14:creationId xmlns:p14="http://schemas.microsoft.com/office/powerpoint/2010/main" val="201820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240"/>
            <a:ext cx="675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Proton pump inhibitors</a:t>
            </a:r>
            <a:r>
              <a:rPr lang="en-US" sz="2000" dirty="0"/>
              <a:t> profoundly change the microbiome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573" y="3181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84" y="514350"/>
            <a:ext cx="6324600" cy="4406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773" y="4809351"/>
            <a:ext cx="9079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Imhann</a:t>
            </a:r>
            <a:r>
              <a:rPr lang="en-US" sz="1200" dirty="0"/>
              <a:t> et al–Proton pump inhibitors affect the gut microbiome Gut, 2015</a:t>
            </a:r>
          </a:p>
        </p:txBody>
      </p:sp>
    </p:spTree>
    <p:extLst>
      <p:ext uri="{BB962C8B-B14F-4D97-AF65-F5344CB8AC3E}">
        <p14:creationId xmlns:p14="http://schemas.microsoft.com/office/powerpoint/2010/main" val="78929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79430"/>
            <a:ext cx="90845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Obesity is </a:t>
            </a:r>
            <a:r>
              <a:rPr lang="en-US" sz="1800" dirty="0">
                <a:solidFill>
                  <a:srgbClr val="FF0000"/>
                </a:solidFill>
              </a:rPr>
              <a:t>causally linked</a:t>
            </a:r>
            <a:r>
              <a:rPr lang="en-US" sz="1800" dirty="0"/>
              <a:t> to the microbiota via </a:t>
            </a:r>
            <a:r>
              <a:rPr lang="en-US" sz="1800" dirty="0">
                <a:solidFill>
                  <a:srgbClr val="FF0000"/>
                </a:solidFill>
              </a:rPr>
              <a:t>animal studies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but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Effect sizes </a:t>
            </a:r>
            <a:r>
              <a:rPr lang="en-US" sz="1800" dirty="0"/>
              <a:t>in adult humans are </a:t>
            </a:r>
            <a:r>
              <a:rPr lang="en-US" sz="1800" dirty="0">
                <a:solidFill>
                  <a:srgbClr val="FF0000"/>
                </a:solidFill>
              </a:rPr>
              <a:t>very small</a:t>
            </a:r>
          </a:p>
          <a:p>
            <a:endParaRPr lang="en-US" sz="1800" dirty="0"/>
          </a:p>
          <a:p>
            <a:r>
              <a:rPr lang="en-US" sz="1800" dirty="0"/>
              <a:t>Human studies need </a:t>
            </a:r>
            <a:r>
              <a:rPr lang="en-US" sz="1800" dirty="0">
                <a:solidFill>
                  <a:srgbClr val="FF0000"/>
                </a:solidFill>
              </a:rPr>
              <a:t>thousands of participants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careful delineation of pharmacology</a:t>
            </a:r>
          </a:p>
          <a:p>
            <a:endParaRPr lang="en-US" sz="1800" dirty="0"/>
          </a:p>
          <a:p>
            <a:r>
              <a:rPr lang="en-US" sz="1800" dirty="0"/>
              <a:t>The adult microbiota is </a:t>
            </a:r>
            <a:r>
              <a:rPr lang="en-US" sz="1800" dirty="0">
                <a:solidFill>
                  <a:srgbClr val="FF0000"/>
                </a:solidFill>
              </a:rPr>
              <a:t>hard to change</a:t>
            </a:r>
            <a:r>
              <a:rPr lang="en-US" sz="1800" dirty="0"/>
              <a:t>, which will complicate interventions.</a:t>
            </a:r>
          </a:p>
          <a:p>
            <a:endParaRPr lang="en-US" sz="1800" dirty="0"/>
          </a:p>
          <a:p>
            <a:r>
              <a:rPr lang="en-US" sz="1800" dirty="0"/>
              <a:t>More </a:t>
            </a:r>
            <a:r>
              <a:rPr lang="en-US" sz="1800" dirty="0">
                <a:solidFill>
                  <a:srgbClr val="FF0000"/>
                </a:solidFill>
              </a:rPr>
              <a:t>intervention studies </a:t>
            </a:r>
            <a:r>
              <a:rPr lang="en-US" sz="1800" dirty="0"/>
              <a:t>are needed in youth.</a:t>
            </a:r>
          </a:p>
        </p:txBody>
      </p:sp>
    </p:spTree>
    <p:extLst>
      <p:ext uri="{BB962C8B-B14F-4D97-AF65-F5344CB8AC3E}">
        <p14:creationId xmlns:p14="http://schemas.microsoft.com/office/powerpoint/2010/main" val="86454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2400" y="-190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Computer then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now…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90550"/>
            <a:ext cx="3362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4324350"/>
            <a:ext cx="311335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http://en.wikipedia.org/wiki/Moore's_law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04950"/>
            <a:ext cx="424346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What will microbiology look like when we</a:t>
            </a:r>
          </a:p>
          <a:p>
            <a:r>
              <a:rPr lang="en-US" sz="1600" dirty="0"/>
              <a:t>can carry around whole-genome microbiome</a:t>
            </a:r>
          </a:p>
          <a:p>
            <a:r>
              <a:rPr lang="en-US" sz="1600" dirty="0"/>
              <a:t>samplers in our hand?</a:t>
            </a:r>
          </a:p>
          <a:p>
            <a:endParaRPr lang="en-US" sz="1600" dirty="0"/>
          </a:p>
          <a:p>
            <a:r>
              <a:rPr lang="en-US" sz="1600" dirty="0"/>
              <a:t>Will there be an </a:t>
            </a:r>
            <a:r>
              <a:rPr lang="en-US" sz="1600" dirty="0" err="1"/>
              <a:t>iPhone</a:t>
            </a:r>
            <a:r>
              <a:rPr lang="en-US" sz="1600" dirty="0"/>
              <a:t> sequencing app?</a:t>
            </a:r>
          </a:p>
          <a:p>
            <a:endParaRPr lang="en-US" sz="1600" dirty="0"/>
          </a:p>
          <a:p>
            <a:r>
              <a:rPr lang="en-US" sz="1600" dirty="0"/>
              <a:t>If you can sequence them in real time,</a:t>
            </a:r>
          </a:p>
          <a:p>
            <a:r>
              <a:rPr lang="en-US" sz="1600" dirty="0"/>
              <a:t>microbes are no longer invisible…</a:t>
            </a:r>
          </a:p>
          <a:p>
            <a:endParaRPr lang="en-US" sz="1600" dirty="0"/>
          </a:p>
          <a:p>
            <a:r>
              <a:rPr lang="en-US" sz="1600" dirty="0"/>
              <a:t>We are only beginning to define </a:t>
            </a:r>
            <a:r>
              <a:rPr lang="en-US" sz="1600" dirty="0" err="1"/>
              <a:t>dysbiosis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419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488" y="114300"/>
            <a:ext cx="135646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Acknowledgements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29101"/>
            <a:ext cx="3188494" cy="66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4800" y="375941"/>
            <a:ext cx="1513556" cy="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UNC-Chapel Hill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Janelle Arthur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Annie Green Howard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43300"/>
            <a:ext cx="2185988" cy="5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200554" y="369991"/>
            <a:ext cx="1244251" cy="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UNC-Charlotte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Roshonda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Barner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Ra’ad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Gharaibeh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Jon </a:t>
            </a:r>
            <a:r>
              <a:rPr lang="en-US" sz="1050" dirty="0" err="1">
                <a:latin typeface="Arial"/>
                <a:cs typeface="Arial"/>
              </a:rPr>
              <a:t>McCafferty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Kathryn </a:t>
            </a:r>
            <a:r>
              <a:rPr lang="en-US" sz="1050" dirty="0" err="1">
                <a:latin typeface="Arial"/>
                <a:cs typeface="Arial"/>
              </a:rPr>
              <a:t>Winglee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3969117" y="342900"/>
            <a:ext cx="11079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UF- Gainesville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Christian </a:t>
            </a:r>
            <a:r>
              <a:rPr lang="en-US" sz="1050" dirty="0" err="1">
                <a:latin typeface="Arial"/>
                <a:cs typeface="Arial"/>
              </a:rPr>
              <a:t>Jobin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56322" name="AutoShape 2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4" name="AutoShape 4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6" name="AutoShape 6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50" y="3829051"/>
            <a:ext cx="1053529" cy="99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4900" y="3600450"/>
            <a:ext cx="1543050" cy="11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Raad Gharaibeh, Ph.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5751" y="2514600"/>
            <a:ext cx="914400" cy="1092708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1143000" y="2217309"/>
            <a:ext cx="117692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Raad</a:t>
            </a:r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Gharaibeh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7302" y="2143559"/>
            <a:ext cx="107157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McCafferty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1622" y="2598959"/>
            <a:ext cx="638106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Janelle C. Arthu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04772" y="2484660"/>
            <a:ext cx="971550" cy="97154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flipH="1">
            <a:off x="4847623" y="2224350"/>
            <a:ext cx="17591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Janelle Arthur</a:t>
            </a:r>
          </a:p>
        </p:txBody>
      </p:sp>
      <p:pic>
        <p:nvPicPr>
          <p:cNvPr id="24" name="Picture 2" descr="Marcus Muehlbau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47473" y="2484659"/>
            <a:ext cx="892397" cy="10287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3476022" y="2242285"/>
            <a:ext cx="130356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4" descr="http://endeavors.unc.edu/sites/default/files/imagecache/display/photos/christian_jobin_donn_young_we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47772" y="2484659"/>
            <a:ext cx="1377108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6219222" y="2242285"/>
            <a:ext cx="107914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Christian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Jobin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gordon-larsen_penny_20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0801" y="1371600"/>
            <a:ext cx="678656" cy="821532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6000750" y="1085850"/>
            <a:ext cx="1513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5364" name="Picture 4" descr="howard_annie_green_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72051" y="1314450"/>
            <a:ext cx="678656" cy="82153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551151" y="1083617"/>
            <a:ext cx="1446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Annie Green Howard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06090" y="1356034"/>
            <a:ext cx="935831" cy="7816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20478" y="1098634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Kathryn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Winglee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5410200" y="285750"/>
            <a:ext cx="1212191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USC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Tanya L </a:t>
            </a:r>
            <a:r>
              <a:rPr lang="en-US" sz="1050" dirty="0" err="1">
                <a:latin typeface="Arial"/>
                <a:cs typeface="Arial"/>
              </a:rPr>
              <a:t>Alderete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Michael Goran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Emily Noble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Scott </a:t>
            </a:r>
            <a:r>
              <a:rPr lang="en-US" sz="1050" dirty="0" err="1">
                <a:latin typeface="Arial"/>
                <a:cs typeface="Arial"/>
              </a:rPr>
              <a:t>Kanoski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8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617" y="438151"/>
            <a:ext cx="3356033" cy="4515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0092" y="4955858"/>
            <a:ext cx="2236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3250" y="209550"/>
            <a:ext cx="32004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-19050"/>
            <a:ext cx="544411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2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hypothesis” is central to our thinking about the role of the </a:t>
            </a:r>
          </a:p>
          <a:p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</a:t>
            </a:r>
            <a:r>
              <a:rPr lang="en-US" sz="12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human health</a:t>
            </a:r>
          </a:p>
        </p:txBody>
      </p:sp>
    </p:spTree>
    <p:extLst>
      <p:ext uri="{BB962C8B-B14F-4D97-AF65-F5344CB8AC3E}">
        <p14:creationId xmlns:p14="http://schemas.microsoft.com/office/powerpoint/2010/main" val="25167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98119" y="-7382"/>
            <a:ext cx="90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Initial results establishing a role for the microbiome in obesity were </a:t>
            </a:r>
            <a:r>
              <a:rPr lang="en-US" sz="1800" dirty="0">
                <a:solidFill>
                  <a:srgbClr val="FF0000"/>
                </a:solidFill>
              </a:rPr>
              <a:t>highly encouraging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96312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173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44" y="700504"/>
            <a:ext cx="5836456" cy="3852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4705350"/>
            <a:ext cx="8458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Ley et al - Human gut microbes associated with obesity – Nature, 2006   </a:t>
            </a:r>
          </a:p>
        </p:txBody>
      </p:sp>
    </p:spTree>
    <p:extLst>
      <p:ext uri="{BB962C8B-B14F-4D97-AF65-F5344CB8AC3E}">
        <p14:creationId xmlns:p14="http://schemas.microsoft.com/office/powerpoint/2010/main" val="419285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07719" y="57150"/>
            <a:ext cx="826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Obesity appeared to be a phenotype </a:t>
            </a:r>
            <a:r>
              <a:rPr lang="en-US" sz="1600" dirty="0">
                <a:solidFill>
                  <a:srgbClr val="FF0000"/>
                </a:solidFill>
              </a:rPr>
              <a:t>transferable</a:t>
            </a:r>
            <a:r>
              <a:rPr lang="en-US" sz="1600" dirty="0"/>
              <a:t> through the microbiota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4429" y="477247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717762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Turnbaugh et al - An obesity-associated gut microbiome with increased capacity for energy harvest – Nature, 2006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65249"/>
            <a:ext cx="2200848" cy="38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0"/>
            <a:ext cx="7372350" cy="3083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14400" y="57150"/>
            <a:ext cx="826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transfer of obesity to mice via the microbiota appears </a:t>
            </a:r>
            <a:r>
              <a:rPr lang="en-US" sz="1800" dirty="0">
                <a:solidFill>
                  <a:srgbClr val="FF0000"/>
                </a:solidFill>
              </a:rPr>
              <a:t>replicable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73" y="2888218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717762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Ridaura</a:t>
            </a:r>
            <a:r>
              <a:rPr lang="en-US" dirty="0"/>
              <a:t> et al - </a:t>
            </a:r>
            <a:r>
              <a:rPr lang="en-US" b="1" dirty="0"/>
              <a:t>Gut Microbiota from Twins Discordant for Obesity Modulate Metabolism in Mice</a:t>
            </a:r>
            <a:r>
              <a:rPr lang="en-US" dirty="0"/>
              <a:t> – Science, 2013</a:t>
            </a:r>
          </a:p>
        </p:txBody>
      </p:sp>
    </p:spTree>
    <p:extLst>
      <p:ext uri="{BB962C8B-B14F-4D97-AF65-F5344CB8AC3E}">
        <p14:creationId xmlns:p14="http://schemas.microsoft.com/office/powerpoint/2010/main" val="199201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76200" y="5715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Associations in humans with the microbiota have proven much more </a:t>
            </a:r>
            <a:r>
              <a:rPr lang="en-US" sz="1800" dirty="0">
                <a:solidFill>
                  <a:srgbClr val="FF0000"/>
                </a:solidFill>
              </a:rPr>
              <a:t>difficult to replicate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593586"/>
            <a:ext cx="6924675" cy="3790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5373" y="36385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476750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Sze and </a:t>
            </a:r>
            <a:r>
              <a:rPr lang="en-US" dirty="0" err="1"/>
              <a:t>Schloss</a:t>
            </a:r>
            <a:r>
              <a:rPr lang="en-US" dirty="0"/>
              <a:t> - </a:t>
            </a:r>
            <a:r>
              <a:rPr lang="en-US" b="1" dirty="0"/>
              <a:t>Looking for a Signal in the Noise: Revisiting Obesity and the Microbiome</a:t>
            </a:r>
            <a:r>
              <a:rPr lang="en-US" dirty="0"/>
              <a:t>– </a:t>
            </a:r>
            <a:r>
              <a:rPr lang="en-US" dirty="0" err="1"/>
              <a:t>mbio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81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95400" y="57150"/>
            <a:ext cx="82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Replicability </a:t>
            </a:r>
            <a:r>
              <a:rPr lang="en-US" sz="2000" dirty="0">
                <a:solidFill>
                  <a:srgbClr val="FF0000"/>
                </a:solidFill>
              </a:rPr>
              <a:t>across studies </a:t>
            </a:r>
            <a:r>
              <a:rPr lang="en-US" sz="2000" dirty="0"/>
              <a:t>appears especially poor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19150"/>
            <a:ext cx="7981950" cy="30289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5373" y="36385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476750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Sze and </a:t>
            </a:r>
            <a:r>
              <a:rPr lang="en-US" dirty="0" err="1"/>
              <a:t>Schloss</a:t>
            </a:r>
            <a:r>
              <a:rPr lang="en-US" dirty="0"/>
              <a:t> - </a:t>
            </a:r>
            <a:r>
              <a:rPr lang="en-US" b="1" dirty="0"/>
              <a:t>Looking for a Signal in the Noise: Revisiting Obesity and the Microbiome</a:t>
            </a:r>
            <a:r>
              <a:rPr lang="en-US" dirty="0"/>
              <a:t>– </a:t>
            </a:r>
            <a:r>
              <a:rPr lang="en-US" dirty="0" err="1"/>
              <a:t>mbio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23777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3279398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We conclude that most variation in the human microbiome is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not well explained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by … phenotypic metadata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52475"/>
            <a:ext cx="6105525" cy="21240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22669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96233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1130</Words>
  <Application>Microsoft Office PowerPoint</Application>
  <PresentationFormat>On-screen Show (16:9)</PresentationFormat>
  <Paragraphs>203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Office Theme</vt:lpstr>
      <vt:lpstr>Bitmap Image</vt:lpstr>
      <vt:lpstr>PowerPoint Presentation</vt:lpstr>
      <vt:lpstr>Microbes run the world!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happens to the microbiome when you change diet?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then and now…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TITLE, Arial, 54 pt, BOLD</dc:title>
  <dc:creator>Bowen, Bradley</dc:creator>
  <cp:lastModifiedBy>Anthony Fodor</cp:lastModifiedBy>
  <cp:revision>271</cp:revision>
  <dcterms:created xsi:type="dcterms:W3CDTF">2010-07-13T19:13:24Z</dcterms:created>
  <dcterms:modified xsi:type="dcterms:W3CDTF">2016-11-06T12:28:18Z</dcterms:modified>
</cp:coreProperties>
</file>