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85" r:id="rId24"/>
    <p:sldId id="284" r:id="rId25"/>
    <p:sldId id="282" r:id="rId26"/>
    <p:sldId id="279" r:id="rId27"/>
    <p:sldId id="281" r:id="rId28"/>
    <p:sldId id="283" r:id="rId29"/>
    <p:sldId id="286" r:id="rId30"/>
    <p:sldId id="287" r:id="rId31"/>
    <p:sldId id="288" r:id="rId32"/>
    <p:sldId id="289" r:id="rId33"/>
    <p:sldId id="290" r:id="rId34"/>
    <p:sldId id="293" r:id="rId35"/>
    <p:sldId id="294" r:id="rId36"/>
    <p:sldId id="291" r:id="rId37"/>
    <p:sldId id="295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EB49-71AD-4F7F-9E1F-7D222FAD2947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90B3C-018C-48B3-ACA0-6D70CF8C1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ANOVA with multiple levels</a:t>
            </a:r>
          </a:p>
          <a:p>
            <a:r>
              <a:rPr lang="en-US" dirty="0" smtClean="0"/>
              <a:t>Combining ANOVA and 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267200" y="53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5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type summary, R will perform every comparison with respect to the chosen background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58388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62000" y="685800"/>
            <a:ext cx="78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R chose “</a:t>
            </a:r>
            <a:r>
              <a:rPr lang="en-US" dirty="0" err="1" smtClean="0"/>
              <a:t>aa</a:t>
            </a:r>
            <a:r>
              <a:rPr lang="en-US" dirty="0" smtClean="0"/>
              <a:t>” as the background and compares everything to </a:t>
            </a:r>
            <a:r>
              <a:rPr lang="en-US" dirty="0" err="1" smtClean="0"/>
              <a:t>aa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589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change which genotype is considered by using </a:t>
            </a:r>
            <a:r>
              <a:rPr lang="en-US" dirty="0" err="1" smtClean="0"/>
              <a:t>relevel</a:t>
            </a:r>
            <a:endParaRPr lang="en-US" dirty="0" smtClean="0"/>
          </a:p>
          <a:p>
            <a:r>
              <a:rPr lang="en-US" dirty="0" smtClean="0"/>
              <a:t>Here we use </a:t>
            </a:r>
            <a:r>
              <a:rPr lang="en-US" dirty="0" err="1" smtClean="0"/>
              <a:t>relevel</a:t>
            </a:r>
            <a:r>
              <a:rPr lang="en-US" dirty="0" smtClean="0"/>
              <a:t> to force all comparisons to AA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8770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4958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Alternatively, you can ask R to do every possible t-test…</a:t>
            </a:r>
          </a:p>
          <a:p>
            <a:r>
              <a:rPr lang="en-US" dirty="0" smtClean="0"/>
              <a:t>(and correct for multiple comparisons!)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87528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7189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problem could be considered as a quantitative problem (a regression).</a:t>
            </a:r>
          </a:p>
          <a:p>
            <a:endParaRPr lang="en-US" dirty="0" smtClean="0"/>
          </a:p>
          <a:p>
            <a:r>
              <a:rPr lang="en-US" dirty="0" smtClean="0"/>
              <a:t>Define gene “dose” (does of the “a” allele):</a:t>
            </a:r>
          </a:p>
          <a:p>
            <a:endParaRPr lang="en-US" dirty="0" smtClean="0"/>
          </a:p>
          <a:p>
            <a:r>
              <a:rPr lang="en-US" dirty="0" smtClean="0"/>
              <a:t>AA  = 0</a:t>
            </a:r>
          </a:p>
          <a:p>
            <a:r>
              <a:rPr lang="en-US" dirty="0" err="1" smtClean="0"/>
              <a:t>Aa</a:t>
            </a:r>
            <a:r>
              <a:rPr lang="en-US" dirty="0" smtClean="0"/>
              <a:t>  = 1</a:t>
            </a:r>
          </a:p>
          <a:p>
            <a:r>
              <a:rPr lang="en-US" dirty="0" err="1" smtClean="0"/>
              <a:t>aa</a:t>
            </a:r>
            <a:r>
              <a:rPr lang="en-US" dirty="0" smtClean="0"/>
              <a:t>   =0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1524000"/>
            <a:ext cx="29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this view of the data……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800600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Becomes…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6410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52600"/>
            <a:ext cx="43038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209800"/>
            <a:ext cx="2076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5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linear regression view!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25336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72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gained one degree of freedom as now our model has just two parameters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066800"/>
            <a:ext cx="29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B0 + B1*genotype + error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15000"/>
            <a:ext cx="577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Matrix form of our equation has not changed: 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638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6096000"/>
            <a:ext cx="739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still use the ANOVA to determine the significance of both parameters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ANOVA with multiple levels</a:t>
            </a:r>
          </a:p>
          <a:p>
            <a:r>
              <a:rPr lang="en-US" dirty="0" smtClean="0"/>
              <a:t>Combining ANOVA and 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962400" y="836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really interesting thing about linear models, is no matter how complicated they</a:t>
            </a:r>
          </a:p>
          <a:p>
            <a:r>
              <a:rPr lang="en-US" dirty="0" smtClean="0"/>
              <a:t>get, the solution remains the same..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66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1905000"/>
            <a:ext cx="663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make models arbitrarily complex and the statistics will work</a:t>
            </a:r>
          </a:p>
          <a:p>
            <a:r>
              <a:rPr lang="en-US" dirty="0" smtClean="0"/>
              <a:t>(whether they still have any meaningful biology is </a:t>
            </a:r>
            <a:r>
              <a:rPr lang="en-US" smtClean="0"/>
              <a:t>another question!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53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an example of this, we will analyze a </a:t>
            </a:r>
            <a:r>
              <a:rPr lang="en-US" dirty="0" err="1" smtClean="0"/>
              <a:t>qPCR</a:t>
            </a:r>
            <a:r>
              <a:rPr lang="en-US" dirty="0" smtClean="0"/>
              <a:t> data set..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724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58674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http://bigscience.uncc.edu/fodorstatistics2013/qPCRWithSampleDays.gz/view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275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grab the data here: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11" y="1295400"/>
            <a:ext cx="8896189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638800"/>
            <a:ext cx="701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souce</a:t>
            </a:r>
            <a:r>
              <a:rPr lang="en-US" dirty="0" smtClean="0"/>
              <a:t>: Joshua </a:t>
            </a:r>
            <a:r>
              <a:rPr lang="en-US" dirty="0" err="1" smtClean="0"/>
              <a:t>Stokell</a:t>
            </a:r>
            <a:r>
              <a:rPr lang="en-US" dirty="0" smtClean="0"/>
              <a:t> and Todd </a:t>
            </a:r>
            <a:r>
              <a:rPr lang="en-US" dirty="0" err="1" smtClean="0"/>
              <a:t>Steck</a:t>
            </a:r>
            <a:r>
              <a:rPr lang="en-US" dirty="0" smtClean="0"/>
              <a:t> (UNCC Biology).</a:t>
            </a:r>
          </a:p>
          <a:p>
            <a:r>
              <a:rPr lang="en-US" dirty="0" smtClean="0"/>
              <a:t>Unpublished data: Please do not share/post/publish without permission!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838200"/>
            <a:ext cx="572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full model has sum squared residual of 1.488 with 7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918" y="2438400"/>
          <a:ext cx="368300" cy="2082800"/>
        </p:xfrm>
        <a:graphic>
          <a:graphicData uri="http://schemas.openxmlformats.org/presentationml/2006/ole">
            <p:oleObj spid="_x0000_s1026" name="Equation" r:id="rId4" imgW="368280" imgH="2082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5318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676400" y="2489200"/>
          <a:ext cx="228600" cy="2082800"/>
        </p:xfrm>
        <a:graphic>
          <a:graphicData uri="http://schemas.openxmlformats.org/presentationml/2006/ole">
            <p:oleObj spid="_x0000_s1027" name="Equation" r:id="rId5" imgW="228600" imgH="2082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5400" y="3276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501900" y="2514600"/>
          <a:ext cx="254000" cy="2082800"/>
        </p:xfrm>
        <a:graphic>
          <a:graphicData uri="http://schemas.openxmlformats.org/presentationml/2006/ole">
            <p:oleObj spid="_x0000_s1028" name="Equation" r:id="rId6" imgW="253800" imgH="20826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33600" y="3302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149600" y="2489200"/>
          <a:ext cx="355600" cy="2133600"/>
        </p:xfrm>
        <a:graphic>
          <a:graphicData uri="http://schemas.openxmlformats.org/presentationml/2006/ole">
            <p:oleObj spid="_x0000_s1029" name="Equation" r:id="rId7" imgW="355320" imgH="213336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2819400" y="3276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1600200"/>
            <a:ext cx="4543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791200"/>
            <a:ext cx="260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09600" y="0"/>
            <a:ext cx="783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 we used a one way ANOVA to do a test with one factor and two levels..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828800"/>
            <a:ext cx="1981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381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the 16S signal change with time (the x-axis) and with </a:t>
            </a:r>
          </a:p>
          <a:p>
            <a:r>
              <a:rPr lang="en-US" dirty="0" smtClean="0"/>
              <a:t> antibiotic treatment (the colors?) </a:t>
            </a:r>
            <a:endParaRPr lang="en-U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68008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5791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build and evaluate a series of linear models…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look only at time (ignoring antibiotic treatment)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55435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43000"/>
            <a:ext cx="3771900" cy="377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6324600"/>
            <a:ext cx="91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explains more than half the variance and we reject the zero slope hypothesis easily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609600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times + error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with the full model (including interaction terms!)</a:t>
            </a:r>
          </a:p>
          <a:p>
            <a:endParaRPr lang="en-US" dirty="0" smtClean="0"/>
          </a:p>
          <a:p>
            <a:r>
              <a:rPr lang="en-US" dirty="0" smtClean="0"/>
              <a:t>This is a small amount of typing in R but produces a highly complex model.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33500"/>
            <a:ext cx="65627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47244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+ B5 * “</a:t>
            </a:r>
            <a:r>
              <a:rPr lang="en-US" dirty="0" err="1" smtClean="0"/>
              <a:t>BeforeTreatment</a:t>
            </a:r>
            <a:r>
              <a:rPr lang="en-US" dirty="0" smtClean="0"/>
              <a:t>*</a:t>
            </a:r>
            <a:r>
              <a:rPr lang="en-US" dirty="0" err="1" smtClean="0"/>
              <a:t>sampleDays</a:t>
            </a:r>
            <a:r>
              <a:rPr lang="en-US" dirty="0" smtClean="0"/>
              <a:t>” + B6 * “Recovery*</a:t>
            </a:r>
            <a:r>
              <a:rPr lang="en-US" dirty="0" err="1" smtClean="0"/>
              <a:t>sampleDays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			+ B7 * “stable*</a:t>
            </a:r>
            <a:r>
              <a:rPr lang="en-US" dirty="0" err="1" smtClean="0"/>
              <a:t>sampleDays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3246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matrix level… </a:t>
            </a:r>
            <a:endParaRPr 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myLm</a:t>
            </a:r>
            <a:r>
              <a:rPr lang="en-US" dirty="0" smtClean="0"/>
              <a:t> &lt;- lm ( </a:t>
            </a:r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treatments, x=TRUE)</a:t>
            </a:r>
          </a:p>
          <a:p>
            <a:r>
              <a:rPr lang="en-US" dirty="0" smtClean="0"/>
              <a:t>edit(</a:t>
            </a:r>
            <a:r>
              <a:rPr lang="en-US" dirty="0" err="1" smtClean="0"/>
              <a:t>myLm$x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intercept values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4214" y="6031468"/>
            <a:ext cx="559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Dummy variables have no two rows with a non-zero value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slope values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B5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B6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B7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 smtClean="0">
              <a:latin typeface="Courier" pitchFamily="49" charset="0"/>
            </a:endParaRP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we need all of these parameters?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972" y="9906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+ B5 * “</a:t>
            </a:r>
            <a:r>
              <a:rPr lang="en-US" dirty="0" err="1" smtClean="0"/>
              <a:t>BeforeTreatment</a:t>
            </a:r>
            <a:r>
              <a:rPr lang="en-US" dirty="0" smtClean="0"/>
              <a:t>*</a:t>
            </a:r>
            <a:r>
              <a:rPr lang="en-US" dirty="0" err="1" smtClean="0"/>
              <a:t>sampleDays</a:t>
            </a:r>
            <a:r>
              <a:rPr lang="en-US" dirty="0" smtClean="0"/>
              <a:t>” + B6 * “Recovery*</a:t>
            </a:r>
            <a:r>
              <a:rPr lang="en-US" dirty="0" err="1" smtClean="0"/>
              <a:t>sampleDays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			+ B7 * “stable*</a:t>
            </a:r>
            <a:r>
              <a:rPr lang="en-US" dirty="0" err="1" smtClean="0"/>
              <a:t>sampleDays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209800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get rid of the interaction terms?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124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(allows slopes to vary with antibiotic treatments)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200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Reduced model (one slope for all data)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2781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7338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2821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model comparison:</a:t>
            </a:r>
          </a:p>
          <a:p>
            <a:endParaRPr lang="en-US" dirty="0" smtClean="0"/>
          </a:p>
          <a:p>
            <a:r>
              <a:rPr lang="en-US" dirty="0" smtClean="0"/>
              <a:t>The full model: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1125" y="1295400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069068"/>
            <a:ext cx="206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reduced model: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2602468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+ treatments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5052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reduced model, B5-B7 are set to zero.</a:t>
            </a:r>
          </a:p>
          <a:p>
            <a:r>
              <a:rPr lang="en-US" dirty="0" smtClean="0"/>
              <a:t>That is, there is no interaction between treatment and time.</a:t>
            </a:r>
          </a:p>
          <a:p>
            <a:r>
              <a:rPr lang="en-US" dirty="0" smtClean="0"/>
              <a:t>That is, all the data can be fit with a single slope.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matrix level…  </a:t>
            </a:r>
            <a:r>
              <a:rPr lang="en-US" dirty="0" smtClean="0">
                <a:solidFill>
                  <a:srgbClr val="FF0000"/>
                </a:solidFill>
              </a:rPr>
              <a:t>the full model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myLm</a:t>
            </a:r>
            <a:r>
              <a:rPr lang="en-US" dirty="0" smtClean="0"/>
              <a:t> &lt;- lm ( </a:t>
            </a:r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treatments, x=TRUE)</a:t>
            </a:r>
          </a:p>
          <a:p>
            <a:r>
              <a:rPr lang="en-US" dirty="0" smtClean="0"/>
              <a:t>edit(</a:t>
            </a:r>
            <a:r>
              <a:rPr lang="en-US" dirty="0" err="1" smtClean="0"/>
              <a:t>myLm$x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intercept values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slope values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B5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B6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B7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 smtClean="0">
              <a:latin typeface="Courier" pitchFamily="49" charset="0"/>
            </a:endParaRP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96025"/>
            <a:ext cx="2009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354217" y="6135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33.8603 on 122 degrees of freedom</a:t>
            </a:r>
          </a:p>
          <a:p>
            <a:r>
              <a:rPr lang="en-US" dirty="0" smtClean="0"/>
              <a:t>(n=130 – 8 parameters)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2069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</a:t>
            </a:r>
            <a:r>
              <a:rPr lang="en-US" dirty="0" smtClean="0"/>
              <a:t> model: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14393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9983" y="5181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1733" y="5486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667000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5867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7848599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468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6947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553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5359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5359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783" y="5359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1000"/>
            <a:ext cx="572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895975"/>
            <a:ext cx="5962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657600" y="6400800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35.97212 with 125 </a:t>
            </a:r>
            <a:r>
              <a:rPr lang="en-US" dirty="0" err="1" smtClean="0"/>
              <a:t>d.f</a:t>
            </a:r>
            <a:r>
              <a:rPr lang="en-US" dirty="0" smtClean="0"/>
              <a:t>. (n=130 -5 parameters)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6417" y="801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33.8603 on 122 degrees of freedom</a:t>
            </a:r>
          </a:p>
          <a:p>
            <a:r>
              <a:rPr lang="en-US" dirty="0" smtClean="0"/>
              <a:t>(n=130 – 8 parameters)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57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992868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35.97212 with 125 </a:t>
            </a:r>
            <a:r>
              <a:rPr lang="en-US" dirty="0" err="1" smtClean="0"/>
              <a:t>d.f</a:t>
            </a:r>
            <a:r>
              <a:rPr lang="en-US" dirty="0" smtClean="0"/>
              <a:t>. (n=130 -5 parameters)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600200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667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=  ( (35.97212 - 33.8603 ) / ( 125-122 )  )  /  (33.8603/122) = 2.536324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35814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620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 p=0.05 threshold, the extra parameters for slope don’t reduce a significant amount of variance…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00400"/>
            <a:ext cx="5257800" cy="346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810000"/>
            <a:ext cx="2479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consistent with</a:t>
            </a:r>
          </a:p>
          <a:p>
            <a:r>
              <a:rPr lang="en-US" dirty="0" smtClean="0"/>
              <a:t>“eyeballing” the data.</a:t>
            </a:r>
          </a:p>
          <a:p>
            <a:endParaRPr lang="en-US" dirty="0" smtClean="0"/>
          </a:p>
          <a:p>
            <a:r>
              <a:rPr lang="en-US" dirty="0" smtClean="0"/>
              <a:t>The 4 colors don’t seem </a:t>
            </a:r>
          </a:p>
          <a:p>
            <a:r>
              <a:rPr lang="en-US" dirty="0" smtClean="0"/>
              <a:t>to have dramatically</a:t>
            </a:r>
          </a:p>
          <a:p>
            <a:r>
              <a:rPr lang="en-US" dirty="0" smtClean="0"/>
              <a:t>different slopes…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2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reduced model (B1=0)  has sum squared residual 3.208889 with 8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p:oleObj spid="_x0000_s2050" name="Equation" r:id="rId4" imgW="368280" imgH="2082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p:oleObj spid="_x0000_s2051" name="Equation" r:id="rId5" imgW="228600" imgH="2082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59000" y="2108200"/>
          <a:ext cx="355600" cy="2133600"/>
        </p:xfrm>
        <a:graphic>
          <a:graphicData uri="http://schemas.openxmlformats.org/presentationml/2006/ole">
            <p:oleObj spid="_x0000_s2052" name="Equation" r:id="rId6" imgW="355320" imgH="213336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495800"/>
            <a:ext cx="341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errors will be minimized when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 of data</a:t>
            </a:r>
            <a:endParaRPr lang="en-US" dirty="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2438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56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can do a lot of this work for us (with much less typing!)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6858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57626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124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Equivalently…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1336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133601" y="2819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419600" y="4953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791200"/>
            <a:ext cx="675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Zeroing out the interaction terms leads to a non-significant difference.</a:t>
            </a:r>
          </a:p>
          <a:p>
            <a:r>
              <a:rPr lang="en-US" dirty="0" smtClean="0"/>
              <a:t>(Zeroing out the other terms does make a difference!)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36731"/>
            <a:ext cx="5375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seek the simplest model that can explain our data.  </a:t>
            </a:r>
          </a:p>
          <a:p>
            <a:r>
              <a:rPr lang="en-US" dirty="0" smtClean="0"/>
              <a:t>So our new “full model” drops the interaction terms.</a:t>
            </a:r>
          </a:p>
          <a:p>
            <a:endParaRPr lang="en-US" dirty="0" smtClean="0"/>
          </a:p>
          <a:p>
            <a:r>
              <a:rPr lang="en-US" dirty="0" smtClean="0"/>
              <a:t>Our new “full model”: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06269"/>
            <a:ext cx="881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521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five parameter model.  There is only one slope (B1).</a:t>
            </a:r>
          </a:p>
          <a:p>
            <a:r>
              <a:rPr lang="en-US" dirty="0" smtClean="0"/>
              <a:t>The intercept can be modulated by treatment.</a:t>
            </a:r>
          </a:p>
          <a:p>
            <a:endParaRPr lang="en-US" dirty="0" smtClean="0"/>
          </a:p>
          <a:p>
            <a:r>
              <a:rPr lang="en-US" dirty="0" smtClean="0"/>
              <a:t>We compare this to a “reduced model”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2819400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352800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treatment make a difference?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(one slope; four intercepts)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46482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4958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(one slope; one intercept)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67200"/>
            <a:ext cx="3276600" cy="23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798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intercepts do make a significant difference in the amount of variance explained!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5168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(with less typing)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990600"/>
            <a:ext cx="66198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962400"/>
            <a:ext cx="53625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2505075"/>
            <a:ext cx="2905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10800000">
            <a:off x="2209800" y="2819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438400" y="3198811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715001" y="51038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55317" y="6096000"/>
            <a:ext cx="818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the treatment makes a difference!  So we don’t proceed to the reduced model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35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which treatments are different?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6343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333500" y="1790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057400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is our baseline.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55816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5562600" y="41148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354466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intercept for “treatment”  is 6.62; this is different than 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791200" y="4646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1856" y="441960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slope is not 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638800" y="5029199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5029200"/>
            <a:ext cx="2616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is significantly</a:t>
            </a:r>
          </a:p>
          <a:p>
            <a:r>
              <a:rPr lang="en-US" dirty="0" smtClean="0"/>
              <a:t>higher than treatment;</a:t>
            </a:r>
          </a:p>
          <a:p>
            <a:r>
              <a:rPr lang="en-US" dirty="0" smtClean="0"/>
              <a:t>the bug grows back when</a:t>
            </a:r>
          </a:p>
          <a:p>
            <a:r>
              <a:rPr lang="en-US" dirty="0" smtClean="0"/>
              <a:t>the antibiotic is stopped.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475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well do we fit the assumption of normality?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60960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plot(</a:t>
            </a:r>
            <a:r>
              <a:rPr lang="en-US" dirty="0" err="1" smtClean="0"/>
              <a:t>fullModel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382714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92136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562600"/>
            <a:ext cx="48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minimal systematic bias in the residuals…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33400"/>
            <a:ext cx="883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</a:t>
            </a:r>
            <a:r>
              <a:rPr lang="en-US" dirty="0" err="1" smtClean="0"/>
              <a:t>ks.test</a:t>
            </a:r>
            <a:r>
              <a:rPr lang="en-US" dirty="0" smtClean="0"/>
              <a:t>, we fail to reject a hypothesis that the residuals are not normally distributed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172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assumption of normality seems reasonable in this case…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6667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590800"/>
            <a:ext cx="3276600" cy="335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79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Making a graph of our model..  We start with just the data…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657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000"/>
            <a:ext cx="44405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953000"/>
            <a:ext cx="62388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33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in the model to our graph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58696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0"/>
            <a:ext cx="4076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90600"/>
            <a:ext cx="4068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</a:t>
            </a:r>
          </a:p>
          <a:p>
            <a:r>
              <a:rPr lang="en-US" dirty="0" smtClean="0"/>
              <a:t>	Polynomial linear equations</a:t>
            </a:r>
          </a:p>
          <a:p>
            <a:r>
              <a:rPr lang="en-US" dirty="0" smtClean="0"/>
              <a:t>	Multiple regression and ANOVA</a:t>
            </a:r>
          </a:p>
          <a:p>
            <a:r>
              <a:rPr lang="en-US" dirty="0" smtClean="0"/>
              <a:t>	PCA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7200"/>
            <a:ext cx="561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” ; 7 degrees of freedom (n=9 – 2 parameters).</a:t>
            </a:r>
          </a:p>
          <a:p>
            <a:r>
              <a:rPr lang="en-US" dirty="0" smtClean="0"/>
              <a:t>The mean of A and B are modeled as distinct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4038600" cy="30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867400" y="2133600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A and the mean of 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67400" y="35814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5791200"/>
            <a:ext cx="421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is the “background” ; B is compared to A.</a:t>
            </a:r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481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609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” ; 8 degrees of freedom (n=9 – 1 parameters).</a:t>
            </a:r>
          </a:p>
          <a:p>
            <a:r>
              <a:rPr lang="en-US" dirty="0" smtClean="0"/>
              <a:t>There is only one grand mean.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867400"/>
            <a:ext cx="809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ANOVA asks does the </a:t>
            </a:r>
            <a:r>
              <a:rPr lang="en-US" dirty="0" smtClean="0">
                <a:solidFill>
                  <a:srgbClr val="FF0000"/>
                </a:solidFill>
              </a:rPr>
              <a:t>full model </a:t>
            </a:r>
            <a:r>
              <a:rPr lang="en-US" dirty="0" smtClean="0"/>
              <a:t>explain significantly more of the data than does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null hypothesis is that the data is explained best by one mean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838200"/>
            <a:ext cx="3962400" cy="29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76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straight-forward to extend this to </a:t>
            </a:r>
            <a:r>
              <a:rPr lang="en-US" dirty="0" smtClean="0">
                <a:solidFill>
                  <a:srgbClr val="FF0000"/>
                </a:solidFill>
              </a:rPr>
              <a:t>multiple levels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Consider a measurements (e.g. weight) for three genotypes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373" y="1676400"/>
            <a:ext cx="612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A/A			</a:t>
            </a:r>
            <a:r>
              <a:rPr lang="en-US" dirty="0" err="1" smtClean="0"/>
              <a:t>A</a:t>
            </a:r>
            <a:r>
              <a:rPr lang="en-US" dirty="0" smtClean="0"/>
              <a:t>/a			</a:t>
            </a:r>
            <a:r>
              <a:rPr lang="en-US" dirty="0" err="1" smtClean="0"/>
              <a:t>a</a:t>
            </a:r>
            <a:r>
              <a:rPr lang="en-US" dirty="0" smtClean="0"/>
              <a:t>/a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388" y="21336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4.3</a:t>
            </a:r>
          </a:p>
          <a:p>
            <a:r>
              <a:rPr lang="en-US" dirty="0" smtClean="0"/>
              <a:t>2.3</a:t>
            </a:r>
          </a:p>
          <a:p>
            <a:r>
              <a:rPr lang="en-US" dirty="0" smtClean="0"/>
              <a:t>4.5</a:t>
            </a:r>
          </a:p>
          <a:p>
            <a:r>
              <a:rPr lang="en-US" dirty="0" smtClean="0"/>
              <a:t>5.6</a:t>
            </a:r>
          </a:p>
          <a:p>
            <a:r>
              <a:rPr lang="en-US" dirty="0" smtClean="0"/>
              <a:t>4.2</a:t>
            </a:r>
          </a:p>
          <a:p>
            <a:r>
              <a:rPr lang="en-US" dirty="0" smtClean="0"/>
              <a:t>3.9</a:t>
            </a:r>
          </a:p>
          <a:p>
            <a:r>
              <a:rPr lang="en-US" dirty="0" smtClean="0"/>
              <a:t>2.8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083475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2.7</a:t>
            </a:r>
          </a:p>
          <a:p>
            <a:r>
              <a:rPr lang="en-US" dirty="0" smtClean="0"/>
              <a:t>2.3</a:t>
            </a:r>
          </a:p>
          <a:p>
            <a:r>
              <a:rPr lang="en-US" dirty="0" smtClean="0"/>
              <a:t>1.9</a:t>
            </a:r>
          </a:p>
          <a:p>
            <a:r>
              <a:rPr lang="en-US" dirty="0" smtClean="0"/>
              <a:t>1.3</a:t>
            </a:r>
          </a:p>
          <a:p>
            <a:r>
              <a:rPr lang="en-US" dirty="0" smtClean="0"/>
              <a:t>1.2</a:t>
            </a:r>
          </a:p>
          <a:p>
            <a:r>
              <a:rPr lang="en-US" dirty="0" smtClean="0"/>
              <a:t>1.8</a:t>
            </a:r>
          </a:p>
          <a:p>
            <a:r>
              <a:rPr lang="en-US" dirty="0" smtClean="0"/>
              <a:t>2.1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7788" y="20574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1.6</a:t>
            </a:r>
          </a:p>
          <a:p>
            <a:r>
              <a:rPr lang="en-US" dirty="0" smtClean="0"/>
              <a:t>0.9</a:t>
            </a:r>
          </a:p>
          <a:p>
            <a:r>
              <a:rPr lang="en-US" dirty="0" smtClean="0"/>
              <a:t>1.1</a:t>
            </a:r>
          </a:p>
          <a:p>
            <a:r>
              <a:rPr lang="en-US" dirty="0" smtClean="0"/>
              <a:t>1.2</a:t>
            </a:r>
          </a:p>
          <a:p>
            <a:r>
              <a:rPr lang="en-US" dirty="0" smtClean="0"/>
              <a:t>2.1</a:t>
            </a:r>
          </a:p>
          <a:p>
            <a:r>
              <a:rPr lang="en-US" dirty="0" smtClean="0"/>
              <a:t>0.5</a:t>
            </a:r>
          </a:p>
          <a:p>
            <a:r>
              <a:rPr lang="en-US" dirty="0" smtClean="0"/>
              <a:t>0.9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" y="4038600"/>
            <a:ext cx="9448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AA &lt;- c(4.3,2.3,4.5,5.6,4.2,3.9,2.8)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c(2.7,2.3,1.9,1.3,1.2,1.8,2.1)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c(1.6,0.9,1.1,1.2,2.1,0.5,0.9)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AA,Aa,aa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genotypes &lt;- c(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(AA)),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)),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genotypes &lt;- factor(genotypes)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lm(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~ genotypes, x=TRUE)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myLm$x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89580" y="914400"/>
            <a:ext cx="410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model:</a:t>
            </a:r>
          </a:p>
          <a:p>
            <a:r>
              <a:rPr lang="en-US" dirty="0" smtClean="0"/>
              <a:t>	weight = intercept + </a:t>
            </a:r>
            <a:r>
              <a:rPr lang="en-US" dirty="0" err="1" smtClean="0"/>
              <a:t>Aa</a:t>
            </a:r>
            <a:r>
              <a:rPr lang="en-US" dirty="0" smtClean="0"/>
              <a:t> + AA + 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aa</a:t>
            </a:r>
            <a:r>
              <a:rPr lang="en-US" dirty="0" smtClean="0"/>
              <a:t> is background)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5626" y="1905000"/>
            <a:ext cx="2619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39826" y="2542401"/>
            <a:ext cx="338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Residuals for full model is 10.6057</a:t>
            </a:r>
          </a:p>
          <a:p>
            <a:r>
              <a:rPr lang="en-US" dirty="0" smtClean="0"/>
              <a:t>With 18 </a:t>
            </a:r>
            <a:r>
              <a:rPr lang="en-US" dirty="0" err="1" smtClean="0"/>
              <a:t>d.f</a:t>
            </a:r>
            <a:r>
              <a:rPr lang="en-US" dirty="0" smtClean="0"/>
              <a:t>. (n=21 – 3 parameters)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6026" y="3429000"/>
            <a:ext cx="283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</a:t>
            </a:r>
          </a:p>
          <a:p>
            <a:r>
              <a:rPr lang="en-US" dirty="0" smtClean="0"/>
              <a:t>	weight = mean + 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7026" y="4724400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D.F. (n=21 – 1 parameter)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00" y="25908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2590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00600" y="914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914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257800"/>
            <a:ext cx="5715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2362200" y="19812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95600" y="19812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114800" y="5943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191000" y="6324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962400"/>
            <a:ext cx="3048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3286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98316" y="609600"/>
            <a:ext cx="29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model: With three means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1219200"/>
            <a:ext cx="317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weight = intercept + </a:t>
            </a:r>
            <a:r>
              <a:rPr lang="en-US" dirty="0" err="1" smtClean="0"/>
              <a:t>Aa</a:t>
            </a:r>
            <a:r>
              <a:rPr lang="en-US" dirty="0" smtClean="0"/>
              <a:t> + AA + 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35814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657600"/>
            <a:ext cx="1524000" cy="30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3886200"/>
            <a:ext cx="330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 With one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419600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= B0 + 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1867" y="5678269"/>
            <a:ext cx="67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test: do we reduce the error by a significant amount by adding</a:t>
            </a:r>
          </a:p>
          <a:p>
            <a:r>
              <a:rPr lang="en-US" dirty="0" smtClean="0"/>
              <a:t>the additional parameters?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6576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600200"/>
            <a:ext cx="363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p-value tests the null hypothesis</a:t>
            </a:r>
          </a:p>
          <a:p>
            <a:r>
              <a:rPr lang="en-US" dirty="0" smtClean="0"/>
              <a:t>that µ</a:t>
            </a:r>
            <a:r>
              <a:rPr lang="en-US" baseline="-25000" dirty="0" smtClean="0"/>
              <a:t>AA</a:t>
            </a:r>
            <a:r>
              <a:rPr lang="en-US" dirty="0" smtClean="0"/>
              <a:t> = µ</a:t>
            </a:r>
            <a:r>
              <a:rPr lang="en-US" baseline="-25000" dirty="0" err="1" smtClean="0"/>
              <a:t>Aa</a:t>
            </a:r>
            <a:r>
              <a:rPr lang="en-US" baseline="-25000" dirty="0" smtClean="0"/>
              <a:t> </a:t>
            </a:r>
            <a:r>
              <a:rPr lang="en-US" dirty="0" smtClean="0"/>
              <a:t>= µ</a:t>
            </a:r>
            <a:r>
              <a:rPr lang="en-US" baseline="-25000" dirty="0" err="1" smtClean="0"/>
              <a:t>aa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2438400"/>
            <a:ext cx="4727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doesn’t tell us which of these </a:t>
            </a:r>
          </a:p>
          <a:p>
            <a:r>
              <a:rPr lang="en-US" dirty="0" smtClean="0"/>
              <a:t>individual means are different.</a:t>
            </a:r>
          </a:p>
          <a:p>
            <a:endParaRPr lang="en-US" dirty="0" smtClean="0"/>
          </a:p>
          <a:p>
            <a:r>
              <a:rPr lang="en-US" dirty="0" smtClean="0"/>
              <a:t>So it evaluates that genotype makes a difference</a:t>
            </a:r>
          </a:p>
          <a:p>
            <a:r>
              <a:rPr lang="en-US" dirty="0" smtClean="0"/>
              <a:t>But doesn’t tell us if, for example, µ</a:t>
            </a:r>
            <a:r>
              <a:rPr lang="en-US" baseline="-25000" dirty="0" smtClean="0"/>
              <a:t>AA</a:t>
            </a:r>
            <a:r>
              <a:rPr lang="en-US" dirty="0" smtClean="0"/>
              <a:t> = µ</a:t>
            </a:r>
            <a:r>
              <a:rPr lang="en-US" baseline="-25000" dirty="0" err="1" smtClean="0"/>
              <a:t>aa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191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“</a:t>
            </a:r>
            <a:r>
              <a:rPr lang="en-US" dirty="0" smtClean="0">
                <a:solidFill>
                  <a:srgbClr val="FF0000"/>
                </a:solidFill>
              </a:rPr>
              <a:t>dummy variables</a:t>
            </a:r>
            <a:r>
              <a:rPr lang="en-US" dirty="0" smtClean="0"/>
              <a:t>” – </a:t>
            </a:r>
          </a:p>
          <a:p>
            <a:r>
              <a:rPr lang="en-US" dirty="0" smtClean="0"/>
              <a:t>	No two rows are non-zero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628900" y="31623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1905000" y="28194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1499</Words>
  <Application>Microsoft Office PowerPoint</Application>
  <PresentationFormat>On-screen Show (4:3)</PresentationFormat>
  <Paragraphs>278</Paragraphs>
  <Slides>38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</cp:lastModifiedBy>
  <cp:revision>89</cp:revision>
  <dcterms:created xsi:type="dcterms:W3CDTF">2006-08-16T00:00:00Z</dcterms:created>
  <dcterms:modified xsi:type="dcterms:W3CDTF">2013-04-18T17:57:38Z</dcterms:modified>
</cp:coreProperties>
</file>