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6A49-7987-48E0-90DF-8C2FFA45CE95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14D5-8E8B-4DE6-92CD-21FB588A3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fodor.github.io/classes/stats2015/proofs_NatureCommunications.pdf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575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to our mouse dataset for lab..</a:t>
            </a:r>
          </a:p>
          <a:p>
            <a:r>
              <a:rPr lang="en-US" dirty="0" smtClean="0"/>
              <a:t>Estimating mean and variances for the negative binomial fit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72000" y="53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685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389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Paired ends are nearly exactly the same</a:t>
              </a:r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unmapped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0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of the dataset: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6096000"/>
            <a:ext cx="731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your spreadsheet for the homework, we simply merged the paired ends…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8103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potential problem with this dataset.</a:t>
            </a:r>
          </a:p>
          <a:p>
            <a:r>
              <a:rPr lang="en-US" dirty="0" smtClean="0"/>
              <a:t>Most of the sequences were 16S and 23S </a:t>
            </a:r>
            <a:r>
              <a:rPr lang="en-US" dirty="0" err="1" smtClean="0"/>
              <a:t>rRNA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(Bacteria do not have a poly-A tail on their mRNA ) </a:t>
            </a:r>
          </a:p>
          <a:p>
            <a:r>
              <a:rPr lang="en-US" dirty="0" smtClean="0"/>
              <a:t>(We used a bead capture method to remove the </a:t>
            </a:r>
            <a:r>
              <a:rPr lang="en-US" dirty="0" err="1" smtClean="0"/>
              <a:t>rRNA</a:t>
            </a:r>
            <a:r>
              <a:rPr lang="en-US" dirty="0" smtClean="0"/>
              <a:t> signature with limited success)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600" y="1447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220184" cy="44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unmapped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599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fraction of 16S </a:t>
            </a:r>
            <a:r>
              <a:rPr lang="en-US" dirty="0" err="1" smtClean="0"/>
              <a:t>rRNA</a:t>
            </a:r>
            <a:r>
              <a:rPr lang="en-US" dirty="0" smtClean="0"/>
              <a:t> was correlated with time!</a:t>
            </a:r>
          </a:p>
          <a:p>
            <a:r>
              <a:rPr lang="en-US" dirty="0" smtClean="0"/>
              <a:t>(The ribosomal machinery changes with the state of the bug?)</a:t>
            </a:r>
          </a:p>
          <a:p>
            <a:r>
              <a:rPr lang="en-US" dirty="0" smtClean="0"/>
              <a:t>A potentially confounding variable…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8244086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16200000">
            <a:off x="-1337622" y="2861624"/>
            <a:ext cx="334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reads + 23s </a:t>
            </a:r>
            <a:r>
              <a:rPr lang="en-US" dirty="0" err="1" smtClean="0"/>
              <a:t>rRNA</a:t>
            </a:r>
            <a:r>
              <a:rPr lang="en-US" dirty="0" smtClean="0"/>
              <a:t> reads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2576" y="54102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names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544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your spreadsheet, we removed the 16S and 23S </a:t>
            </a:r>
            <a:r>
              <a:rPr lang="en-US" dirty="0" err="1" smtClean="0"/>
              <a:t>rRNA</a:t>
            </a:r>
            <a:r>
              <a:rPr lang="en-US" dirty="0" smtClean="0"/>
              <a:t> sequences</a:t>
            </a:r>
          </a:p>
          <a:p>
            <a:r>
              <a:rPr lang="en-US" dirty="0" smtClean="0"/>
              <a:t>and we will do normalization on the resulting counts…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5808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to our mouse dataset for lab..</a:t>
            </a:r>
          </a:p>
          <a:p>
            <a:r>
              <a:rPr lang="en-US" dirty="0" smtClean="0"/>
              <a:t>Two approaches to column normalization</a:t>
            </a:r>
          </a:p>
          <a:p>
            <a:r>
              <a:rPr lang="en-US" dirty="0" smtClean="0"/>
              <a:t>Estimating mean and variances for the negative binomial fit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3434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89" y="393680"/>
            <a:ext cx="899637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lab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Wed,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we will fit the Poisson distribution to this mouse/E. Coli dataset.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 will see that this is a poor model..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 following weeks lab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we will use a better model based on the negative binomial distribution.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To fit the negative binomial distribution to our dataset, we need to have a strategy to: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deal with the fact that different samples have different numbers of sequences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(ii) choose a strategy to estimate mean and variance for each gene..</a:t>
            </a:r>
          </a:p>
          <a:p>
            <a:endParaRPr lang="en-US" dirty="0" smtClean="0"/>
          </a:p>
          <a:p>
            <a:r>
              <a:rPr lang="en-US" dirty="0" smtClean="0"/>
              <a:t>We follow the logic and equations in this paper: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89470"/>
            <a:ext cx="4419600" cy="306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4800600" cy="315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0" y="4419600"/>
            <a:ext cx="5211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is an index for samples (columns in our spreadsheet)</a:t>
            </a:r>
          </a:p>
          <a:p>
            <a:r>
              <a:rPr lang="en-US" dirty="0" smtClean="0"/>
              <a:t>J is an index for genes (rows in our </a:t>
            </a:r>
            <a:r>
              <a:rPr lang="en-US" dirty="0" err="1" smtClean="0"/>
              <a:t>spreasheet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ij</a:t>
            </a:r>
            <a:r>
              <a:rPr lang="en-US" dirty="0" smtClean="0"/>
              <a:t> is the # of counts in each cell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303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first step</a:t>
            </a:r>
            <a:r>
              <a:rPr lang="en-US" smtClean="0"/>
              <a:t>; normalization….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68543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sample in our spreadsheet has a different number of sequences.</a:t>
            </a:r>
          </a:p>
          <a:p>
            <a:r>
              <a:rPr lang="en-US" dirty="0" smtClean="0"/>
              <a:t>We need to correct for this (so that we don’t just reflect in our p-values</a:t>
            </a:r>
          </a:p>
          <a:p>
            <a:r>
              <a:rPr lang="en-US" dirty="0" smtClean="0"/>
              <a:t>that there were more sequences in one sample).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a highly controversial and complex question that we will </a:t>
            </a:r>
          </a:p>
          <a:p>
            <a:r>
              <a:rPr lang="en-US" dirty="0" smtClean="0"/>
              <a:t>touch on repeatedly over the semester…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6934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72866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0"/>
            <a:ext cx="656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few lines of code give us the # of sequences in each sample….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86000"/>
            <a:ext cx="5914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“apply” sum to the columns of </a:t>
            </a:r>
            <a:r>
              <a:rPr lang="en-US" dirty="0" err="1" smtClean="0"/>
              <a:t>myT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(if the 2</a:t>
            </a:r>
            <a:r>
              <a:rPr lang="en-US" baseline="30000" dirty="0" smtClean="0"/>
              <a:t>nd</a:t>
            </a:r>
            <a:r>
              <a:rPr lang="en-US" dirty="0" smtClean="0"/>
              <a:t> parameter were 1, it would be applied to the rows)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276600"/>
            <a:ext cx="780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simple normalization scheme is to divide each cell by the sum in the column.</a:t>
            </a:r>
          </a:p>
          <a:p>
            <a:r>
              <a:rPr lang="en-US" dirty="0" smtClean="0"/>
              <a:t>This converts each gene to relative abundance…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4114800"/>
            <a:ext cx="7372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"/>
            <a:ext cx="7372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76400"/>
            <a:ext cx="6867525" cy="362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791200"/>
            <a:ext cx="61912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5410200"/>
            <a:ext cx="491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normalization, the sum of each column is 1…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people have problems with relative abundance normalization, including the </a:t>
            </a:r>
            <a:r>
              <a:rPr lang="en-US" dirty="0" err="1" smtClean="0"/>
              <a:t>dseq</a:t>
            </a:r>
            <a:r>
              <a:rPr lang="en-US" dirty="0" smtClean="0"/>
              <a:t> authors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14400"/>
            <a:ext cx="3886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105400" y="28956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3810000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are concerned that outliers may cause problems…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648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also the compositionality problem (which we talk about more later…)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dataset is at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http://afodor.github.io/classes/stats2015/longitdunalRNASeqData.zip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nc101_scaff_dataCounts.txt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16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More formally…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381861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71600" y="3962400"/>
            <a:ext cx="7400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is the true fraction of gene expression under condition p(j)</a:t>
            </a:r>
          </a:p>
          <a:p>
            <a:r>
              <a:rPr lang="en-US" dirty="0" smtClean="0"/>
              <a:t>	(in our spreadsheet, p(j) gives us the time 2 weeks, 12, or 20 weeks)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029200"/>
            <a:ext cx="836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is the scaling factor – a normalization factor that will be different for different samples</a:t>
            </a:r>
            <a:endParaRPr lang="en-US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0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3505200"/>
            <a:ext cx="497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estimate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, we take the median of each column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886200"/>
            <a:ext cx="8686800" cy="265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0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35052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ip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516868"/>
            <a:ext cx="606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be our estimate of expression, normalized by scaling factor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038600"/>
            <a:ext cx="663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times (the p(…) ) in our spreadsheet can be defined by columns…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0"/>
            <a:ext cx="8478679" cy="723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&lt;- 7:10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("nc101_scaff_dataCounts.txt", sep="\t",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=1,header=TRUE)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&lt;- 7:10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medians &lt;- apply(myT,2,median)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geoMean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prod(medians) ^ (1/length(medians))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medians/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geoMean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function(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range 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vector(length=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for(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in 1:nrow(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)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sum = 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for ( j in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range)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sum = sum +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/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sum /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length(range);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return(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qsForTwoWeeks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myT,sjs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"/>
            <a:ext cx="50768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257800"/>
            <a:ext cx="5800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2485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16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normalization makes the different samples more directly comparable…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676400"/>
            <a:ext cx="5033962" cy="498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286000" y="502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800600"/>
            <a:ext cx="1928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see a local</a:t>
            </a:r>
          </a:p>
          <a:p>
            <a:r>
              <a:rPr lang="en-US" dirty="0" smtClean="0"/>
              <a:t>r</a:t>
            </a:r>
            <a:r>
              <a:rPr lang="en-US" dirty="0" smtClean="0"/>
              <a:t>egression might </a:t>
            </a:r>
          </a:p>
          <a:p>
            <a:r>
              <a:rPr lang="en-US" dirty="0" smtClean="0"/>
              <a:t>have done better!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514600"/>
            <a:ext cx="230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Without normalization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726668"/>
            <a:ext cx="19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normalization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about the variance?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8379" y="392668"/>
            <a:ext cx="750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might think the variance within a condition would just be something like…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9906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varTwoWeeks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twoWeeks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varTwelveWeeks</a:t>
            </a:r>
            <a:r>
              <a:rPr lang="en-US" dirty="0" smtClean="0"/>
              <a:t> </a:t>
            </a:r>
            <a:r>
              <a:rPr lang="en-US" dirty="0" smtClean="0"/>
              <a:t>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twelveWeeks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varTwentyWeeks</a:t>
            </a:r>
            <a:r>
              <a:rPr lang="en-US" dirty="0" smtClean="0"/>
              <a:t> &lt;- </a:t>
            </a:r>
            <a:r>
              <a:rPr lang="en-US" dirty="0" smtClean="0"/>
              <a:t>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twentyWeeks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209800"/>
            <a:ext cx="587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is just canonical variance defined within each category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743200"/>
            <a:ext cx="844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going to be numerous reasons why this will not be the variance used in </a:t>
            </a:r>
            <a:r>
              <a:rPr lang="en-US" dirty="0" err="1" smtClean="0"/>
              <a:t>DeSeq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6200" y="152400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One problem is that the negative binomial distribution is not defined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when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variance &lt;= mean!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http://www.johndcook.com/negative_binomial.pdf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are going to use the negative binomial, we have to define</a:t>
            </a:r>
          </a:p>
          <a:p>
            <a:r>
              <a:rPr lang="en-US" dirty="0" smtClean="0"/>
              <a:t>the variance as the mean plus something…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457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are going to use the negative binomial, we have to define</a:t>
            </a:r>
          </a:p>
          <a:p>
            <a:r>
              <a:rPr lang="en-US" dirty="0" smtClean="0"/>
              <a:t>the variance as the mean plus something…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13716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4384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819400"/>
            <a:ext cx="35957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state without proof an equation</a:t>
            </a:r>
          </a:p>
          <a:p>
            <a:r>
              <a:rPr lang="en-US" dirty="0" smtClean="0"/>
              <a:t>f</a:t>
            </a:r>
            <a:r>
              <a:rPr lang="en-US" dirty="0" smtClean="0"/>
              <a:t>or the “raw variance”</a:t>
            </a:r>
          </a:p>
          <a:p>
            <a:endParaRPr lang="en-US" dirty="0" smtClean="0"/>
          </a:p>
          <a:p>
            <a:r>
              <a:rPr lang="en-US" dirty="0" smtClean="0"/>
              <a:t>The proof is given in supplementary </a:t>
            </a:r>
          </a:p>
          <a:p>
            <a:r>
              <a:rPr lang="en-US" dirty="0" smtClean="0"/>
              <a:t>m</a:t>
            </a:r>
            <a:r>
              <a:rPr lang="en-US" dirty="0" smtClean="0"/>
              <a:t>aterials (where, to be honest,</a:t>
            </a:r>
          </a:p>
          <a:p>
            <a:r>
              <a:rPr lang="en-US" dirty="0" smtClean="0"/>
              <a:t>I have struggled with it…)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399"/>
            <a:ext cx="7162800" cy="610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-76200"/>
            <a:ext cx="524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function that yields the means and variances</a:t>
            </a:r>
          </a:p>
          <a:p>
            <a:r>
              <a:rPr lang="en-US" dirty="0" smtClean="0"/>
              <a:t>for a range of columns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524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V="1">
            <a:off x="3352800" y="990600"/>
            <a:ext cx="25146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733800" y="2286000"/>
            <a:ext cx="2133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67200" y="3048000"/>
            <a:ext cx="1676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800600" y="5562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0" y="5867400"/>
            <a:ext cx="3695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force the shotgun noise to be &gt; 0 </a:t>
            </a:r>
          </a:p>
          <a:p>
            <a:r>
              <a:rPr lang="en-US" dirty="0" smtClean="0"/>
              <a:t>(or it will produce NAN’s in our </a:t>
            </a:r>
          </a:p>
          <a:p>
            <a:r>
              <a:rPr lang="en-US" dirty="0" smtClean="0"/>
              <a:t>negative binomial distribution!)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495800"/>
            <a:ext cx="205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 flipV="1">
            <a:off x="3657600" y="4724400"/>
            <a:ext cx="1905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620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dataset is at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nc101_scaff_dataCounts.txt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28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670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574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11668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9624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720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054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1467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12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912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00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34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543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077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1448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20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72732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time:</a:t>
            </a:r>
          </a:p>
          <a:p>
            <a:endParaRPr lang="en-US" dirty="0" smtClean="0"/>
          </a:p>
          <a:p>
            <a:r>
              <a:rPr lang="en-US" dirty="0" smtClean="0"/>
              <a:t>	Now that we have the mean and the variance, how do we use the</a:t>
            </a:r>
          </a:p>
          <a:p>
            <a:r>
              <a:rPr lang="en-US" dirty="0" smtClean="0"/>
              <a:t>	</a:t>
            </a:r>
            <a:r>
              <a:rPr lang="en-US" dirty="0" smtClean="0"/>
              <a:t>negative binomial distribution to calculate p-values?</a:t>
            </a:r>
          </a:p>
          <a:p>
            <a:endParaRPr lang="en-US" dirty="0" smtClean="0"/>
          </a:p>
          <a:p>
            <a:r>
              <a:rPr lang="en-US" dirty="0" smtClean="0"/>
              <a:t>	Also, although all that math is in the paper, that is not how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DeSeq</a:t>
            </a:r>
            <a:r>
              <a:rPr lang="en-US" dirty="0" smtClean="0"/>
              <a:t> actually calculates the variances!!</a:t>
            </a:r>
          </a:p>
          <a:p>
            <a:r>
              <a:rPr lang="en-US" dirty="0" smtClean="0"/>
              <a:t>	</a:t>
            </a:r>
            <a:r>
              <a:rPr lang="en-US" dirty="0" smtClean="0"/>
              <a:t>Why not?  How does variance </a:t>
            </a:r>
            <a:r>
              <a:rPr lang="en-US" smtClean="0"/>
              <a:t>get calculated?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-76200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case you care what these genes are…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228600"/>
            <a:ext cx="7015162" cy="574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336268"/>
            <a:ext cx="287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nc101_Annotations.txt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1" y="457200"/>
            <a:ext cx="6477000" cy="297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514600" y="33528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http://www.sciencemag.org/content/338/6103/120.full.pdf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6200"/>
            <a:ext cx="510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papers that describe this </a:t>
            </a:r>
            <a:r>
              <a:rPr lang="en-US" smtClean="0"/>
              <a:t>experimental system….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810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86200"/>
            <a:ext cx="6162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9938" y="6096000"/>
            <a:ext cx="898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Proofs are here: </a:t>
            </a:r>
            <a:r>
              <a:rPr lang="en-US" dirty="0" smtClean="0">
                <a:hlinkClick r:id="rId5"/>
              </a:rPr>
              <a:t>http://afodor.github.io/classes/stats2015/proofs_NatureCommunications.pdf</a:t>
            </a:r>
            <a:endParaRPr lang="en-US" dirty="0" smtClean="0"/>
          </a:p>
          <a:p>
            <a:r>
              <a:rPr lang="en-US" dirty="0" smtClean="0"/>
              <a:t>(since UNCC doesn’t have access to this journal!!)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238250"/>
            <a:ext cx="87153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453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Fig.3 in the 2</a:t>
            </a:r>
            <a:r>
              <a:rPr lang="en-US" baseline="30000" dirty="0" smtClean="0"/>
              <a:t>nd</a:t>
            </a:r>
            <a:r>
              <a:rPr lang="en-US" dirty="0" smtClean="0"/>
              <a:t> paper is the </a:t>
            </a:r>
            <a:r>
              <a:rPr lang="en-US" smtClean="0"/>
              <a:t>dataset you have…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9490" y="304800"/>
            <a:ext cx="4703310" cy="6328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9456" y="6633210"/>
            <a:ext cx="287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Fodor &amp; Talley. Gastroenterology.  2011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3" y="-49143"/>
            <a:ext cx="8913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“</a:t>
            </a:r>
            <a:r>
              <a:rPr lang="en-US" sz="1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dysbiosis</a:t>
            </a:r>
            <a:r>
              <a:rPr lang="en-US" sz="1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hypothesis linking risk for inflammation related diseases to the </a:t>
            </a:r>
            <a:r>
              <a:rPr lang="en-US" sz="1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endParaRPr lang="en-US" sz="17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04800"/>
            <a:ext cx="426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26068"/>
            <a:ext cx="749184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26721" y="6412468"/>
            <a:ext cx="27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Arthur et al, Science, 2012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875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bugs, but not others, can cause inflammation to progress to cancer…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685800" y="0"/>
            <a:ext cx="787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rna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-seq shows us gene expression of host-associated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 Coli</a:t>
            </a:r>
            <a:endParaRPr lang="en-US" sz="20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1066800" y="2819400"/>
            <a:ext cx="7243331" cy="3818433"/>
            <a:chOff x="87866" y="1134567"/>
            <a:chExt cx="8675134" cy="4573231"/>
          </a:xfrm>
        </p:grpSpPr>
        <p:sp>
          <p:nvSpPr>
            <p:cNvPr id="2" name="TextBox 1"/>
            <p:cNvSpPr txBox="1"/>
            <p:nvPr/>
          </p:nvSpPr>
          <p:spPr>
            <a:xfrm>
              <a:off x="2057398" y="4876800"/>
              <a:ext cx="2878866" cy="830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30S ribosomal protein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50S ribosomal protein</a:t>
              </a:r>
            </a:p>
            <a:p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preprotein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translocase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subunit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DNA-directed RNA polymerase subunit </a:t>
              </a:r>
            </a:p>
          </p:txBody>
        </p:sp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798" y="1134567"/>
              <a:ext cx="5886450" cy="3208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261364" y="4343400"/>
              <a:ext cx="2691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along the genome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966686" y="2349952"/>
              <a:ext cx="2478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Normalized Read Count</a:t>
              </a:r>
              <a:endParaRPr lang="en-US" dirty="0"/>
            </a:p>
          </p:txBody>
        </p:sp>
        <p:grpSp>
          <p:nvGrpSpPr>
            <p:cNvPr id="7" name="Group 12"/>
            <p:cNvGrpSpPr/>
            <p:nvPr/>
          </p:nvGrpSpPr>
          <p:grpSpPr>
            <a:xfrm>
              <a:off x="6400798" y="1143001"/>
              <a:ext cx="2362202" cy="1005648"/>
              <a:chOff x="6400800" y="1143000"/>
              <a:chExt cx="3042810" cy="1295400"/>
            </a:xfrm>
          </p:grpSpPr>
          <p:pic>
            <p:nvPicPr>
              <p:cNvPr id="81922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00800" y="16668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34205" y="1590675"/>
                <a:ext cx="250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 weeks (inflammation)</a:t>
                </a:r>
                <a:endParaRPr lang="en-US" dirty="0"/>
              </a:p>
            </p:txBody>
          </p:sp>
          <p:pic>
            <p:nvPicPr>
              <p:cNvPr id="8192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00800" y="21240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981727" y="2059543"/>
                <a:ext cx="1872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 weeks (cancer)</a:t>
                </a:r>
                <a:endParaRPr lang="en-US" dirty="0"/>
              </a:p>
            </p:txBody>
          </p:sp>
          <p:pic>
            <p:nvPicPr>
              <p:cNvPr id="81924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400800" y="12096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989730" y="11430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 days</a:t>
                </a:r>
                <a:endParaRPr lang="en-US" dirty="0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058368" y="457200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Sterile mice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57600" y="76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1219200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Inoculate with </a:t>
            </a:r>
            <a:r>
              <a:rPr lang="en-US" i="1" dirty="0" smtClean="0"/>
              <a:t>E. Coli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1868269"/>
            <a:ext cx="372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from fecal samples characterized</a:t>
            </a:r>
          </a:p>
          <a:p>
            <a:r>
              <a:rPr lang="en-US" dirty="0" smtClean="0"/>
              <a:t>by RNA-seq on the Illumina platform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57600" y="160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1005</Words>
  <Application>Microsoft Office PowerPoint</Application>
  <PresentationFormat>On-screen Show (4:3)</PresentationFormat>
  <Paragraphs>184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68</cp:revision>
  <dcterms:created xsi:type="dcterms:W3CDTF">2006-08-16T00:00:00Z</dcterms:created>
  <dcterms:modified xsi:type="dcterms:W3CDTF">2015-02-18T03:59:16Z</dcterms:modified>
</cp:coreProperties>
</file>