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7" r:id="rId12"/>
    <p:sldId id="268" r:id="rId13"/>
    <p:sldId id="269" r:id="rId14"/>
    <p:sldId id="301" r:id="rId15"/>
    <p:sldId id="270" r:id="rId16"/>
    <p:sldId id="271" r:id="rId17"/>
    <p:sldId id="311" r:id="rId18"/>
    <p:sldId id="313" r:id="rId19"/>
    <p:sldId id="302" r:id="rId20"/>
    <p:sldId id="303" r:id="rId21"/>
    <p:sldId id="319" r:id="rId22"/>
    <p:sldId id="310" r:id="rId23"/>
    <p:sldId id="305" r:id="rId24"/>
    <p:sldId id="304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314" r:id="rId35"/>
    <p:sldId id="315" r:id="rId36"/>
    <p:sldId id="287" r:id="rId37"/>
    <p:sldId id="288" r:id="rId38"/>
    <p:sldId id="289" r:id="rId39"/>
    <p:sldId id="316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17" r:id="rId51"/>
    <p:sldId id="312" r:id="rId52"/>
    <p:sldId id="306" r:id="rId53"/>
    <p:sldId id="307" r:id="rId54"/>
    <p:sldId id="308" r:id="rId55"/>
    <p:sldId id="318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png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DA61E-6AEC-4C8A-ACC6-A4B93802AD74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93C27-5601-4CC5-A3AF-695CBC434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B104D9-98D3-47D0-8431-D568AEE10361}" type="slidenum">
              <a:rPr lang="en-US"/>
              <a:pPr/>
              <a:t>11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B321DE-A29A-43F8-ADF4-03E9C8B1D425}" type="slidenum">
              <a:rPr lang="en-US"/>
              <a:pPr/>
              <a:t>12</a:t>
            </a:fld>
            <a:endParaRPr lang="en-US"/>
          </a:p>
        </p:txBody>
      </p:sp>
      <p:sp>
        <p:nvSpPr>
          <p:cNvPr id="215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84B0D2-4015-404E-BA3A-9FFE0FAD6DD8}" type="slidenum">
              <a:rPr lang="en-US"/>
              <a:pPr/>
              <a:t>13</a:t>
            </a:fld>
            <a:endParaRPr lang="en-US"/>
          </a:p>
        </p:txBody>
      </p:sp>
      <p:sp>
        <p:nvSpPr>
          <p:cNvPr id="225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A752BA-4B42-47E9-8914-D190870F98E0}" type="slidenum">
              <a:rPr lang="en-US"/>
              <a:pPr/>
              <a:t>15</a:t>
            </a:fld>
            <a:endParaRPr lang="en-US"/>
          </a:p>
        </p:txBody>
      </p:sp>
      <p:sp>
        <p:nvSpPr>
          <p:cNvPr id="2355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F26B4-86EB-4718-B607-FC15D739E29E}" type="slidenum">
              <a:rPr lang="en-US"/>
              <a:pPr/>
              <a:t>16</a:t>
            </a:fld>
            <a:endParaRPr lang="en-US"/>
          </a:p>
        </p:txBody>
      </p:sp>
      <p:sp>
        <p:nvSpPr>
          <p:cNvPr id="2457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B37887-885C-49E2-AB44-C80D6D4704A4}" type="slidenum">
              <a:rPr lang="en-US"/>
              <a:pPr/>
              <a:t>17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35E22-DDF2-48C3-A523-5A5004D13EB3}" type="slidenum">
              <a:rPr lang="en-US"/>
              <a:pPr/>
              <a:t>25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6106EE-37DD-4F47-889F-F49B2E85A2DB}" type="slidenum">
              <a:rPr lang="en-US"/>
              <a:pPr/>
              <a:t>26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77BA21-7302-4423-87D8-A0F7CE683438}" type="slidenum">
              <a:rPr lang="en-US"/>
              <a:pPr/>
              <a:t>27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70A59C-99DF-4059-BDE3-99EB194F56E3}" type="slidenum">
              <a:rPr lang="en-US"/>
              <a:pPr/>
              <a:t>28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3F9BAB-2ACA-4674-B00B-8AAEA7779236}" type="slidenum">
              <a:rPr lang="en-US"/>
              <a:pPr/>
              <a:t>29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46D15-93DC-46A6-85C7-DDE90DF72FFB}" type="slidenum">
              <a:rPr lang="en-US"/>
              <a:pPr/>
              <a:t>30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80C0D-CB07-4F86-B068-2B1C4EB05699}" type="slidenum">
              <a:rPr lang="en-US"/>
              <a:pPr/>
              <a:t>31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FFA4AE-37A3-4F97-AB68-F29A7ADEEA01}" type="slidenum">
              <a:rPr lang="en-US"/>
              <a:pPr/>
              <a:t>32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3810B4-891B-41DD-993E-963CF328650C}" type="slidenum">
              <a:rPr lang="en-US"/>
              <a:pPr/>
              <a:t>33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215F3A-B106-4599-A4F4-AAE0D54C207D}" type="slidenum">
              <a:rPr lang="en-US"/>
              <a:pPr/>
              <a:t>36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A66AFB-09AC-499F-9FF5-92187CA6F86E}" type="slidenum">
              <a:rPr lang="en-US"/>
              <a:pPr/>
              <a:t>37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804011-B9C9-489D-BAD7-DB5558254964}" type="slidenum">
              <a:rPr lang="en-US"/>
              <a:pPr/>
              <a:t>38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26426B-110B-4448-97DE-E05952AAD6A2}" type="slidenum">
              <a:rPr lang="en-US"/>
              <a:pPr/>
              <a:t>40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6E0BD-9D77-4BCB-9814-204D099985DF}" type="slidenum">
              <a:rPr lang="en-US"/>
              <a:pPr/>
              <a:t>41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74FDC3-569C-43CB-BCCF-0C98BCA85A09}" type="slidenum">
              <a:rPr lang="en-US"/>
              <a:pPr/>
              <a:t>42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2AD7F6-4384-49E0-A6ED-E5C8F55D05BD}" type="slidenum">
              <a:rPr lang="en-US"/>
              <a:pPr/>
              <a:t>43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7043F6-3CB8-4998-9D3E-B134B3FD3264}" type="slidenum">
              <a:rPr lang="en-US"/>
              <a:pPr/>
              <a:t>44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C51E80-EE48-4EEF-8695-8FD0171517B2}" type="slidenum">
              <a:rPr lang="en-US"/>
              <a:pPr/>
              <a:t>45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DDAD17-A9F5-40B9-8CE7-1C1F0F33ACA0}" type="slidenum">
              <a:rPr lang="en-US"/>
              <a:pPr/>
              <a:t>46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62F0A6-ACA0-4259-85AA-7ED210EBFB33}" type="slidenum">
              <a:rPr lang="en-US"/>
              <a:pPr/>
              <a:t>47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E422CC-FF48-4377-AD17-61489D4FB1D3}" type="slidenum">
              <a:rPr lang="en-US"/>
              <a:pPr/>
              <a:t>48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00EF32-E77F-4FA2-93F0-84BB86CD5902}" type="slidenum">
              <a:rPr lang="en-US"/>
              <a:pPr/>
              <a:t>49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1CDDBF-8CEC-40FA-823A-A3ED3EA4E7AC}" type="slidenum">
              <a:rPr lang="en-US"/>
              <a:pPr/>
              <a:t>51</a:t>
            </a:fld>
            <a:endParaRPr lang="en-US"/>
          </a:p>
        </p:txBody>
      </p:sp>
      <p:sp>
        <p:nvSpPr>
          <p:cNvPr id="2560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02AED1-4BF3-4D8D-B8E8-7B7893EC6A79}" type="slidenum">
              <a:rPr lang="en-US"/>
              <a:pPr/>
              <a:t>52</a:t>
            </a:fld>
            <a:endParaRPr lang="en-US"/>
          </a:p>
        </p:txBody>
      </p:sp>
      <p:sp>
        <p:nvSpPr>
          <p:cNvPr id="266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B98639-F97C-4BF5-9BC5-362AD833CC07}" type="slidenum">
              <a:rPr lang="en-US"/>
              <a:pPr/>
              <a:t>53</a:t>
            </a:fld>
            <a:endParaRPr lang="en-US"/>
          </a:p>
        </p:txBody>
      </p:sp>
      <p:sp>
        <p:nvSpPr>
          <p:cNvPr id="276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31F3AC-9201-4930-B005-23F34BD48496}" type="slidenum">
              <a:rPr lang="en-US"/>
              <a:pPr/>
              <a:t>54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Hash_tabl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Hash_tabl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0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1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4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5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6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53861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AbstractSequence</a:t>
            </a:r>
            <a:r>
              <a:rPr lang="en-US" dirty="0" smtClean="0"/>
              <a:t>, </a:t>
            </a:r>
            <a:r>
              <a:rPr lang="en-US" dirty="0" err="1" smtClean="0"/>
              <a:t>ProteinSequence</a:t>
            </a:r>
            <a:r>
              <a:rPr lang="en-US" dirty="0" smtClean="0"/>
              <a:t> and </a:t>
            </a:r>
            <a:r>
              <a:rPr lang="en-US" dirty="0" err="1" smtClean="0"/>
              <a:t>DNASequence</a:t>
            </a:r>
            <a:endParaRPr lang="en-US" dirty="0" smtClean="0"/>
          </a:p>
          <a:p>
            <a:r>
              <a:rPr lang="en-US" dirty="0" err="1" smtClean="0"/>
              <a:t>HashSet</a:t>
            </a:r>
            <a:endParaRPr lang="en-US" dirty="0" smtClean="0"/>
          </a:p>
          <a:p>
            <a:r>
              <a:rPr lang="en-US" dirty="0" smtClean="0"/>
              <a:t>equals() and </a:t>
            </a:r>
            <a:r>
              <a:rPr lang="en-US" dirty="0" err="1" smtClean="0"/>
              <a:t>hashCode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Iterators</a:t>
            </a:r>
            <a:endParaRPr lang="en-US" dirty="0" smtClean="0"/>
          </a:p>
          <a:p>
            <a:r>
              <a:rPr lang="en-US" dirty="0" err="1" smtClean="0"/>
              <a:t>HashSet</a:t>
            </a:r>
            <a:r>
              <a:rPr lang="en-US" dirty="0" smtClean="0"/>
              <a:t>, </a:t>
            </a:r>
            <a:r>
              <a:rPr lang="en-US" dirty="0" err="1" smtClean="0"/>
              <a:t>LinkedHashSet</a:t>
            </a:r>
            <a:r>
              <a:rPr lang="en-US" dirty="0" smtClean="0"/>
              <a:t>, </a:t>
            </a:r>
            <a:r>
              <a:rPr lang="en-US" dirty="0" err="1" smtClean="0"/>
              <a:t>TreeSet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638800" y="457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757881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2286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here is an instantiation of </a:t>
            </a:r>
            <a:r>
              <a:rPr lang="en-US" dirty="0" err="1" smtClean="0"/>
              <a:t>ProteinSequence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6603" y="3886200"/>
            <a:ext cx="807159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304800"/>
            <a:ext cx="53861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AbstractSequence</a:t>
            </a:r>
            <a:r>
              <a:rPr lang="en-US" dirty="0" smtClean="0"/>
              <a:t>, </a:t>
            </a:r>
            <a:r>
              <a:rPr lang="en-US" dirty="0" err="1" smtClean="0"/>
              <a:t>ProteinSequence</a:t>
            </a:r>
            <a:r>
              <a:rPr lang="en-US" dirty="0" smtClean="0"/>
              <a:t> and </a:t>
            </a:r>
            <a:r>
              <a:rPr lang="en-US" dirty="0" err="1" smtClean="0"/>
              <a:t>DNASequence</a:t>
            </a:r>
            <a:endParaRPr lang="en-US" dirty="0" smtClean="0"/>
          </a:p>
          <a:p>
            <a:r>
              <a:rPr lang="en-US" dirty="0" err="1" smtClean="0"/>
              <a:t>HashSet</a:t>
            </a:r>
            <a:endParaRPr lang="en-US" dirty="0" smtClean="0"/>
          </a:p>
          <a:p>
            <a:r>
              <a:rPr lang="en-US" dirty="0" smtClean="0"/>
              <a:t>equals() and </a:t>
            </a:r>
            <a:r>
              <a:rPr lang="en-US" dirty="0" err="1" smtClean="0"/>
              <a:t>hashCode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Iterators</a:t>
            </a:r>
            <a:endParaRPr lang="en-US" dirty="0" smtClean="0"/>
          </a:p>
          <a:p>
            <a:r>
              <a:rPr lang="en-US" dirty="0" err="1" smtClean="0"/>
              <a:t>HashSet</a:t>
            </a:r>
            <a:r>
              <a:rPr lang="en-US" dirty="0" smtClean="0"/>
              <a:t>, </a:t>
            </a:r>
            <a:r>
              <a:rPr lang="en-US" dirty="0" err="1" smtClean="0"/>
              <a:t>LinkedHashSet</a:t>
            </a:r>
            <a:r>
              <a:rPr lang="en-US" dirty="0" smtClean="0"/>
              <a:t>, </a:t>
            </a:r>
            <a:r>
              <a:rPr lang="en-US" dirty="0" err="1" smtClean="0"/>
              <a:t>TreeSet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295400" y="762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icture 4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214687"/>
            <a:ext cx="7239000" cy="2271713"/>
          </a:xfrm>
          <a:prstGeom prst="rect">
            <a:avLst/>
          </a:prstGeom>
          <a:noFill/>
        </p:spPr>
      </p:pic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2778125" y="2071687"/>
            <a:ext cx="286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Collections API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457200" y="1330325"/>
            <a:ext cx="6567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http://java.sun.com/docs/books/tutorial/collections/interfaces/index.html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457200"/>
            <a:ext cx="5493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Lists and Sets are part of the Collections API</a:t>
            </a:r>
          </a:p>
          <a:p>
            <a:r>
              <a:rPr lang="en-US" dirty="0" smtClean="0"/>
              <a:t>(written in part by Josh Bloch and introduced in Java 1.4)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Picture 4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990600"/>
            <a:ext cx="8305800" cy="3967163"/>
          </a:xfrm>
          <a:prstGeom prst="rect">
            <a:avLst/>
          </a:prstGeom>
          <a:noFill/>
        </p:spPr>
      </p:pic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457200" y="5759450"/>
            <a:ext cx="6567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http://java.sun.com/docs/books/tutorial/collections/interfaces/index.html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81000"/>
            <a:ext cx="8673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interface List implements Collection</a:t>
            </a:r>
          </a:p>
          <a:p>
            <a:r>
              <a:rPr lang="en-US" dirty="0" smtClean="0"/>
              <a:t>(meaning all of the function names in the interface List are also in the interface Collection)</a:t>
            </a:r>
            <a:endParaRPr lang="en-US" dirty="0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057400"/>
            <a:ext cx="8253412" cy="2139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533400" y="41910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Picture 5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128713"/>
            <a:ext cx="6357938" cy="542448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09600" y="228600"/>
            <a:ext cx="7770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So, we can refer to an </a:t>
            </a:r>
            <a:r>
              <a:rPr lang="en-US" dirty="0" err="1" smtClean="0"/>
              <a:t>ArrayList</a:t>
            </a:r>
            <a:r>
              <a:rPr lang="en-US" dirty="0" smtClean="0"/>
              <a:t> as a List or as a Collection.</a:t>
            </a:r>
          </a:p>
          <a:p>
            <a:r>
              <a:rPr lang="en-US" dirty="0" smtClean="0"/>
              <a:t>But there is no get(x) or set(x, Element) if we refer to the </a:t>
            </a:r>
            <a:r>
              <a:rPr lang="en-US" dirty="0" err="1" smtClean="0"/>
              <a:t>ArrayList</a:t>
            </a:r>
            <a:r>
              <a:rPr lang="en-US" dirty="0" smtClean="0"/>
              <a:t> as a Collection</a:t>
            </a:r>
          </a:p>
          <a:p>
            <a:r>
              <a:rPr lang="en-US" dirty="0" smtClean="0"/>
              <a:t>(because those concepts do not belong to all Collections)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914400"/>
            <a:ext cx="8001000" cy="4986338"/>
          </a:xfrm>
          <a:prstGeom prst="rect">
            <a:avLst/>
          </a:prstGeom>
          <a:noFill/>
        </p:spPr>
      </p:pic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" y="6245225"/>
            <a:ext cx="711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http://java.sun.com/docs/books/tutorial/collections/interfaces/set.html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52400"/>
            <a:ext cx="775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Set is another type of Collection that cannot contain duplicate elements and is </a:t>
            </a:r>
          </a:p>
          <a:p>
            <a:r>
              <a:rPr lang="en-US" dirty="0" smtClean="0"/>
              <a:t>not necessarily ordered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563410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Sets are extraordinarily useful.</a:t>
            </a:r>
          </a:p>
          <a:p>
            <a:r>
              <a:rPr lang="en-US" dirty="0" smtClean="0"/>
              <a:t>You </a:t>
            </a:r>
            <a:r>
              <a:rPr lang="en-US" dirty="0"/>
              <a:t>can do some nice things with small amounts of code…</a:t>
            </a:r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1219200" y="914400"/>
          <a:ext cx="5867400" cy="3970338"/>
        </p:xfrm>
        <a:graphic>
          <a:graphicData uri="http://schemas.openxmlformats.org/presentationml/2006/ole">
            <p:oleObj spid="_x0000_s110594" name="Bitmap Image" r:id="rId4" imgW="4447619" imgH="3010320" progId="PBrush">
              <p:embed/>
            </p:oleObj>
          </a:graphicData>
        </a:graphic>
      </p:graphicFrame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1558925" y="5105400"/>
          <a:ext cx="498475" cy="1066800"/>
        </p:xfrm>
        <a:graphic>
          <a:graphicData uri="http://schemas.openxmlformats.org/presentationml/2006/ole">
            <p:oleObj spid="_x0000_s110595" name="Bitmap Image" r:id="rId5" imgW="333333" imgH="714286" progId="PBrush">
              <p:embed/>
            </p:oleObj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2362200" y="52578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81400" y="5105400"/>
            <a:ext cx="3320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the order is not maintained </a:t>
            </a:r>
          </a:p>
          <a:p>
            <a:r>
              <a:rPr lang="en-US" dirty="0" smtClean="0"/>
              <a:t>(more on this later…)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53861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AbstractSequence</a:t>
            </a:r>
            <a:r>
              <a:rPr lang="en-US" dirty="0" smtClean="0"/>
              <a:t>, </a:t>
            </a:r>
            <a:r>
              <a:rPr lang="en-US" dirty="0" err="1" smtClean="0"/>
              <a:t>ProteinSequence</a:t>
            </a:r>
            <a:r>
              <a:rPr lang="en-US" dirty="0" smtClean="0"/>
              <a:t> and </a:t>
            </a:r>
            <a:r>
              <a:rPr lang="en-US" dirty="0" err="1" smtClean="0"/>
              <a:t>DNASequence</a:t>
            </a:r>
            <a:endParaRPr lang="en-US" dirty="0" smtClean="0"/>
          </a:p>
          <a:p>
            <a:r>
              <a:rPr lang="en-US" dirty="0" err="1" smtClean="0"/>
              <a:t>HashSet</a:t>
            </a:r>
            <a:endParaRPr lang="en-US" dirty="0" smtClean="0"/>
          </a:p>
          <a:p>
            <a:r>
              <a:rPr lang="en-US" dirty="0" smtClean="0"/>
              <a:t>equals() and </a:t>
            </a:r>
            <a:r>
              <a:rPr lang="en-US" dirty="0" err="1" smtClean="0"/>
              <a:t>hashCode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Iterators</a:t>
            </a:r>
            <a:endParaRPr lang="en-US" dirty="0" smtClean="0"/>
          </a:p>
          <a:p>
            <a:r>
              <a:rPr lang="en-US" dirty="0" err="1" smtClean="0"/>
              <a:t>HashSet</a:t>
            </a:r>
            <a:r>
              <a:rPr lang="en-US" dirty="0" smtClean="0"/>
              <a:t>, </a:t>
            </a:r>
            <a:r>
              <a:rPr lang="en-US" dirty="0" err="1" smtClean="0"/>
              <a:t>LinkedHashSet</a:t>
            </a:r>
            <a:r>
              <a:rPr lang="en-US" dirty="0" smtClean="0"/>
              <a:t>, </a:t>
            </a:r>
            <a:r>
              <a:rPr lang="en-US" dirty="0" err="1" smtClean="0"/>
              <a:t>TreeSet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743200" y="990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438" y="542925"/>
            <a:ext cx="7477125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800600" y="6324600"/>
            <a:ext cx="398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http://en.wikipedia.org/wiki/Hash_table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52400"/>
            <a:ext cx="5745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Hash Sets map each element in the Collection to a bucket…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438400" y="1143000"/>
            <a:ext cx="2382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AbstractSequence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20775" y="3048000"/>
            <a:ext cx="2230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ProteinSequence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075238" y="3048000"/>
            <a:ext cx="1858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DnaSequence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049838" y="3394075"/>
            <a:ext cx="21078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double </a:t>
            </a:r>
            <a:r>
              <a:rPr lang="en-US" dirty="0" err="1" smtClean="0"/>
              <a:t>getGCRatio</a:t>
            </a:r>
            <a:r>
              <a:rPr lang="en-US" dirty="0"/>
              <a:t>()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990600" y="3505200"/>
            <a:ext cx="30215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double </a:t>
            </a:r>
            <a:r>
              <a:rPr lang="en-US" dirty="0" err="1" smtClean="0"/>
              <a:t>getRatioHydrophobic</a:t>
            </a:r>
            <a:r>
              <a:rPr lang="en-US" dirty="0"/>
              <a:t>()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535237" y="1524000"/>
            <a:ext cx="382944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double </a:t>
            </a:r>
            <a:r>
              <a:rPr lang="en-US" dirty="0" err="1" smtClean="0"/>
              <a:t>getRatioValid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abstract  Set&lt;Character&gt; </a:t>
            </a:r>
            <a:r>
              <a:rPr lang="en-US" dirty="0" err="1" smtClean="0"/>
              <a:t>getAlphabet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2611437" y="1143000"/>
            <a:ext cx="1447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2459037" y="1219200"/>
            <a:ext cx="39624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2459036" y="1524000"/>
            <a:ext cx="3941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1044575" y="3048000"/>
            <a:ext cx="33528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1044575" y="34290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5105400" y="3124200"/>
            <a:ext cx="2057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>
            <a:off x="5105400" y="3429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 flipV="1">
            <a:off x="3111499" y="2286000"/>
            <a:ext cx="870857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2906713" y="2514600"/>
            <a:ext cx="598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is a</a:t>
            </a: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5638800" y="2590800"/>
            <a:ext cx="598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is a</a:t>
            </a:r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 rot="16200000" flipV="1">
            <a:off x="5060950" y="2330450"/>
            <a:ext cx="83820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5800" y="228600"/>
            <a:ext cx="706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more bioinformatics driven example of code reuse through inheritance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105400" y="1066800"/>
            <a:ext cx="21336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4000" y="152400"/>
            <a:ext cx="479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a </a:t>
            </a:r>
            <a:r>
              <a:rPr lang="en-US" dirty="0" err="1" smtClean="0"/>
              <a:t>HashSet</a:t>
            </a:r>
            <a:r>
              <a:rPr lang="en-US" dirty="0" smtClean="0"/>
              <a:t> of Strings (made up example)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05400" y="1219200"/>
            <a:ext cx="207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“A1” “D3” “G4” “L4”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38995" y="621268"/>
            <a:ext cx="814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bucket</a:t>
            </a: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038600" y="9144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22714" y="121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0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02286" y="2057400"/>
            <a:ext cx="2136714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178486" y="2209800"/>
            <a:ext cx="208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“N3” “C2” “T4” “S3”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19600" y="2209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67400" y="359306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102286" y="2819400"/>
            <a:ext cx="2136714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178486" y="2971800"/>
            <a:ext cx="206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“T3” “Z1” “S7” “NY”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19600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105400" y="4114800"/>
            <a:ext cx="2136714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105400" y="4267200"/>
            <a:ext cx="2178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“B21” “L” “S22” “DD”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43400" y="42672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100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35906" y="1752600"/>
            <a:ext cx="40598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call .contains(“T3”) on my set.</a:t>
            </a:r>
          </a:p>
          <a:p>
            <a:endParaRPr lang="en-US" dirty="0" smtClean="0"/>
          </a:p>
          <a:p>
            <a:r>
              <a:rPr lang="en-US" dirty="0" smtClean="0"/>
              <a:t>My hash function works on “T3”</a:t>
            </a:r>
          </a:p>
          <a:p>
            <a:r>
              <a:rPr lang="en-US" dirty="0" smtClean="0"/>
              <a:t>and determines it is in bucket 2.</a:t>
            </a:r>
          </a:p>
          <a:p>
            <a:endParaRPr lang="en-US" dirty="0" smtClean="0"/>
          </a:p>
          <a:p>
            <a:r>
              <a:rPr lang="en-US" dirty="0" smtClean="0"/>
              <a:t>My hash function works in </a:t>
            </a:r>
            <a:r>
              <a:rPr lang="en-US" dirty="0" smtClean="0">
                <a:solidFill>
                  <a:srgbClr val="FF0000"/>
                </a:solidFill>
              </a:rPr>
              <a:t>constant time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 then have to search bucket 2 for </a:t>
            </a:r>
          </a:p>
          <a:p>
            <a:r>
              <a:rPr lang="en-US" dirty="0" smtClean="0"/>
              <a:t>“T3”.  My load balancing algorithm</a:t>
            </a:r>
          </a:p>
          <a:p>
            <a:r>
              <a:rPr lang="en-US" dirty="0" smtClean="0"/>
              <a:t>in the Set should keep only a few</a:t>
            </a:r>
          </a:p>
          <a:p>
            <a:r>
              <a:rPr lang="en-US" dirty="0" smtClean="0"/>
              <a:t>Strings in each bucket, so this</a:t>
            </a:r>
          </a:p>
          <a:p>
            <a:r>
              <a:rPr lang="en-US" dirty="0" smtClean="0"/>
              <a:t>search is quick (linear over just a few</a:t>
            </a:r>
          </a:p>
          <a:p>
            <a:r>
              <a:rPr lang="en-US" dirty="0" smtClean="0"/>
              <a:t>elements).   </a:t>
            </a:r>
          </a:p>
          <a:p>
            <a:endParaRPr lang="en-US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609600" y="5334000"/>
            <a:ext cx="79937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Because the number of buckets increases with N, but the number of Strings in each</a:t>
            </a:r>
          </a:p>
          <a:p>
            <a:r>
              <a:rPr lang="en-US" dirty="0" smtClean="0"/>
              <a:t>bucket stays about the same, my contains() function scales in constant time </a:t>
            </a:r>
          </a:p>
          <a:p>
            <a:r>
              <a:rPr lang="en-US" dirty="0" smtClean="0"/>
              <a:t>with the size of the database.</a:t>
            </a:r>
          </a:p>
          <a:p>
            <a:endParaRPr lang="en-US" dirty="0" smtClean="0"/>
          </a:p>
          <a:p>
            <a:r>
              <a:rPr lang="en-US" dirty="0" smtClean="0"/>
              <a:t>Very useful for the large datasets of Bioinformatics!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304800"/>
            <a:ext cx="6747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hashCode</a:t>
            </a:r>
            <a:r>
              <a:rPr lang="en-US" dirty="0" smtClean="0"/>
              <a:t>() is one of the methods in Object.</a:t>
            </a:r>
          </a:p>
          <a:p>
            <a:r>
              <a:rPr lang="en-US" dirty="0" smtClean="0"/>
              <a:t>So every Java object is guaranteed to be able to produce a </a:t>
            </a:r>
            <a:r>
              <a:rPr lang="en-US" dirty="0" err="1" smtClean="0"/>
              <a:t>hashCode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914400"/>
            <a:ext cx="7764969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914400" y="63246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609600"/>
            <a:ext cx="701816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0"/>
            <a:ext cx="734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hashCode</a:t>
            </a:r>
            <a:r>
              <a:rPr lang="en-US" dirty="0" smtClean="0"/>
              <a:t>() for String is some function that is designed to produce a </a:t>
            </a:r>
          </a:p>
          <a:p>
            <a:r>
              <a:rPr lang="en-US" dirty="0" smtClean="0"/>
              <a:t>reproducible pattern of 0 and 1s spread throughout 32 bits for a given String</a:t>
            </a:r>
            <a:endParaRPr lang="en-US" dirty="0"/>
          </a:p>
        </p:txBody>
      </p:sp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4572000"/>
            <a:ext cx="5562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2362200" y="4495800"/>
            <a:ext cx="0" cy="213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62200" y="4495800"/>
            <a:ext cx="655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5867400"/>
            <a:ext cx="162390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76200"/>
            <a:ext cx="4030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example of two Inserts into a </a:t>
            </a:r>
            <a:r>
              <a:rPr lang="en-US" dirty="0" err="1" smtClean="0"/>
              <a:t>HashSet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96691" y="7620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T3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57600" y="1143000"/>
            <a:ext cx="334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Hash Function (</a:t>
            </a:r>
            <a:r>
              <a:rPr lang="en-US" dirty="0" err="1" smtClean="0"/>
              <a:t>toHash</a:t>
            </a:r>
            <a:r>
              <a:rPr lang="en-US" dirty="0" smtClean="0"/>
              <a:t>() in String)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57600" y="1436132"/>
            <a:ext cx="4712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Generates some mix of 0’s and 1’s evenly spread</a:t>
            </a:r>
          </a:p>
          <a:p>
            <a:r>
              <a:rPr lang="en-US" dirty="0" smtClean="0"/>
              <a:t>out amount 32 bits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621268"/>
            <a:ext cx="256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Objects to be hashed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5" idx="2"/>
          </p:cNvCxnSpPr>
          <p:nvPr/>
        </p:nvCxnSpPr>
        <p:spPr>
          <a:xfrm flipH="1">
            <a:off x="3505200" y="1131332"/>
            <a:ext cx="17863" cy="1230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505200" y="3264932"/>
            <a:ext cx="1854" cy="1230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81400" y="3276600"/>
            <a:ext cx="47792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have 8 buckets, </a:t>
            </a:r>
          </a:p>
          <a:p>
            <a:r>
              <a:rPr lang="en-US" dirty="0" smtClean="0"/>
              <a:t>we can take the last 3 bits as the bucket address.</a:t>
            </a:r>
          </a:p>
          <a:p>
            <a:r>
              <a:rPr lang="en-US" dirty="0" smtClean="0"/>
              <a:t>T2 belongs in “bucket 7”</a:t>
            </a:r>
          </a:p>
          <a:p>
            <a:r>
              <a:rPr lang="en-US" dirty="0" smtClean="0"/>
              <a:t>T3 belongs in “bucket 0”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495800" y="28956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95800" y="31242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876800" y="28956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524000" y="4800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133600" y="4800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819400" y="4800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505200" y="4800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267200" y="4800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953000" y="4800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638800" y="4800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324600" y="4800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193485" y="533400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T2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76660" y="2362200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T2 101001011111</a:t>
            </a:r>
          </a:p>
          <a:p>
            <a:r>
              <a:rPr lang="en-US" dirty="0" smtClean="0">
                <a:latin typeface="Courier New" pitchFamily="49" charset="0"/>
              </a:rPr>
              <a:t>T3 101001100000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3400" y="5257800"/>
            <a:ext cx="814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bucket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00200" y="525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212914" y="525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895600" y="525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581400" y="526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43400" y="525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032314" y="525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715000" y="525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400800" y="525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447800" y="4812268"/>
            <a:ext cx="613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“T2”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248400" y="4800600"/>
            <a:ext cx="613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“T3”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33400" y="5906869"/>
            <a:ext cx="7993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String’s </a:t>
            </a:r>
            <a:r>
              <a:rPr lang="en-US" dirty="0" err="1" smtClean="0"/>
              <a:t>toHash</a:t>
            </a:r>
            <a:r>
              <a:rPr lang="en-US" dirty="0" smtClean="0"/>
              <a:t>() is linear in time of the length of the String (not the size of the Set).</a:t>
            </a:r>
          </a:p>
          <a:p>
            <a:r>
              <a:rPr lang="en-US" dirty="0" smtClean="0"/>
              <a:t>Insertion time is independent of the size of the collection…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28600"/>
            <a:ext cx="8653462" cy="4948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7772400" y="41910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1400" y="5486400"/>
            <a:ext cx="8182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For Java’s built in classes (like String), there is a “good enough” hash function.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For our classes,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have to provide a hash function.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We do this by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overriding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Objects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hashCode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() method in our object…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1276350" y="457200"/>
            <a:ext cx="611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No two elements in a </a:t>
            </a:r>
            <a:r>
              <a:rPr lang="en-US" dirty="0" err="1"/>
              <a:t>HashSet</a:t>
            </a:r>
            <a:r>
              <a:rPr lang="en-US" dirty="0"/>
              <a:t> can be equal</a:t>
            </a:r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609600" y="1447800"/>
          <a:ext cx="7620000" cy="3802063"/>
        </p:xfrm>
        <a:graphic>
          <a:graphicData uri="http://schemas.openxmlformats.org/presentationml/2006/ole">
            <p:oleObj spid="_x0000_s2050" name="Bitmap Image" r:id="rId4" imgW="4371429" imgH="2180952" progId="PBrush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190500" y="476250"/>
          <a:ext cx="6134100" cy="6305550"/>
        </p:xfrm>
        <a:graphic>
          <a:graphicData uri="http://schemas.openxmlformats.org/presentationml/2006/ole">
            <p:oleObj spid="_x0000_s3074" name="Bitmap Image" r:id="rId4" imgW="6133333" imgH="6304762" progId="PBrush">
              <p:embed/>
            </p:oleObj>
          </a:graphicData>
        </a:graphic>
      </p:graphicFrame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74675" y="0"/>
            <a:ext cx="6896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But we have to tell Java what we mean by equal()</a:t>
            </a:r>
          </a:p>
        </p:txBody>
      </p:sp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5905500" y="4229100"/>
          <a:ext cx="3086100" cy="1257300"/>
        </p:xfrm>
        <a:graphic>
          <a:graphicData uri="http://schemas.openxmlformats.org/presentationml/2006/ole">
            <p:oleObj spid="_x0000_s3075" name="Bitmap Image" r:id="rId5" imgW="2057143" imgH="838095" progId="PBrush">
              <p:embed/>
            </p:oleObj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4038600" y="38100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38600" y="2667000"/>
            <a:ext cx="47131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Because we have not over-ridden .equals() </a:t>
            </a:r>
          </a:p>
          <a:p>
            <a:r>
              <a:rPr lang="en-US" dirty="0" smtClean="0"/>
              <a:t>for circle, the default .equals returns c1==c2</a:t>
            </a:r>
          </a:p>
          <a:p>
            <a:r>
              <a:rPr lang="en-US" dirty="0" smtClean="0"/>
              <a:t>which is false because they are different objects</a:t>
            </a:r>
          </a:p>
          <a:p>
            <a:r>
              <a:rPr lang="en-US" dirty="0" smtClean="0"/>
              <a:t>in different locations in memory</a:t>
            </a:r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048000" y="50292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53806" y="4648200"/>
            <a:ext cx="2084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 doesn’t see our</a:t>
            </a:r>
          </a:p>
          <a:p>
            <a:r>
              <a:rPr lang="en-US" dirty="0" smtClean="0"/>
              <a:t>two Circles as equal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648200" y="6019800"/>
            <a:ext cx="1752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990600"/>
            <a:ext cx="8610600" cy="4733925"/>
          </a:xfrm>
          <a:prstGeom prst="rect">
            <a:avLst/>
          </a:prstGeom>
          <a:noFill/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838200" y="92075"/>
            <a:ext cx="74691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Just like toString(), we need to override equals()</a:t>
            </a:r>
          </a:p>
          <a:p>
            <a:r>
              <a:rPr lang="en-US"/>
              <a:t>To tell Java what we mean by two objects being equal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5" name="Picture 5" descr="Picture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362200"/>
            <a:ext cx="4043363" cy="765175"/>
          </a:xfrm>
          <a:prstGeom prst="rect">
            <a:avLst/>
          </a:prstGeom>
          <a:noFill/>
        </p:spPr>
      </p:pic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62000" y="3733800"/>
            <a:ext cx="719772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default behavior (from object) is to check to see</a:t>
            </a:r>
          </a:p>
          <a:p>
            <a:r>
              <a:rPr lang="en-US"/>
              <a:t>if the objects are identical (that is have the same</a:t>
            </a:r>
          </a:p>
          <a:p>
            <a:r>
              <a:rPr lang="en-US"/>
              <a:t>physical address in memory)</a:t>
            </a:r>
          </a:p>
          <a:p>
            <a:endParaRPr lang="en-US"/>
          </a:p>
          <a:p>
            <a:r>
              <a:rPr lang="en-US"/>
              <a:t>That’s not what we want for Circle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65125" y="168275"/>
            <a:ext cx="566828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Bloch Item</a:t>
            </a:r>
            <a:r>
              <a:rPr lang="en-US" dirty="0" smtClean="0"/>
              <a:t># 8:  </a:t>
            </a:r>
            <a:r>
              <a:rPr lang="en-US" dirty="0"/>
              <a:t>Obey the general contract when overriding</a:t>
            </a:r>
          </a:p>
          <a:p>
            <a:r>
              <a:rPr lang="en-US" dirty="0"/>
              <a:t>Equals.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974725" y="1266825"/>
            <a:ext cx="5562228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Reflexive:  </a:t>
            </a:r>
            <a:r>
              <a:rPr lang="en-US" dirty="0" err="1"/>
              <a:t>x.equals</a:t>
            </a:r>
            <a:r>
              <a:rPr lang="en-US" dirty="0"/>
              <a:t>(x) must be true</a:t>
            </a:r>
          </a:p>
          <a:p>
            <a:r>
              <a:rPr lang="en-US" dirty="0"/>
              <a:t>Symmetric: </a:t>
            </a:r>
            <a:r>
              <a:rPr lang="en-US" dirty="0" err="1"/>
              <a:t>x.equals</a:t>
            </a:r>
            <a:r>
              <a:rPr lang="en-US" dirty="0"/>
              <a:t>(y) must be the same as </a:t>
            </a:r>
            <a:r>
              <a:rPr lang="en-US" dirty="0" err="1"/>
              <a:t>y.equals</a:t>
            </a:r>
            <a:r>
              <a:rPr lang="en-US" dirty="0"/>
              <a:t>(x)</a:t>
            </a:r>
          </a:p>
          <a:p>
            <a:r>
              <a:rPr lang="en-US" dirty="0"/>
              <a:t>Transitive: </a:t>
            </a:r>
            <a:r>
              <a:rPr lang="en-US" dirty="0" err="1"/>
              <a:t>x.equals</a:t>
            </a:r>
            <a:r>
              <a:rPr lang="en-US" dirty="0"/>
              <a:t>(y) and </a:t>
            </a:r>
            <a:r>
              <a:rPr lang="en-US" dirty="0" err="1"/>
              <a:t>y.equals</a:t>
            </a:r>
            <a:r>
              <a:rPr lang="en-US" dirty="0"/>
              <a:t>(z) then </a:t>
            </a:r>
            <a:r>
              <a:rPr lang="en-US" dirty="0" err="1" smtClean="0"/>
              <a:t>x.equals</a:t>
            </a:r>
            <a:r>
              <a:rPr lang="en-US" smtClean="0"/>
              <a:t>(z)</a:t>
            </a:r>
            <a:endParaRPr lang="en-US" dirty="0"/>
          </a:p>
          <a:p>
            <a:r>
              <a:rPr lang="en-US" dirty="0"/>
              <a:t>Consistent:  equals should only </a:t>
            </a:r>
            <a:r>
              <a:rPr lang="en-US" dirty="0" err="1"/>
              <a:t>chage</a:t>
            </a:r>
            <a:r>
              <a:rPr lang="en-US" dirty="0"/>
              <a:t> if the state of </a:t>
            </a:r>
          </a:p>
          <a:p>
            <a:r>
              <a:rPr lang="en-US" dirty="0"/>
              <a:t>the objects changes.  Should never change for immutable</a:t>
            </a:r>
          </a:p>
          <a:p>
            <a:r>
              <a:rPr lang="en-US" dirty="0"/>
              <a:t>objects.</a:t>
            </a:r>
          </a:p>
          <a:p>
            <a:r>
              <a:rPr lang="en-US" dirty="0" err="1"/>
              <a:t>x.equals</a:t>
            </a:r>
            <a:r>
              <a:rPr lang="en-US" dirty="0"/>
              <a:t>(null) should return false for all non-null x.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039803"/>
            <a:ext cx="5638800" cy="4446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85800" y="762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sequence and the header are common to both DNA and Protein, </a:t>
            </a:r>
          </a:p>
          <a:p>
            <a:r>
              <a:rPr lang="en-US" dirty="0" smtClean="0"/>
              <a:t>so they live in the abstract super-class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85800"/>
            <a:ext cx="5040313" cy="5832475"/>
          </a:xfrm>
          <a:prstGeom prst="rect">
            <a:avLst/>
          </a:prstGeom>
          <a:noFill/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438400" y="1524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Bloch says to do it…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762000" y="5867400"/>
            <a:ext cx="79327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May throw a ClassCastException or NullPointerException</a:t>
            </a:r>
          </a:p>
          <a:p>
            <a:r>
              <a:rPr lang="en-US"/>
              <a:t>Again, I never want to fail silently… 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355725" y="47625"/>
            <a:ext cx="296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I usually do it…</a:t>
            </a:r>
          </a:p>
        </p:txBody>
      </p:sp>
      <p:pic>
        <p:nvPicPr>
          <p:cNvPr id="18439" name="Picture 7" descr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33400"/>
            <a:ext cx="3975100" cy="5334000"/>
          </a:xfrm>
          <a:prstGeom prst="rect">
            <a:avLst/>
          </a:prstGeom>
          <a:noFill/>
        </p:spPr>
      </p:pic>
      <p:pic>
        <p:nvPicPr>
          <p:cNvPr id="18440" name="Picture 8" descr="Picture 2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3232150"/>
            <a:ext cx="4797425" cy="654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669924" y="0"/>
            <a:ext cx="832167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/>
              <a:t>We override .equals so that two Circles with the same radius are equal</a:t>
            </a:r>
          </a:p>
          <a:p>
            <a:r>
              <a:rPr lang="en-US" dirty="0" smtClean="0"/>
              <a:t>But </a:t>
            </a:r>
            <a:r>
              <a:rPr lang="en-US" dirty="0" err="1" smtClean="0"/>
              <a:t>HashSet</a:t>
            </a:r>
            <a:r>
              <a:rPr lang="en-US" dirty="0" smtClean="0"/>
              <a:t> still treats two Circles with the same radius as distinct.</a:t>
            </a:r>
            <a:endParaRPr lang="en-US" dirty="0"/>
          </a:p>
          <a:p>
            <a:r>
              <a:rPr lang="en-US" dirty="0"/>
              <a:t>What went wrong?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228600" y="6260068"/>
            <a:ext cx="59668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Item </a:t>
            </a:r>
            <a:r>
              <a:rPr lang="en-US" dirty="0" smtClean="0">
                <a:solidFill>
                  <a:srgbClr val="FF0000"/>
                </a:solidFill>
              </a:rPr>
              <a:t>#9: </a:t>
            </a:r>
            <a:r>
              <a:rPr lang="en-US" dirty="0">
                <a:solidFill>
                  <a:srgbClr val="FF0000"/>
                </a:solidFill>
              </a:rPr>
              <a:t>Always override </a:t>
            </a:r>
            <a:r>
              <a:rPr lang="en-US" dirty="0" err="1">
                <a:solidFill>
                  <a:srgbClr val="FF0000"/>
                </a:solidFill>
              </a:rPr>
              <a:t>hashCode</a:t>
            </a:r>
            <a:r>
              <a:rPr lang="en-US" dirty="0">
                <a:solidFill>
                  <a:srgbClr val="FF0000"/>
                </a:solidFill>
              </a:rPr>
              <a:t> when you override equals</a:t>
            </a:r>
          </a:p>
        </p:txBody>
      </p:sp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381000" y="1072118"/>
          <a:ext cx="6324600" cy="5159375"/>
        </p:xfrm>
        <a:graphic>
          <a:graphicData uri="http://schemas.openxmlformats.org/presentationml/2006/ole">
            <p:oleObj spid="_x0000_s4098" name="Bitmap Image" r:id="rId4" imgW="6058746" imgH="4944165" progId="PBrush">
              <p:embed/>
            </p:oleObj>
          </a:graphicData>
        </a:graphic>
      </p:graphicFrame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5410200" y="3139043"/>
          <a:ext cx="2362200" cy="1139825"/>
        </p:xfrm>
        <a:graphic>
          <a:graphicData uri="http://schemas.openxmlformats.org/presentationml/2006/ole">
            <p:oleObj spid="_x0000_s4099" name="Bitmap Image" r:id="rId5" imgW="1914286" imgH="923810" progId="PBrush">
              <p:embed/>
            </p:oleObj>
          </a:graphicData>
        </a:graphic>
      </p:graphicFrame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3657600" y="2638981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495800" y="2450068"/>
            <a:ext cx="41893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Here </a:t>
            </a:r>
            <a:r>
              <a:rPr lang="en-US" smtClean="0"/>
              <a:t>we can </a:t>
            </a:r>
            <a:r>
              <a:rPr lang="en-US" dirty="0" smtClean="0"/>
              <a:t>use == since this is a primitive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974725" y="192088"/>
            <a:ext cx="4200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HashSets work with “buckets”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244600" y="1066800"/>
            <a:ext cx="96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Circle</a:t>
            </a:r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>
            <a:off x="1676400" y="1447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1127125" y="2020888"/>
            <a:ext cx="2932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HashCode for Circle</a:t>
            </a:r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1676400" y="2514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1066800" y="3087688"/>
            <a:ext cx="457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An Index for an Array of Buckets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990600" y="593725"/>
            <a:ext cx="711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When you call 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set.contains(</a:t>
            </a:r>
            <a:r>
              <a:rPr lang="en-US" b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Circle(5))</a:t>
            </a:r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1676400" y="36210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1127125" y="4041775"/>
            <a:ext cx="433561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Does that bucket contain a Circle </a:t>
            </a:r>
            <a:r>
              <a:rPr lang="en-US" dirty="0" smtClean="0"/>
              <a:t>.equal() </a:t>
            </a:r>
            <a:r>
              <a:rPr lang="en-US" dirty="0"/>
              <a:t>to </a:t>
            </a:r>
          </a:p>
          <a:p>
            <a:r>
              <a:rPr lang="en-US" dirty="0"/>
              <a:t>new Circle(5)  ??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200400" y="2209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38600" y="1752600"/>
            <a:ext cx="4404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two Circles use Object’s </a:t>
            </a:r>
            <a:r>
              <a:rPr lang="en-US" dirty="0" err="1" smtClean="0"/>
              <a:t>hashCode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They may not have the same </a:t>
            </a:r>
            <a:r>
              <a:rPr lang="en-US" dirty="0" err="1" smtClean="0"/>
              <a:t>hashCode</a:t>
            </a:r>
            <a:r>
              <a:rPr lang="en-US" dirty="0" smtClean="0"/>
              <a:t>() and</a:t>
            </a:r>
          </a:p>
          <a:p>
            <a:r>
              <a:rPr lang="en-US" dirty="0" smtClean="0"/>
              <a:t>hence end up in different buckets!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34000" y="4191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10200" y="4343400"/>
            <a:ext cx="3589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are looking in the wrong bucket!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66725"/>
            <a:ext cx="7134225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152400"/>
            <a:ext cx="859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Object’s </a:t>
            </a:r>
            <a:r>
              <a:rPr lang="en-US" dirty="0" err="1" smtClean="0"/>
              <a:t>hashCode</a:t>
            </a:r>
            <a:r>
              <a:rPr lang="en-US" dirty="0" smtClean="0"/>
              <a:t>() returns an integer representation of that object’s position in memory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971800"/>
            <a:ext cx="6611664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3810000"/>
            <a:ext cx="1905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762000"/>
            <a:ext cx="33528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62000" y="228600"/>
            <a:ext cx="7382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didn’t override .</a:t>
            </a:r>
            <a:r>
              <a:rPr lang="en-US" dirty="0" err="1" smtClean="0"/>
              <a:t>hashCode</a:t>
            </a:r>
            <a:r>
              <a:rPr lang="en-US" dirty="0" smtClean="0"/>
              <a:t>() so we get undefined behavior in our </a:t>
            </a:r>
            <a:r>
              <a:rPr lang="en-US" dirty="0" err="1" smtClean="0"/>
              <a:t>HashSet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898525" y="115888"/>
            <a:ext cx="36417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The hashCode() contract: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279525" y="877888"/>
            <a:ext cx="5057988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When invoked on the same object, it must return</a:t>
            </a:r>
          </a:p>
          <a:p>
            <a:r>
              <a:rPr lang="en-US" dirty="0"/>
              <a:t>the same hash, unless the state of the object </a:t>
            </a:r>
          </a:p>
          <a:p>
            <a:r>
              <a:rPr lang="en-US" dirty="0"/>
              <a:t>used for equals() has changed.  Does not have</a:t>
            </a:r>
          </a:p>
          <a:p>
            <a:r>
              <a:rPr lang="en-US" dirty="0"/>
              <a:t>to remain the same for different executions.</a:t>
            </a:r>
          </a:p>
          <a:p>
            <a:endParaRPr lang="en-US" dirty="0"/>
          </a:p>
          <a:p>
            <a:r>
              <a:rPr lang="en-US" dirty="0"/>
              <a:t>If two objects are equal, then calling the </a:t>
            </a:r>
            <a:r>
              <a:rPr lang="en-US" dirty="0" err="1"/>
              <a:t>hashCode</a:t>
            </a:r>
            <a:endParaRPr lang="en-US" dirty="0"/>
          </a:p>
          <a:p>
            <a:r>
              <a:rPr lang="en-US" dirty="0"/>
              <a:t>method on each of the two objects must produce</a:t>
            </a:r>
          </a:p>
          <a:p>
            <a:r>
              <a:rPr lang="en-US" dirty="0"/>
              <a:t>the same hash.</a:t>
            </a:r>
          </a:p>
          <a:p>
            <a:endParaRPr lang="en-US" dirty="0"/>
          </a:p>
          <a:p>
            <a:r>
              <a:rPr lang="en-US" dirty="0"/>
              <a:t>Two objects that are not equal may return the same</a:t>
            </a:r>
          </a:p>
          <a:p>
            <a:r>
              <a:rPr lang="en-US" dirty="0"/>
              <a:t>hash, but this </a:t>
            </a:r>
            <a:r>
              <a:rPr lang="en-US" dirty="0" smtClean="0"/>
              <a:t>may </a:t>
            </a:r>
            <a:r>
              <a:rPr lang="en-US" dirty="0"/>
              <a:t>degrade performance.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48" name="Object 1024"/>
          <p:cNvGraphicFramePr>
            <a:graphicFrameLocks noChangeAspect="1"/>
          </p:cNvGraphicFramePr>
          <p:nvPr/>
        </p:nvGraphicFramePr>
        <p:xfrm>
          <a:off x="752475" y="990600"/>
          <a:ext cx="5114925" cy="5334000"/>
        </p:xfrm>
        <a:graphic>
          <a:graphicData uri="http://schemas.openxmlformats.org/presentationml/2006/ole">
            <p:oleObj spid="_x0000_s5122" name="Bitmap Image" r:id="rId4" imgW="5114286" imgH="5334745" progId="PBrush">
              <p:embed/>
            </p:oleObj>
          </a:graphicData>
        </a:graphic>
      </p:graphicFrame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1143000" y="115888"/>
            <a:ext cx="69961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You can obey the contract by returning a constant,</a:t>
            </a:r>
          </a:p>
          <a:p>
            <a:r>
              <a:rPr lang="en-US"/>
              <a:t>but this will severely degrade performance</a:t>
            </a:r>
          </a:p>
        </p:txBody>
      </p:sp>
      <p:graphicFrame>
        <p:nvGraphicFramePr>
          <p:cNvPr id="78849" name="Object 1025"/>
          <p:cNvGraphicFramePr>
            <a:graphicFrameLocks noChangeAspect="1"/>
          </p:cNvGraphicFramePr>
          <p:nvPr/>
        </p:nvGraphicFramePr>
        <p:xfrm>
          <a:off x="4953000" y="3200400"/>
          <a:ext cx="2819400" cy="987425"/>
        </p:xfrm>
        <a:graphic>
          <a:graphicData uri="http://schemas.openxmlformats.org/presentationml/2006/ole">
            <p:oleObj spid="_x0000_s5123" name="Bitmap Image" r:id="rId5" imgW="2257740" imgH="790476" progId="PBrush">
              <p:embed/>
            </p:oleObj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974725" y="192088"/>
            <a:ext cx="4200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HashSets work with “buckets”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1244600" y="1066800"/>
            <a:ext cx="96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Circle</a:t>
            </a:r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1676400" y="1447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1127125" y="2020888"/>
            <a:ext cx="3559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HashCode for Circle </a:t>
            </a:r>
            <a:r>
              <a:rPr lang="en-US">
                <a:solidFill>
                  <a:srgbClr val="FF3300"/>
                </a:solidFill>
              </a:rPr>
              <a:t>(42)</a:t>
            </a:r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1676400" y="2514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1066800" y="3087688"/>
            <a:ext cx="457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An Index for an Array of Buckets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990600" y="593725"/>
            <a:ext cx="711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When you call 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set.contains(</a:t>
            </a:r>
            <a:r>
              <a:rPr lang="en-US" b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Circle(5))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1676400" y="36210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1127125" y="4041775"/>
            <a:ext cx="7559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Does that bucket contain a Circle equal to </a:t>
            </a:r>
          </a:p>
          <a:p>
            <a:r>
              <a:rPr lang="en-US"/>
              <a:t>new Circle(5) </a:t>
            </a:r>
            <a:r>
              <a:rPr lang="en-US">
                <a:solidFill>
                  <a:srgbClr val="FF3300"/>
                </a:solidFill>
              </a:rPr>
              <a:t>(we will find the circle in our one bucket!)</a:t>
            </a:r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5638800" y="3087688"/>
            <a:ext cx="30670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(will always be same </a:t>
            </a:r>
          </a:p>
          <a:p>
            <a:r>
              <a:rPr lang="en-US">
                <a:solidFill>
                  <a:srgbClr val="FF3300"/>
                </a:solidFill>
              </a:rPr>
              <a:t>bucket)</a:t>
            </a:r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533400" y="5181600"/>
            <a:ext cx="749891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This works, but the performance </a:t>
            </a:r>
            <a:r>
              <a:rPr lang="en-US" dirty="0" smtClean="0"/>
              <a:t>for contains will </a:t>
            </a:r>
            <a:r>
              <a:rPr lang="en-US" dirty="0"/>
              <a:t>degrade from </a:t>
            </a:r>
            <a:r>
              <a:rPr lang="en-US" dirty="0" smtClean="0"/>
              <a:t>constant </a:t>
            </a:r>
            <a:r>
              <a:rPr lang="en-US" dirty="0"/>
              <a:t>time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which it should be for a </a:t>
            </a:r>
            <a:r>
              <a:rPr lang="en-US" dirty="0" err="1"/>
              <a:t>HashSet</a:t>
            </a:r>
            <a:r>
              <a:rPr lang="en-US" dirty="0"/>
              <a:t>) </a:t>
            </a:r>
            <a:r>
              <a:rPr lang="en-US" dirty="0" smtClean="0"/>
              <a:t>to linear </a:t>
            </a:r>
            <a:r>
              <a:rPr lang="en-US" dirty="0"/>
              <a:t>time (as if this were a List).</a:t>
            </a:r>
          </a:p>
          <a:p>
            <a:r>
              <a:rPr lang="en-US" dirty="0"/>
              <a:t>We’ll have to iterate through every object in our one bucket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438" y="542925"/>
            <a:ext cx="7477125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800600" y="6324600"/>
            <a:ext cx="398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http://en.wikipedia.org/wiki/Hash_table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0"/>
            <a:ext cx="8257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a bad hash function (like “return 42”) we will achieve the Worst Case complexity </a:t>
            </a:r>
          </a:p>
          <a:p>
            <a:r>
              <a:rPr lang="en-US" dirty="0" smtClean="0"/>
              <a:t>(but our program will still be correct)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620000" y="29718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620000" y="31242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620000" y="35814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6585239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152400"/>
            <a:ext cx="3237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AbstractSequence</a:t>
            </a:r>
            <a:r>
              <a:rPr lang="en-US" dirty="0" smtClean="0"/>
              <a:t> (continued)….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495800" y="137160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29200" y="914400"/>
            <a:ext cx="3826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DNASequence</a:t>
            </a:r>
            <a:r>
              <a:rPr lang="en-US" dirty="0" smtClean="0"/>
              <a:t> and </a:t>
            </a:r>
          </a:p>
          <a:p>
            <a:r>
              <a:rPr lang="en-US" dirty="0" err="1" smtClean="0"/>
              <a:t>ProteinSequence</a:t>
            </a:r>
            <a:r>
              <a:rPr lang="en-US" dirty="0" smtClean="0"/>
              <a:t> will </a:t>
            </a:r>
          </a:p>
          <a:p>
            <a:r>
              <a:rPr lang="en-US" dirty="0" smtClean="0"/>
              <a:t>provide an alphabet of valid characters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334000" y="44196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62600" y="4800600"/>
            <a:ext cx="2797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constructor will set the </a:t>
            </a:r>
          </a:p>
          <a:p>
            <a:r>
              <a:rPr lang="en-US" dirty="0" smtClean="0"/>
              <a:t>sequence and the header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971800" y="18288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86200" y="1828800"/>
            <a:ext cx="4680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calculation will be the same for protein and</a:t>
            </a:r>
          </a:p>
          <a:p>
            <a:r>
              <a:rPr lang="en-US" dirty="0" smtClean="0"/>
              <a:t>DNA sequences, so lives in the Abstract class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669925" y="192088"/>
            <a:ext cx="69588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We can look in the Double class in Java for the </a:t>
            </a:r>
            <a:r>
              <a:rPr lang="en-US" dirty="0" err="1" smtClean="0"/>
              <a:t>hashCode</a:t>
            </a:r>
            <a:r>
              <a:rPr lang="en-US" dirty="0" smtClean="0"/>
              <a:t>() for a Double…</a:t>
            </a:r>
            <a:endParaRPr lang="en-US" dirty="0"/>
          </a:p>
        </p:txBody>
      </p:sp>
      <p:graphicFrame>
        <p:nvGraphicFramePr>
          <p:cNvPr id="80896" name="Object 1024"/>
          <p:cNvGraphicFramePr>
            <a:graphicFrameLocks noChangeAspect="1"/>
          </p:cNvGraphicFramePr>
          <p:nvPr/>
        </p:nvGraphicFramePr>
        <p:xfrm>
          <a:off x="1238250" y="914400"/>
          <a:ext cx="6229350" cy="4089400"/>
        </p:xfrm>
        <a:graphic>
          <a:graphicData uri="http://schemas.openxmlformats.org/presentationml/2006/ole">
            <p:oleObj spid="_x0000_s7170" name="Bitmap Image" r:id="rId4" imgW="5601482" imgH="3677163" progId="PBrush">
              <p:embed/>
            </p:oleObj>
          </a:graphicData>
        </a:graphic>
      </p:graphicFrame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1203325" y="5145088"/>
            <a:ext cx="50490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One easy solution is just to copy </a:t>
            </a:r>
            <a:r>
              <a:rPr lang="en-US" dirty="0"/>
              <a:t>this into our code…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0" name="Object 1024"/>
          <p:cNvGraphicFramePr>
            <a:graphicFrameLocks noChangeAspect="1"/>
          </p:cNvGraphicFramePr>
          <p:nvPr/>
        </p:nvGraphicFramePr>
        <p:xfrm>
          <a:off x="381000" y="76200"/>
          <a:ext cx="5314950" cy="5935663"/>
        </p:xfrm>
        <a:graphic>
          <a:graphicData uri="http://schemas.openxmlformats.org/presentationml/2006/ole">
            <p:oleObj spid="_x0000_s8194" name="Bitmap Image" r:id="rId4" imgW="5315692" imgH="5934903" progId="PBrush">
              <p:embed/>
            </p:oleObj>
          </a:graphicData>
        </a:graphic>
      </p:graphicFrame>
      <p:sp>
        <p:nvSpPr>
          <p:cNvPr id="51210" name="Line 10"/>
          <p:cNvSpPr>
            <a:spLocks noChangeShapeType="1"/>
          </p:cNvSpPr>
          <p:nvPr/>
        </p:nvSpPr>
        <p:spPr bwMode="auto">
          <a:xfrm flipH="1">
            <a:off x="44196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0" y="6059269"/>
            <a:ext cx="92604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Bloch (Item #9)  </a:t>
            </a:r>
            <a:r>
              <a:rPr lang="en-US" dirty="0"/>
              <a:t>notes that Java’s hashes are not very </a:t>
            </a:r>
            <a:r>
              <a:rPr lang="en-US" dirty="0" smtClean="0"/>
              <a:t>good (meaning </a:t>
            </a:r>
            <a:r>
              <a:rPr lang="en-US" dirty="0"/>
              <a:t>not very evenly distributed).</a:t>
            </a:r>
          </a:p>
          <a:p>
            <a:r>
              <a:rPr lang="en-US" dirty="0"/>
              <a:t>On the other hand, good enough!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762000" y="316468"/>
            <a:ext cx="7439024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You can usually figure out how to use Java’s </a:t>
            </a:r>
            <a:r>
              <a:rPr lang="en-US" dirty="0" smtClean="0"/>
              <a:t>hashes for </a:t>
            </a:r>
            <a:r>
              <a:rPr lang="en-US" dirty="0"/>
              <a:t>most of your objects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you can represent the data in your object as a String call, </a:t>
            </a:r>
            <a:r>
              <a:rPr lang="en-US" dirty="0" err="1" smtClean="0"/>
              <a:t>string.hashCode</a:t>
            </a:r>
            <a:r>
              <a:rPr lang="en-US" dirty="0" smtClean="0"/>
              <a:t>().</a:t>
            </a:r>
          </a:p>
          <a:p>
            <a:endParaRPr lang="en-US" dirty="0" smtClean="0"/>
          </a:p>
          <a:p>
            <a:r>
              <a:rPr lang="en-US" dirty="0" smtClean="0"/>
              <a:t>If a primitive type, copy the </a:t>
            </a:r>
            <a:r>
              <a:rPr lang="en-US" dirty="0" err="1" smtClean="0"/>
              <a:t>hashCode</a:t>
            </a:r>
            <a:r>
              <a:rPr lang="en-US" dirty="0" smtClean="0"/>
              <a:t>() from the corresponding class </a:t>
            </a:r>
          </a:p>
          <a:p>
            <a:r>
              <a:rPr lang="en-US" dirty="0" smtClean="0"/>
              <a:t>(e.g. Double’s </a:t>
            </a:r>
            <a:r>
              <a:rPr lang="en-US" dirty="0" err="1" smtClean="0"/>
              <a:t>hashCode</a:t>
            </a:r>
            <a:r>
              <a:rPr lang="en-US" dirty="0" smtClean="0"/>
              <a:t>() for a double)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898525" y="2678668"/>
            <a:ext cx="61336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Alternatively, Bloch </a:t>
            </a:r>
            <a:r>
              <a:rPr lang="en-US" dirty="0" smtClean="0"/>
              <a:t>Item #9 gives a formula that is easy to use… 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974725" y="115888"/>
            <a:ext cx="72564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equals(), hashCode() and toString() are all overriden</a:t>
            </a:r>
          </a:p>
          <a:p>
            <a:r>
              <a:rPr lang="en-US"/>
              <a:t>in HashSet()</a:t>
            </a:r>
          </a:p>
        </p:txBody>
      </p:sp>
      <p:graphicFrame>
        <p:nvGraphicFramePr>
          <p:cNvPr id="82944" name="Object 1024"/>
          <p:cNvGraphicFramePr>
            <a:graphicFrameLocks noChangeAspect="1"/>
          </p:cNvGraphicFramePr>
          <p:nvPr/>
        </p:nvGraphicFramePr>
        <p:xfrm>
          <a:off x="457200" y="1263650"/>
          <a:ext cx="8153400" cy="3079750"/>
        </p:xfrm>
        <a:graphic>
          <a:graphicData uri="http://schemas.openxmlformats.org/presentationml/2006/ole">
            <p:oleObj spid="_x0000_s9218" name="Bitmap Image" r:id="rId4" imgW="6935168" imgH="2619048" progId="PBrush">
              <p:embed/>
            </p:oleObj>
          </a:graphicData>
        </a:graphic>
      </p:graphicFrame>
      <p:graphicFrame>
        <p:nvGraphicFramePr>
          <p:cNvPr id="82945" name="Object 1025"/>
          <p:cNvGraphicFramePr>
            <a:graphicFrameLocks noChangeAspect="1"/>
          </p:cNvGraphicFramePr>
          <p:nvPr/>
        </p:nvGraphicFramePr>
        <p:xfrm>
          <a:off x="1676400" y="4419600"/>
          <a:ext cx="1270000" cy="1371600"/>
        </p:xfrm>
        <a:graphic>
          <a:graphicData uri="http://schemas.openxmlformats.org/presentationml/2006/ole">
            <p:oleObj spid="_x0000_s9219" name="Bitmap Image" r:id="rId5" imgW="838095" imgH="905001" progId="PBrush">
              <p:embed/>
            </p:oleObj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2" name="Object 1026"/>
          <p:cNvGraphicFramePr>
            <a:graphicFrameLocks noChangeAspect="1"/>
          </p:cNvGraphicFramePr>
          <p:nvPr/>
        </p:nvGraphicFramePr>
        <p:xfrm>
          <a:off x="1066800" y="611188"/>
          <a:ext cx="6477000" cy="4418012"/>
        </p:xfrm>
        <a:graphic>
          <a:graphicData uri="http://schemas.openxmlformats.org/presentationml/2006/ole">
            <p:oleObj spid="_x0000_s10242" name="Bitmap Image" r:id="rId4" imgW="5877745" imgH="4009524" progId="PBrush">
              <p:embed/>
            </p:oleObj>
          </a:graphicData>
        </a:graphic>
      </p:graphicFrame>
      <p:sp>
        <p:nvSpPr>
          <p:cNvPr id="71683" name="Text Box 1027"/>
          <p:cNvSpPr txBox="1">
            <a:spLocks noChangeArrowheads="1"/>
          </p:cNvSpPr>
          <p:nvPr/>
        </p:nvSpPr>
        <p:spPr bwMode="auto">
          <a:xfrm>
            <a:off x="1219200" y="-60325"/>
            <a:ext cx="61674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The hashCode() of a set is simply the sum</a:t>
            </a:r>
          </a:p>
          <a:p>
            <a:r>
              <a:rPr lang="en-US"/>
              <a:t>of all the hashCode() of everything in the set</a:t>
            </a:r>
          </a:p>
        </p:txBody>
      </p:sp>
      <p:sp>
        <p:nvSpPr>
          <p:cNvPr id="71684" name="Text Box 1028"/>
          <p:cNvSpPr txBox="1">
            <a:spLocks noChangeArrowheads="1"/>
          </p:cNvSpPr>
          <p:nvPr/>
        </p:nvSpPr>
        <p:spPr bwMode="auto">
          <a:xfrm>
            <a:off x="990600" y="5349875"/>
            <a:ext cx="64023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And, of course, the hashCode of an Integer is </a:t>
            </a:r>
          </a:p>
          <a:p>
            <a:r>
              <a:rPr lang="en-US"/>
              <a:t>just the value of that integer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304800"/>
            <a:ext cx="53861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AbstractSequence</a:t>
            </a:r>
            <a:r>
              <a:rPr lang="en-US" dirty="0" smtClean="0"/>
              <a:t>, </a:t>
            </a:r>
            <a:r>
              <a:rPr lang="en-US" dirty="0" err="1" smtClean="0"/>
              <a:t>ProteinSequence</a:t>
            </a:r>
            <a:r>
              <a:rPr lang="en-US" dirty="0" smtClean="0"/>
              <a:t> and </a:t>
            </a:r>
            <a:r>
              <a:rPr lang="en-US" dirty="0" err="1" smtClean="0"/>
              <a:t>DNASequence</a:t>
            </a:r>
            <a:endParaRPr lang="en-US" dirty="0" smtClean="0"/>
          </a:p>
          <a:p>
            <a:r>
              <a:rPr lang="en-US" dirty="0" err="1" smtClean="0"/>
              <a:t>HashSet</a:t>
            </a:r>
            <a:endParaRPr lang="en-US" dirty="0" smtClean="0"/>
          </a:p>
          <a:p>
            <a:r>
              <a:rPr lang="en-US" dirty="0" smtClean="0"/>
              <a:t>equals() and </a:t>
            </a:r>
            <a:r>
              <a:rPr lang="en-US" dirty="0" err="1" smtClean="0"/>
              <a:t>hashCode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Iterators</a:t>
            </a:r>
            <a:endParaRPr lang="en-US" dirty="0" smtClean="0"/>
          </a:p>
          <a:p>
            <a:r>
              <a:rPr lang="en-US" dirty="0" err="1" smtClean="0"/>
              <a:t>HashSet</a:t>
            </a:r>
            <a:r>
              <a:rPr lang="en-US" dirty="0" smtClean="0"/>
              <a:t>, </a:t>
            </a:r>
            <a:r>
              <a:rPr lang="en-US" dirty="0" err="1" smtClean="0"/>
              <a:t>LinkedHashSet</a:t>
            </a:r>
            <a:r>
              <a:rPr lang="en-US" dirty="0" smtClean="0"/>
              <a:t>, </a:t>
            </a:r>
            <a:r>
              <a:rPr lang="en-US" dirty="0" err="1" smtClean="0"/>
              <a:t>TreeSet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295400" y="1295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762000" y="1676400"/>
          <a:ext cx="6858000" cy="3705225"/>
        </p:xfrm>
        <a:graphic>
          <a:graphicData uri="http://schemas.openxmlformats.org/presentationml/2006/ole">
            <p:oleObj spid="_x0000_s11266" name="Bitmap Image" r:id="rId4" imgW="5533333" imgH="2991268" progId="PBrush">
              <p:embed/>
            </p:oleObj>
          </a:graphicData>
        </a:graphic>
      </p:graphicFrame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228600" y="609600"/>
            <a:ext cx="8523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Iterators are an alternative way to walk through a collection….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92075" y="153988"/>
          <a:ext cx="8961438" cy="6551612"/>
        </p:xfrm>
        <a:graphic>
          <a:graphicData uri="http://schemas.openxmlformats.org/presentationml/2006/ole">
            <p:oleObj spid="_x0000_s12290" name="Bitmap Image" r:id="rId4" imgW="8961905" imgH="6552381" progId="PBrush">
              <p:embed/>
            </p:oleObj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050925" y="268288"/>
            <a:ext cx="69310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You cannot change the contents of your collection</a:t>
            </a:r>
          </a:p>
          <a:p>
            <a:r>
              <a:rPr lang="en-US"/>
              <a:t>while iterating through it except by using </a:t>
            </a:r>
          </a:p>
          <a:p>
            <a:r>
              <a:rPr lang="en-US"/>
              <a:t>Iterator.remove()</a:t>
            </a:r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1400175" y="2057400"/>
          <a:ext cx="5762625" cy="2549525"/>
        </p:xfrm>
        <a:graphic>
          <a:graphicData uri="http://schemas.openxmlformats.org/presentationml/2006/ole">
            <p:oleObj spid="_x0000_s13314" name="Bitmap Image" r:id="rId4" imgW="4971429" imgH="2200582" progId="PBrush">
              <p:embed/>
            </p:oleObj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762000" y="4724400"/>
          <a:ext cx="7620000" cy="989013"/>
        </p:xfrm>
        <a:graphic>
          <a:graphicData uri="http://schemas.openxmlformats.org/presentationml/2006/ole">
            <p:oleObj spid="_x0000_s13315" name="Bitmap Image" r:id="rId5" imgW="5504762" imgH="714286" progId="PBrush">
              <p:embed/>
            </p:oleObj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1752600" y="1905000"/>
          <a:ext cx="5486400" cy="3021013"/>
        </p:xfrm>
        <a:graphic>
          <a:graphicData uri="http://schemas.openxmlformats.org/presentationml/2006/ole">
            <p:oleObj spid="_x0000_s14338" name="Bitmap Image" r:id="rId4" imgW="5001323" imgH="2752381" progId="PBrush">
              <p:embed/>
            </p:oleObj>
          </a:graphicData>
        </a:graphic>
      </p:graphicFrame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1050925" y="268288"/>
            <a:ext cx="69310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You cannot change the contents of your collection</a:t>
            </a:r>
          </a:p>
          <a:p>
            <a:r>
              <a:rPr lang="en-US"/>
              <a:t>while iterating through it except by using </a:t>
            </a:r>
          </a:p>
          <a:p>
            <a:r>
              <a:rPr lang="en-US"/>
              <a:t>Iterator.remove()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304800" y="5449888"/>
            <a:ext cx="85010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 usually prefer the for ( : ) syntax, which was new in Java 1.5.</a:t>
            </a:r>
          </a:p>
          <a:p>
            <a:r>
              <a:rPr lang="en-US"/>
              <a:t>But the .remove() method in Iterator can be handy.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752600"/>
            <a:ext cx="868568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381000"/>
            <a:ext cx="6188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set holds no duplicate elements (not necessarily in any order).</a:t>
            </a:r>
          </a:p>
          <a:p>
            <a:endParaRPr lang="en-US" dirty="0" smtClean="0"/>
          </a:p>
          <a:p>
            <a:r>
              <a:rPr lang="en-US" dirty="0" smtClean="0"/>
              <a:t>A list can have duplicate elements (and is always ordered) 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53861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AbstractSequence</a:t>
            </a:r>
            <a:r>
              <a:rPr lang="en-US" dirty="0" smtClean="0"/>
              <a:t>, </a:t>
            </a:r>
            <a:r>
              <a:rPr lang="en-US" dirty="0" err="1" smtClean="0"/>
              <a:t>ProteinSequence</a:t>
            </a:r>
            <a:r>
              <a:rPr lang="en-US" dirty="0" smtClean="0"/>
              <a:t> and </a:t>
            </a:r>
            <a:r>
              <a:rPr lang="en-US" dirty="0" err="1" smtClean="0"/>
              <a:t>DNASequence</a:t>
            </a:r>
            <a:endParaRPr lang="en-US" dirty="0" smtClean="0"/>
          </a:p>
          <a:p>
            <a:r>
              <a:rPr lang="en-US" dirty="0" err="1" smtClean="0"/>
              <a:t>HashSet</a:t>
            </a:r>
            <a:endParaRPr lang="en-US" dirty="0" smtClean="0"/>
          </a:p>
          <a:p>
            <a:r>
              <a:rPr lang="en-US" dirty="0" smtClean="0"/>
              <a:t>equals() and </a:t>
            </a:r>
            <a:r>
              <a:rPr lang="en-US" dirty="0" err="1" smtClean="0"/>
              <a:t>hashCode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Iterators</a:t>
            </a:r>
            <a:endParaRPr lang="en-US" dirty="0" smtClean="0"/>
          </a:p>
          <a:p>
            <a:r>
              <a:rPr lang="en-US" dirty="0" err="1" smtClean="0"/>
              <a:t>HashSet</a:t>
            </a:r>
            <a:r>
              <a:rPr lang="en-US" dirty="0" smtClean="0"/>
              <a:t>, </a:t>
            </a:r>
            <a:r>
              <a:rPr lang="en-US" dirty="0" err="1" smtClean="0"/>
              <a:t>LinkedHashSet</a:t>
            </a:r>
            <a:r>
              <a:rPr lang="en-US" dirty="0" smtClean="0"/>
              <a:t>, </a:t>
            </a:r>
            <a:r>
              <a:rPr lang="en-US" dirty="0" err="1" smtClean="0"/>
              <a:t>TreeSet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3505200" y="1600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430588" y="531813"/>
            <a:ext cx="1065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Object</a:t>
            </a: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V="1">
            <a:off x="3886200" y="10652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201988" y="1598613"/>
            <a:ext cx="1522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Collection</a:t>
            </a: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 flipV="1">
            <a:off x="3886200" y="19796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3549650" y="2436813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Set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4572000" y="1598613"/>
            <a:ext cx="155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(interface)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4572000" y="2436813"/>
            <a:ext cx="155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(interface)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1154113" y="31702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i="1"/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941388" y="3198813"/>
            <a:ext cx="135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HashSet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484188" y="4113213"/>
            <a:ext cx="2251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LinkedHashSet</a:t>
            </a:r>
          </a:p>
        </p:txBody>
      </p:sp>
      <p:sp>
        <p:nvSpPr>
          <p:cNvPr id="6160" name="Line 16"/>
          <p:cNvSpPr>
            <a:spLocks noChangeShapeType="1"/>
          </p:cNvSpPr>
          <p:nvPr/>
        </p:nvSpPr>
        <p:spPr bwMode="auto">
          <a:xfrm flipV="1">
            <a:off x="3048000" y="2817813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2160588" y="3270250"/>
            <a:ext cx="168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(fast, no order)</a:t>
            </a:r>
            <a:endParaRPr lang="en-US"/>
          </a:p>
        </p:txBody>
      </p:sp>
      <p:sp>
        <p:nvSpPr>
          <p:cNvPr id="6162" name="Line 18"/>
          <p:cNvSpPr>
            <a:spLocks noChangeShapeType="1"/>
          </p:cNvSpPr>
          <p:nvPr/>
        </p:nvSpPr>
        <p:spPr bwMode="auto">
          <a:xfrm flipV="1">
            <a:off x="1779588" y="35798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538163" y="4418013"/>
            <a:ext cx="2357437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(a little slower,</a:t>
            </a:r>
          </a:p>
          <a:p>
            <a:r>
              <a:rPr lang="en-US" sz="1800"/>
              <a:t>retains order in which</a:t>
            </a:r>
          </a:p>
          <a:p>
            <a:r>
              <a:rPr lang="en-US" sz="1800"/>
              <a:t>elements are added)</a:t>
            </a:r>
            <a:endParaRPr lang="en-US"/>
          </a:p>
        </p:txBody>
      </p:sp>
      <p:sp>
        <p:nvSpPr>
          <p:cNvPr id="6164" name="Line 20"/>
          <p:cNvSpPr>
            <a:spLocks noChangeShapeType="1"/>
          </p:cNvSpPr>
          <p:nvPr/>
        </p:nvSpPr>
        <p:spPr bwMode="auto">
          <a:xfrm flipH="1" flipV="1">
            <a:off x="4191000" y="2817813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4827588" y="3198813"/>
            <a:ext cx="2241550" cy="12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TreeSet </a:t>
            </a:r>
            <a:r>
              <a:rPr lang="en-US" sz="1800"/>
              <a:t>(slow,</a:t>
            </a:r>
          </a:p>
          <a:p>
            <a:r>
              <a:rPr lang="en-US" sz="1800"/>
              <a:t>Orders elements by </a:t>
            </a:r>
          </a:p>
          <a:p>
            <a:r>
              <a:rPr lang="en-US" sz="1800"/>
              <a:t>Natural order or</a:t>
            </a:r>
          </a:p>
          <a:p>
            <a:r>
              <a:rPr lang="en-US" sz="1800"/>
              <a:t>Comparator)</a:t>
            </a:r>
            <a:endParaRPr lang="en-US"/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365125" y="5838825"/>
            <a:ext cx="7418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When in doubt use HashSet because it is the fastest!!</a:t>
            </a:r>
          </a:p>
        </p:txBody>
      </p:sp>
      <p:sp>
        <p:nvSpPr>
          <p:cNvPr id="6167" name="Line 23"/>
          <p:cNvSpPr>
            <a:spLocks noChangeShapeType="1"/>
          </p:cNvSpPr>
          <p:nvPr/>
        </p:nvSpPr>
        <p:spPr bwMode="auto">
          <a:xfrm>
            <a:off x="381000" y="304800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5" name="Picture 7" descr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5702300"/>
            <a:ext cx="6078538" cy="698500"/>
          </a:xfrm>
          <a:prstGeom prst="rect">
            <a:avLst/>
          </a:prstGeom>
          <a:noFill/>
        </p:spPr>
      </p:pic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762000" y="5229225"/>
            <a:ext cx="7519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Iteration order may or may not be the same both times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365125" y="2000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441325" y="76200"/>
            <a:ext cx="64182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Hash set has no order, but is constant time for</a:t>
            </a:r>
          </a:p>
          <a:p>
            <a:r>
              <a:rPr lang="en-US"/>
              <a:t>add, remove, contains and size!</a:t>
            </a:r>
          </a:p>
        </p:txBody>
      </p:sp>
      <p:pic>
        <p:nvPicPr>
          <p:cNvPr id="7180" name="Picture 12" descr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990600"/>
            <a:ext cx="7162800" cy="4137025"/>
          </a:xfrm>
          <a:prstGeom prst="rect">
            <a:avLst/>
          </a:prstGeom>
          <a:noFill/>
        </p:spPr>
      </p:pic>
      <p:sp>
        <p:nvSpPr>
          <p:cNvPr id="7181" name="Line 13"/>
          <p:cNvSpPr>
            <a:spLocks noChangeShapeType="1"/>
          </p:cNvSpPr>
          <p:nvPr/>
        </p:nvSpPr>
        <p:spPr bwMode="auto">
          <a:xfrm flipV="1">
            <a:off x="838200" y="1600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136525" y="1843088"/>
            <a:ext cx="107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Interface</a:t>
            </a:r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5181600" y="1919288"/>
            <a:ext cx="174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Implementation</a:t>
            </a:r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 flipH="1" flipV="1">
            <a:off x="4343400" y="16002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752600"/>
            <a:ext cx="6705600" cy="3382963"/>
          </a:xfrm>
          <a:prstGeom prst="rect">
            <a:avLst/>
          </a:prstGeom>
          <a:noFill/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57200" y="304800"/>
            <a:ext cx="83169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LinkedHashSet maintains the order that elements are added</a:t>
            </a:r>
          </a:p>
          <a:p>
            <a:r>
              <a:rPr lang="en-US"/>
              <a:t>Performance is usually just a little slower than HashSet</a:t>
            </a:r>
          </a:p>
        </p:txBody>
      </p:sp>
      <p:pic>
        <p:nvPicPr>
          <p:cNvPr id="8198" name="Picture 6" descr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5562600"/>
            <a:ext cx="11029950" cy="3127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600200"/>
            <a:ext cx="4716463" cy="2667000"/>
          </a:xfrm>
          <a:prstGeom prst="rect">
            <a:avLst/>
          </a:prstGeom>
          <a:noFill/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84150" y="184150"/>
            <a:ext cx="89598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TreeSet</a:t>
            </a:r>
            <a:r>
              <a:rPr lang="en-US" dirty="0"/>
              <a:t> maintains the order of the elements.</a:t>
            </a:r>
          </a:p>
          <a:p>
            <a:r>
              <a:rPr lang="en-US" dirty="0"/>
              <a:t>Much slower than </a:t>
            </a:r>
            <a:r>
              <a:rPr lang="en-US" dirty="0" err="1"/>
              <a:t>HashSet</a:t>
            </a:r>
            <a:r>
              <a:rPr lang="en-US" dirty="0"/>
              <a:t>.  O(n) time for add, </a:t>
            </a:r>
            <a:r>
              <a:rPr lang="en-US" dirty="0" smtClean="0"/>
              <a:t>remove</a:t>
            </a:r>
            <a:r>
              <a:rPr lang="en-US" dirty="0"/>
              <a:t>, contains.</a:t>
            </a:r>
          </a:p>
          <a:p>
            <a:r>
              <a:rPr lang="en-US" dirty="0"/>
              <a:t>Can be faster than sorting a List ( which is n*log(n)).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403725" y="24860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i="1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311150" y="5273675"/>
            <a:ext cx="76898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(You can pass a Comparator to the TreeSet constructor</a:t>
            </a:r>
          </a:p>
          <a:p>
            <a:r>
              <a:rPr lang="en-US"/>
              <a:t>instead of using the “natural order”) </a:t>
            </a:r>
          </a:p>
        </p:txBody>
      </p:sp>
      <p:pic>
        <p:nvPicPr>
          <p:cNvPr id="9225" name="Picture 9" descr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4427538"/>
            <a:ext cx="7391400" cy="6016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457200"/>
            <a:ext cx="6629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Still to come...</a:t>
            </a:r>
          </a:p>
          <a:p>
            <a:r>
              <a:rPr lang="en-US" dirty="0" smtClean="0"/>
              <a:t>	 </a:t>
            </a:r>
            <a:r>
              <a:rPr lang="en-US" dirty="0" err="1" smtClean="0"/>
              <a:t>HashMaps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	Boxing and </a:t>
            </a:r>
            <a:r>
              <a:rPr lang="en-US" dirty="0" err="1" smtClean="0"/>
              <a:t>unboxing</a:t>
            </a:r>
            <a:r>
              <a:rPr lang="en-US" dirty="0" smtClean="0"/>
              <a:t> primitives in Java</a:t>
            </a:r>
          </a:p>
          <a:p>
            <a:r>
              <a:rPr lang="en-US" dirty="0" smtClean="0"/>
              <a:t>	Exceptions</a:t>
            </a:r>
          </a:p>
          <a:p>
            <a:r>
              <a:rPr lang="en-US" dirty="0" smtClean="0"/>
              <a:t>	Constructor chaining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990600"/>
            <a:ext cx="548836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457200"/>
            <a:ext cx="574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we start to build our implementation of </a:t>
            </a:r>
            <a:r>
              <a:rPr lang="en-US" dirty="0" err="1" smtClean="0"/>
              <a:t>DnaSequence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638800" y="26670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86400" y="1928336"/>
            <a:ext cx="34772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This is a set which does maintain an order  (the same order as elements were added; much more on this later!)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962400" y="43434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63656" y="4495800"/>
            <a:ext cx="4018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little bit of extra safety; </a:t>
            </a:r>
          </a:p>
          <a:p>
            <a:r>
              <a:rPr lang="en-US" dirty="0" smtClean="0"/>
              <a:t>We don’t let anyone modify our set once</a:t>
            </a:r>
          </a:p>
          <a:p>
            <a:r>
              <a:rPr lang="en-US" dirty="0" smtClean="0"/>
              <a:t>we publish the reference to it.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5486400"/>
            <a:ext cx="6324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762000" y="5181600"/>
            <a:ext cx="2666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still doesn’t compile…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" y="6019800"/>
            <a:ext cx="6520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are trying to call the default constructor on </a:t>
            </a:r>
            <a:r>
              <a:rPr lang="en-US" dirty="0" err="1" smtClean="0"/>
              <a:t>AbstractSequence</a:t>
            </a:r>
            <a:r>
              <a:rPr lang="en-US" dirty="0" smtClean="0"/>
              <a:t>() </a:t>
            </a:r>
          </a:p>
          <a:p>
            <a:r>
              <a:rPr lang="en-US" dirty="0" smtClean="0"/>
              <a:t>(but there isn’t one)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52400"/>
            <a:ext cx="5791200" cy="4676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4953000" y="3810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91200" y="3657600"/>
            <a:ext cx="225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fixes the problem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992469"/>
            <a:ext cx="9221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entire </a:t>
            </a:r>
            <a:r>
              <a:rPr lang="en-US" dirty="0" err="1" smtClean="0"/>
              <a:t>DnaSequence</a:t>
            </a:r>
            <a:r>
              <a:rPr lang="en-US" dirty="0" smtClean="0"/>
              <a:t> class.   </a:t>
            </a:r>
          </a:p>
          <a:p>
            <a:r>
              <a:rPr lang="en-US" dirty="0" err="1" smtClean="0"/>
              <a:t>getRatioValid</a:t>
            </a:r>
            <a:r>
              <a:rPr lang="en-US" dirty="0" smtClean="0"/>
              <a:t>() is defined at the abstract </a:t>
            </a:r>
            <a:r>
              <a:rPr lang="en-US" dirty="0" err="1" smtClean="0"/>
              <a:t>superclass</a:t>
            </a:r>
            <a:r>
              <a:rPr lang="en-US" dirty="0" smtClean="0"/>
              <a:t> level and is </a:t>
            </a:r>
            <a:r>
              <a:rPr lang="en-US" dirty="0" smtClean="0">
                <a:solidFill>
                  <a:srgbClr val="FF0000"/>
                </a:solidFill>
              </a:rPr>
              <a:t>inherited</a:t>
            </a:r>
            <a:r>
              <a:rPr lang="en-US" dirty="0" smtClean="0"/>
              <a:t> from </a:t>
            </a:r>
            <a:r>
              <a:rPr lang="en-US" dirty="0" err="1" smtClean="0"/>
              <a:t>AbstractSequence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66800" y="4267200"/>
            <a:ext cx="152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46920" y="4572000"/>
            <a:ext cx="752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 the new keyword “super” that calls the constructor of the </a:t>
            </a:r>
            <a:r>
              <a:rPr lang="en-US" dirty="0" err="1" smtClean="0"/>
              <a:t>superclass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762000"/>
            <a:ext cx="56388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381000"/>
            <a:ext cx="364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instantiate our </a:t>
            </a:r>
            <a:r>
              <a:rPr lang="en-US" dirty="0" err="1" smtClean="0"/>
              <a:t>DnaSequence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105400" y="1219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86400" y="685800"/>
            <a:ext cx="3255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DnaSequence</a:t>
            </a:r>
            <a:r>
              <a:rPr lang="en-US" dirty="0" smtClean="0"/>
              <a:t> constructor chains</a:t>
            </a:r>
          </a:p>
          <a:p>
            <a:r>
              <a:rPr lang="en-US" dirty="0" smtClean="0"/>
              <a:t>To </a:t>
            </a:r>
            <a:r>
              <a:rPr lang="en-US" dirty="0" err="1" smtClean="0"/>
              <a:t>AbstactSequence</a:t>
            </a:r>
            <a:r>
              <a:rPr lang="en-US" dirty="0" smtClean="0"/>
              <a:t> constructor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419600" y="16764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53000" y="1676400"/>
            <a:ext cx="37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Methods defined in </a:t>
            </a:r>
            <a:r>
              <a:rPr lang="en-US" dirty="0" err="1" smtClean="0"/>
              <a:t>AbstractSequence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114800" y="18288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810000" y="2286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62400" y="2209800"/>
            <a:ext cx="5193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Abstract method in </a:t>
            </a:r>
            <a:r>
              <a:rPr lang="en-US" dirty="0" err="1" smtClean="0"/>
              <a:t>AbstractSequence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Implemented in </a:t>
            </a:r>
            <a:r>
              <a:rPr lang="en-US" dirty="0" err="1" smtClean="0"/>
              <a:t>DnaSequence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toString</a:t>
            </a:r>
            <a:r>
              <a:rPr lang="en-US" dirty="0" smtClean="0"/>
              <a:t>() is defined by the </a:t>
            </a:r>
            <a:r>
              <a:rPr lang="en-US" dirty="0" err="1" smtClean="0"/>
              <a:t>HashSet</a:t>
            </a:r>
            <a:r>
              <a:rPr lang="en-US" dirty="0" smtClean="0"/>
              <a:t> implementation)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438400" y="2667000"/>
            <a:ext cx="152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66800" y="3276600"/>
            <a:ext cx="5134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No; we can’t modify the alphabet </a:t>
            </a:r>
          </a:p>
          <a:p>
            <a:r>
              <a:rPr lang="en-US" dirty="0" smtClean="0"/>
              <a:t>(because we returned </a:t>
            </a:r>
            <a:r>
              <a:rPr lang="en-US" dirty="0" err="1" smtClean="0"/>
              <a:t>Collections.unmodifiableSet</a:t>
            </a:r>
            <a:r>
              <a:rPr lang="en-US" dirty="0" smtClean="0"/>
              <a:t>())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495800"/>
            <a:ext cx="7641617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85800"/>
            <a:ext cx="8229600" cy="5496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0"/>
            <a:ext cx="5514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is one possible implementation of </a:t>
            </a:r>
            <a:r>
              <a:rPr lang="en-US" dirty="0" err="1" smtClean="0"/>
              <a:t>ProteinSequence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800600" y="914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86400" y="762000"/>
            <a:ext cx="294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extend </a:t>
            </a:r>
            <a:r>
              <a:rPr lang="en-US" dirty="0" err="1" smtClean="0"/>
              <a:t>AbstractSequence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248400" y="16002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29400" y="1972270"/>
            <a:ext cx="2374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 to save on typing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set.add</a:t>
            </a:r>
            <a:r>
              <a:rPr lang="en-US" dirty="0" smtClean="0"/>
              <a:t>(‘Amino Acid’)”</a:t>
            </a:r>
          </a:p>
          <a:p>
            <a:r>
              <a:rPr lang="en-US" dirty="0" smtClean="0"/>
              <a:t>20 times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55701" y="3962400"/>
            <a:ext cx="4378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cache the alphabet</a:t>
            </a:r>
          </a:p>
          <a:p>
            <a:r>
              <a:rPr lang="en-US" dirty="0" smtClean="0"/>
              <a:t>(so we don’t have to make </a:t>
            </a:r>
          </a:p>
          <a:p>
            <a:r>
              <a:rPr lang="en-US" dirty="0" smtClean="0"/>
              <a:t>a new one each time </a:t>
            </a:r>
            <a:r>
              <a:rPr lang="en-US" dirty="0" err="1" smtClean="0"/>
              <a:t>getAlphabet</a:t>
            </a:r>
            <a:r>
              <a:rPr lang="en-US" dirty="0" smtClean="0"/>
              <a:t>() is called)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581400" y="4267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62600" y="3048000"/>
            <a:ext cx="293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static </a:t>
            </a:r>
            <a:r>
              <a:rPr lang="en-US" dirty="0" err="1" smtClean="0"/>
              <a:t>initializer</a:t>
            </a:r>
            <a:r>
              <a:rPr lang="en-US" dirty="0" smtClean="0"/>
              <a:t> to set up </a:t>
            </a:r>
          </a:p>
          <a:p>
            <a:r>
              <a:rPr lang="en-US" dirty="0" smtClean="0"/>
              <a:t>our cached alphabet 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800600" y="3276600"/>
            <a:ext cx="762000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048000" y="5562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10000" y="5410200"/>
            <a:ext cx="474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chain to the </a:t>
            </a:r>
            <a:r>
              <a:rPr lang="en-US" dirty="0" err="1" smtClean="0"/>
              <a:t>superclass</a:t>
            </a:r>
            <a:r>
              <a:rPr lang="en-US" dirty="0" smtClean="0"/>
              <a:t> constructor as before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2025</Words>
  <Application>Microsoft Office PowerPoint</Application>
  <PresentationFormat>On-screen Show (4:3)</PresentationFormat>
  <Paragraphs>351</Paragraphs>
  <Slides>55</Slides>
  <Notes>55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Office Theme</vt:lpstr>
      <vt:lpstr>Bitmap Image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103</cp:revision>
  <dcterms:created xsi:type="dcterms:W3CDTF">2006-08-16T00:00:00Z</dcterms:created>
  <dcterms:modified xsi:type="dcterms:W3CDTF">2015-10-06T11:10:10Z</dcterms:modified>
</cp:coreProperties>
</file>