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3" r:id="rId9"/>
    <p:sldId id="260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  <p:sldId id="287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5909-3D24-4715-B7D8-CE21EEF0751A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ECC-4B1F-4D26-AA03-A9D27C10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5000" y="45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55318" y="5867400"/>
            <a:ext cx="73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will inherit 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r>
              <a:rPr lang="en-US" dirty="0"/>
              <a:t>(and hence will be Comparable)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172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1981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50805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2895600" y="43434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185623"/>
            <a:ext cx="3648075" cy="42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53000" y="304800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Shape</a:t>
            </a:r>
          </a:p>
          <a:p>
            <a:r>
              <a:rPr lang="en-US" dirty="0"/>
              <a:t>Shape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Comparable</a:t>
            </a:r>
          </a:p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the</a:t>
            </a:r>
          </a:p>
          <a:p>
            <a:r>
              <a:rPr lang="en-US" dirty="0"/>
              <a:t>Implementation of Comparable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6019800" cy="46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63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defined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, we can now call </a:t>
            </a:r>
            <a:r>
              <a:rPr lang="en-US" dirty="0" err="1"/>
              <a:t>Collections.sort</a:t>
            </a:r>
            <a:r>
              <a:rPr lang="en-US" dirty="0"/>
              <a:t>(…)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181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8494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(and C#) all objects automatically extend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534400" cy="19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29718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90048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objects have these methods…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76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wait() and notify() and </a:t>
            </a:r>
            <a:r>
              <a:rPr lang="en-US" dirty="0" err="1"/>
              <a:t>notifyAll</a:t>
            </a:r>
            <a:r>
              <a:rPr lang="en-US" dirty="0"/>
              <a:t>() are for threading (so we will get to them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88468"/>
            <a:ext cx="757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clone() is very tricky to use (see Bloch Item #11: Override clone judiciously)</a:t>
            </a:r>
          </a:p>
          <a:p>
            <a:endParaRPr lang="en-US" dirty="0"/>
          </a:p>
          <a:p>
            <a:r>
              <a:rPr lang="en-US" dirty="0"/>
              <a:t>The 3 that we will think about now are: equals(…), </a:t>
            </a:r>
            <a:r>
              <a:rPr lang="en-US" dirty="0" err="1"/>
              <a:t>hashCode</a:t>
            </a:r>
            <a:r>
              <a:rPr lang="en-US" dirty="0"/>
              <a:t>(..) and </a:t>
            </a:r>
            <a:r>
              <a:rPr lang="en-US" dirty="0" err="1"/>
              <a:t>toString</a:t>
            </a:r>
            <a:r>
              <a:rPr lang="en-US" dirty="0"/>
              <a:t>(…)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1" y="0"/>
            <a:ext cx="386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is the easiest to understand…</a:t>
            </a:r>
          </a:p>
          <a:p>
            <a:endParaRPr lang="en-US" dirty="0"/>
          </a:p>
          <a:p>
            <a:r>
              <a:rPr lang="en-US" dirty="0"/>
              <a:t>In the Object </a:t>
            </a:r>
            <a:r>
              <a:rPr lang="en-US" dirty="0" err="1"/>
              <a:t>superclass</a:t>
            </a:r>
            <a:r>
              <a:rPr lang="en-US" dirty="0"/>
              <a:t>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77637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62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toString</a:t>
            </a:r>
            <a:r>
              <a:rPr lang="en-US" dirty="0"/>
              <a:t>() in our Shape class is not very informative by default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85800"/>
            <a:ext cx="58368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114800" y="3124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516868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is here </a:t>
            </a:r>
            <a:r>
              <a:rPr lang="en-US" dirty="0" err="1"/>
              <a:t>autocast</a:t>
            </a:r>
            <a:r>
              <a:rPr lang="en-US" dirty="0"/>
              <a:t> to a String (by calling </a:t>
            </a:r>
            <a:r>
              <a:rPr lang="en-US" dirty="0" err="1"/>
              <a:t>s.toString</a:t>
            </a:r>
            <a:r>
              <a:rPr lang="en-US" dirty="0"/>
              <a:t>() for each s in in </a:t>
            </a:r>
            <a:r>
              <a:rPr lang="en-US" dirty="0" err="1"/>
              <a:t>listOfShapes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500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55318" y="304800"/>
            <a:ext cx="57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calling </a:t>
            </a:r>
            <a:r>
              <a:rPr lang="en-US" dirty="0" err="1"/>
              <a:t>toString</a:t>
            </a:r>
            <a:r>
              <a:rPr lang="en-US" dirty="0"/>
              <a:t>() yields the same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62600" y="38084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considered good form to override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5105400"/>
            <a:ext cx="6814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is when the subclass defines the method with the same name</a:t>
            </a:r>
          </a:p>
          <a:p>
            <a:r>
              <a:rPr lang="en-US" dirty="0"/>
              <a:t>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 gets executed from the subclass.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08074"/>
            <a:ext cx="6465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are one way we can work at a more abstract level in 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is another.</a:t>
            </a:r>
          </a:p>
          <a:p>
            <a:endParaRPr lang="en-US" dirty="0"/>
          </a:p>
          <a:p>
            <a:r>
              <a:rPr lang="en-US" dirty="0"/>
              <a:t>Instead of declaring Shape to be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we can make it an</a:t>
            </a:r>
          </a:p>
          <a:p>
            <a:r>
              <a:rPr lang="en-US" dirty="0">
                <a:solidFill>
                  <a:srgbClr val="FF0000"/>
                </a:solidFill>
              </a:rPr>
              <a:t>abstract class </a:t>
            </a:r>
            <a:r>
              <a:rPr lang="en-US" dirty="0"/>
              <a:t>and have our Shapes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it..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have Shape override </a:t>
            </a:r>
            <a:r>
              <a:rPr lang="en-US" dirty="0" err="1"/>
              <a:t>toString</a:t>
            </a:r>
            <a:r>
              <a:rPr lang="en-US" dirty="0"/>
              <a:t>()…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2578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“@Override” is a note to the compiler that say, do not compile unless </a:t>
            </a:r>
            <a:r>
              <a:rPr lang="en-US" dirty="0" err="1"/>
              <a:t>toString</a:t>
            </a:r>
            <a:r>
              <a:rPr lang="en-US" dirty="0"/>
              <a:t>()  is a method that is overriding a method in the </a:t>
            </a:r>
            <a:r>
              <a:rPr lang="en-US" dirty="0" err="1"/>
              <a:t>superclass</a:t>
            </a:r>
            <a:r>
              <a:rPr lang="en-US" dirty="0"/>
              <a:t>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59306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overriden</a:t>
            </a:r>
            <a:r>
              <a:rPr lang="en-US" dirty="0"/>
              <a:t> in Shape…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34643" y="15240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define </a:t>
            </a:r>
            <a:r>
              <a:rPr lang="en-US" dirty="0" err="1"/>
              <a:t>toString</a:t>
            </a:r>
            <a:r>
              <a:rPr lang="en-US" dirty="0"/>
              <a:t>() in Circle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733800"/>
            <a:ext cx="46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just 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  <a:p>
            <a:r>
              <a:rPr lang="en-US" dirty="0"/>
              <a:t>(because there is no </a:t>
            </a:r>
            <a:r>
              <a:rPr lang="en-US" dirty="0" err="1"/>
              <a:t>RegularPentagon.toString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Circle calls </a:t>
            </a:r>
            <a:r>
              <a:rPr lang="en-US" dirty="0" err="1"/>
              <a:t>Circle.toString</a:t>
            </a:r>
            <a:r>
              <a:rPr lang="en-US" dirty="0"/>
              <a:t>()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9600"/>
            <a:ext cx="4610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6705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66700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105400"/>
            <a:ext cx="4419600" cy="72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34643" y="152400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to </a:t>
            </a:r>
            <a:r>
              <a:rPr lang="en-US" dirty="0" err="1"/>
              <a:t>toString</a:t>
            </a:r>
            <a:r>
              <a:rPr lang="en-US" dirty="0"/>
              <a:t>() to </a:t>
            </a:r>
            <a:r>
              <a:rPr lang="en-US" dirty="0" err="1"/>
              <a:t>RegularPetagon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4267200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get a more consistent output…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9855" y="685800"/>
            <a:ext cx="45641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493" y="4800600"/>
            <a:ext cx="58321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override </a:t>
            </a:r>
            <a:r>
              <a:rPr lang="en-US" dirty="0" err="1"/>
              <a:t>toString</a:t>
            </a:r>
            <a:r>
              <a:rPr lang="en-US" dirty="0"/>
              <a:t>() properly, we can simplify some our client code…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75156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08895" y="3516868"/>
            <a:ext cx="29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could become….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14800"/>
            <a:ext cx="64552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943600"/>
            <a:ext cx="819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of course this assumes there is one way proper way to format object information)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4" y="0"/>
            <a:ext cx="793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can reduce the amount of work you need to do by utilizing code reuse.</a:t>
            </a:r>
          </a:p>
          <a:p>
            <a:br>
              <a:rPr lang="en-US" dirty="0"/>
            </a:br>
            <a:r>
              <a:rPr lang="en-US" dirty="0"/>
              <a:t>Consider Rectangle and Square…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35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7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7054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1982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2982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1662" y="358140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rot="5400000" flipH="1" flipV="1">
            <a:off x="3877215" y="32676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0" y="3124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3874033" y="42582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7818" y="4114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920" y="4659868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2192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64068"/>
            <a:ext cx="45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Square can be gotten with almost no work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95400"/>
            <a:ext cx="391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24400" y="3352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(although it might be “polite” to override </a:t>
            </a:r>
            <a:r>
              <a:rPr lang="en-US" dirty="0" err="1"/>
              <a:t>toString</a:t>
            </a:r>
            <a:r>
              <a:rPr lang="en-US" dirty="0"/>
              <a:t>() in Square too)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315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58932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81000"/>
            <a:ext cx="623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mix our new Rectangles and Squares with other Shapes…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91201" y="44942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257800"/>
            <a:ext cx="84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didn’t over-ride </a:t>
            </a:r>
            <a:r>
              <a:rPr lang="en-US" dirty="0" err="1"/>
              <a:t>toString</a:t>
            </a:r>
            <a:r>
              <a:rPr lang="en-US" dirty="0"/>
              <a:t>() in Square, </a:t>
            </a:r>
            <a:r>
              <a:rPr lang="en-US" dirty="0" err="1"/>
              <a:t>toString</a:t>
            </a:r>
            <a:r>
              <a:rPr lang="en-US" dirty="0"/>
              <a:t>() from Rectangle is used here…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671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one hand, inheritance can make good use of code re-use.</a:t>
            </a:r>
          </a:p>
          <a:p>
            <a:endParaRPr lang="en-US" dirty="0"/>
          </a:p>
          <a:p>
            <a:r>
              <a:rPr lang="en-US" dirty="0"/>
              <a:t>On the other hand, it </a:t>
            </a:r>
            <a:r>
              <a:rPr lang="en-US"/>
              <a:t>breaks encapsulation.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way that Square works is dependent on the way Rectangle works.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600200"/>
            <a:ext cx="6048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Bloch has a lot to say about</a:t>
            </a:r>
          </a:p>
          <a:p>
            <a:r>
              <a:rPr lang="en-US" dirty="0"/>
              <a:t>this, that we will talk about</a:t>
            </a:r>
          </a:p>
          <a:p>
            <a:r>
              <a:rPr lang="en-US" dirty="0"/>
              <a:t>more later in the semester….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3528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an interface….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r>
              <a:rPr lang="en-US" dirty="0">
                <a:solidFill>
                  <a:srgbClr val="FF0000"/>
                </a:solidFill>
              </a:rPr>
              <a:t> implements </a:t>
            </a:r>
            <a:r>
              <a:rPr lang="en-US" dirty="0"/>
              <a:t>Shape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RegularPentagaon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works differently for primitive types and objects..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421658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685800" cy="38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2895600"/>
            <a:ext cx="52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primitives == compares the values of the 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657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86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267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867400"/>
            <a:ext cx="655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objects, == checks if the objects have the same memory address</a:t>
            </a:r>
          </a:p>
          <a:p>
            <a:r>
              <a:rPr lang="en-US" dirty="0"/>
              <a:t>not the value of the objects..</a:t>
            </a:r>
          </a:p>
          <a:p>
            <a:r>
              <a:rPr lang="en-US" dirty="0"/>
              <a:t>(This is a common Java interview question…)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838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59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.equals() tests whether the value of two objects is </a:t>
            </a:r>
            <a:r>
              <a:rPr lang="en-US"/>
              <a:t>the same…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914400" cy="5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33400" y="34290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600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88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 is part of Object.  By default it returns the same as the operator.</a:t>
            </a:r>
          </a:p>
          <a:p>
            <a:r>
              <a:rPr lang="en-US" dirty="0"/>
              <a:t>So if your don’t override .equals, then .equals and == will be the same.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86800" cy="424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5105400"/>
            <a:ext cx="6457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Object source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6096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8534400" cy="2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819400"/>
            <a:ext cx="723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has a lot to say about these.  We will come back to this when we have</a:t>
            </a:r>
          </a:p>
          <a:p>
            <a:r>
              <a:rPr lang="en-US" dirty="0"/>
              <a:t>talked more about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14800"/>
            <a:ext cx="3943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667000" y="3505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12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overrides .equals (which is why string1 == string2 is not the same as</a:t>
            </a:r>
          </a:p>
          <a:p>
            <a:r>
              <a:rPr lang="en-US" dirty="0"/>
              <a:t>string1.equals(string2)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886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640" y="990600"/>
            <a:ext cx="6038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68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look at the source code for </a:t>
            </a:r>
            <a:r>
              <a:rPr lang="en-US" dirty="0" err="1"/>
              <a:t>String.equals</a:t>
            </a:r>
            <a:r>
              <a:rPr lang="en-US" dirty="0"/>
              <a:t>() to see how it works…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040" y="2438400"/>
            <a:ext cx="331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objects are the same</a:t>
            </a:r>
          </a:p>
          <a:p>
            <a:r>
              <a:rPr lang="en-US" dirty="0"/>
              <a:t>object in memory, they are equal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581400"/>
            <a:ext cx="193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other</a:t>
            </a:r>
          </a:p>
          <a:p>
            <a:r>
              <a:rPr lang="en-US" dirty="0"/>
              <a:t>Object is not a</a:t>
            </a:r>
          </a:p>
          <a:p>
            <a:r>
              <a:rPr lang="en-US" dirty="0"/>
              <a:t>String they are not</a:t>
            </a:r>
          </a:p>
          <a:p>
            <a:r>
              <a:rPr lang="en-US" dirty="0"/>
              <a:t>equal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73269"/>
            <a:ext cx="34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have a </a:t>
            </a:r>
          </a:p>
          <a:p>
            <a:r>
              <a:rPr lang="en-US" dirty="0"/>
              <a:t>different length, they are not equal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87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5144869"/>
            <a:ext cx="426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do not have a character in</a:t>
            </a:r>
          </a:p>
          <a:p>
            <a:r>
              <a:rPr lang="en-US" dirty="0"/>
              <a:t>common, they are not equal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3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</a:t>
            </a:r>
            <a:r>
              <a:rPr lang="en-US" dirty="0" err="1"/>
              <a:t>FastaSequence</a:t>
            </a:r>
            <a:r>
              <a:rPr lang="en-US" dirty="0"/>
              <a:t> as a </a:t>
            </a:r>
            <a:r>
              <a:rPr lang="en-US" dirty="0" err="1"/>
              <a:t>superclass</a:t>
            </a:r>
            <a:r>
              <a:rPr lang="en-US" dirty="0"/>
              <a:t> of </a:t>
            </a:r>
            <a:r>
              <a:rPr lang="en-US" dirty="0" err="1"/>
              <a:t>DNASequence</a:t>
            </a:r>
            <a:r>
              <a:rPr lang="en-US" dirty="0"/>
              <a:t> and </a:t>
            </a:r>
            <a:r>
              <a:rPr lang="en-US" dirty="0" err="1"/>
              <a:t>ProteinSequence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Still to come: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1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abstract class….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3810000" cy="3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19978" y="1459468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5510212" cy="3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971800" y="3048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327660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504998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7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6172200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*- </a:t>
            </a:r>
            <a:r>
              <a:rPr lang="en-US" sz="1400" dirty="0" err="1"/>
              <a:t>getPerimeter</a:t>
            </a:r>
            <a:r>
              <a:rPr lang="en-US" sz="1400" dirty="0"/>
              <a:t>() might have been a better name for this, although according to </a:t>
            </a:r>
          </a:p>
          <a:p>
            <a:r>
              <a:rPr lang="en-US" sz="1400" dirty="0"/>
              <a:t>Dictionary.com circumference and perimeter can be synonyms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4267200"/>
            <a:ext cx="733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Circle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Circle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Circle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radius.</a:t>
            </a:r>
          </a:p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/>
              <a:t>Circle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267200"/>
            <a:ext cx="8415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</a:t>
            </a:r>
            <a:r>
              <a:rPr lang="en-US" dirty="0" err="1"/>
              <a:t>sideLength</a:t>
            </a:r>
            <a:r>
              <a:rPr lang="en-US" dirty="0"/>
              <a:t>.</a:t>
            </a:r>
          </a:p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 err="1"/>
              <a:t>RegularPentagon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test code does not change at all whether Shape is an interface or an Abstract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5867400" cy="573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867400"/>
            <a:ext cx="5924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can implement multiple interfaces.</a:t>
            </a:r>
          </a:p>
          <a:p>
            <a:endParaRPr lang="en-US" dirty="0"/>
          </a:p>
          <a:p>
            <a:r>
              <a:rPr lang="en-US" dirty="0"/>
              <a:t>A class can only extend on class </a:t>
            </a:r>
          </a:p>
          <a:p>
            <a:r>
              <a:rPr lang="en-US" dirty="0"/>
              <a:t>(i.e. no multiple inheritance in Java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47671"/>
            <a:ext cx="6966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, you can only list the function names.</a:t>
            </a:r>
          </a:p>
          <a:p>
            <a:endParaRPr lang="en-US" dirty="0"/>
          </a:p>
          <a:p>
            <a:r>
              <a:rPr lang="en-US" dirty="0"/>
              <a:t>In an abstract class, you can add non-abstract functions and they will be </a:t>
            </a:r>
          </a:p>
          <a:p>
            <a:r>
              <a:rPr lang="en-US" dirty="0"/>
              <a:t>inherited by the sub-classes.</a:t>
            </a:r>
          </a:p>
          <a:p>
            <a:endParaRPr lang="en-US" dirty="0"/>
          </a:p>
          <a:p>
            <a:r>
              <a:rPr lang="en-US" dirty="0"/>
              <a:t>Let’s say we want to impose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 on our Shape class so that</a:t>
            </a:r>
          </a:p>
          <a:p>
            <a:r>
              <a:rPr lang="en-US" dirty="0"/>
              <a:t>we can sort our Shapes by area without making a new Comparator.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why bother with inheritance when we already have interfaces?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1166</Words>
  <Application>Microsoft Office PowerPoint</Application>
  <PresentationFormat>On-screen Show (4:3)</PresentationFormat>
  <Paragraphs>241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90</cp:revision>
  <dcterms:created xsi:type="dcterms:W3CDTF">2006-08-16T00:00:00Z</dcterms:created>
  <dcterms:modified xsi:type="dcterms:W3CDTF">2017-09-01T17:45:52Z</dcterms:modified>
</cp:coreProperties>
</file>