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05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23" r:id="rId11"/>
    <p:sldId id="265" r:id="rId12"/>
    <p:sldId id="273" r:id="rId13"/>
    <p:sldId id="274" r:id="rId14"/>
    <p:sldId id="275" r:id="rId15"/>
    <p:sldId id="277" r:id="rId16"/>
    <p:sldId id="306" r:id="rId17"/>
    <p:sldId id="276" r:id="rId18"/>
    <p:sldId id="307" r:id="rId19"/>
    <p:sldId id="308" r:id="rId20"/>
    <p:sldId id="304" r:id="rId21"/>
    <p:sldId id="309" r:id="rId22"/>
    <p:sldId id="278" r:id="rId23"/>
    <p:sldId id="279" r:id="rId24"/>
    <p:sldId id="311" r:id="rId25"/>
    <p:sldId id="313" r:id="rId26"/>
    <p:sldId id="312" r:id="rId27"/>
    <p:sldId id="310" r:id="rId28"/>
    <p:sldId id="314" r:id="rId29"/>
    <p:sldId id="280" r:id="rId30"/>
    <p:sldId id="281" r:id="rId31"/>
    <p:sldId id="319" r:id="rId32"/>
    <p:sldId id="282" r:id="rId33"/>
    <p:sldId id="301" r:id="rId34"/>
    <p:sldId id="315" r:id="rId35"/>
    <p:sldId id="316" r:id="rId36"/>
    <p:sldId id="322" r:id="rId37"/>
    <p:sldId id="321" r:id="rId38"/>
    <p:sldId id="284" r:id="rId39"/>
    <p:sldId id="285" r:id="rId40"/>
    <p:sldId id="28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01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3A705-9865-40FC-B0DE-650F7351F882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C5BCA-E347-4534-93AB-F3725C3BC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5BCA-E347-4534-93AB-F3725C3BC3D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5BCA-E347-4534-93AB-F3725C3BC3D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5BCA-E347-4534-93AB-F3725C3BC3D2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5BCA-E347-4534-93AB-F3725C3BC3D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27290-D2D8-4027-9B33-5AC98C65E00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27290-D2D8-4027-9B33-5AC98C65E007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5BCA-E347-4534-93AB-F3725C3BC3D2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5BCA-E347-4534-93AB-F3725C3BC3D2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5BCA-E347-4534-93AB-F3725C3BC3D2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5BCA-E347-4534-93AB-F3725C3BC3D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5BCA-E347-4534-93AB-F3725C3BC3D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5BCA-E347-4534-93AB-F3725C3BC3D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5BCA-E347-4534-93AB-F3725C3BC3D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5BCA-E347-4534-93AB-F3725C3BC3D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5BCA-E347-4534-93AB-F3725C3BC3D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-stat.stanford.edu/~tibs/ElemStatLearn/printings/ESLII_print10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-stat.stanford.edu/~tibs/ElemStatLearn/download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hyperlink" Target="http://scott.fortmann-roe.com/docs/BiasVariance.ht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ott.fortmann-roe.com/docs/BiasVariance.html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57200"/>
            <a:ext cx="36471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One more PCA Example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Classification by linear models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Classification by nearest neighbor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Variance vs. bias trade-offs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curse of dimensionality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276600" y="609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57200"/>
            <a:ext cx="36471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One more PCA Example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Classification by linear models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Classification by nearest neighbor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Variance vs. bias trade-offs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curse of dimensionality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810000" y="914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400"/>
            <a:ext cx="75841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Legal download:</a:t>
            </a:r>
          </a:p>
          <a:p>
            <a:r>
              <a:rPr lang="en-US" dirty="0" smtClean="0">
                <a:hlinkClick r:id="rId3"/>
              </a:rPr>
              <a:t>http://www-stat.stanford.edu/~tibs/ElemStatLearn/printings/ESLII_print10.pdf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1905000"/>
            <a:ext cx="6838950" cy="47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2000"/>
            <a:ext cx="889635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5867400"/>
            <a:ext cx="6548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Hastie et al: The elements of Statistical Learning</a:t>
            </a:r>
          </a:p>
          <a:p>
            <a:r>
              <a:rPr lang="en-US" dirty="0" smtClean="0">
                <a:hlinkClick r:id="rId4"/>
              </a:rPr>
              <a:t>http://www-stat.stanford.edu/~tibs/ElemStatLearn/download.html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457200"/>
            <a:ext cx="622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our (familiar) linear algebra notation for linear models..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68" y="409575"/>
            <a:ext cx="9043732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04800"/>
            <a:ext cx="8115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we can find least square parameters easily with a few line of matrix manipulation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914400"/>
            <a:ext cx="504825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4619625"/>
            <a:ext cx="24003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 rot="5400000">
            <a:off x="2933700" y="2628900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1295400"/>
            <a:ext cx="422472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73679" y="5029200"/>
            <a:ext cx="65939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Previously, we were primarily concerned with </a:t>
            </a:r>
            <a:r>
              <a:rPr lang="en-US" dirty="0" smtClean="0">
                <a:solidFill>
                  <a:srgbClr val="FF0000"/>
                </a:solidFill>
              </a:rPr>
              <a:t>inference</a:t>
            </a:r>
          </a:p>
          <a:p>
            <a:r>
              <a:rPr lang="en-US" dirty="0" smtClean="0"/>
              <a:t>What is the probability that the true values of the parameters are 0?</a:t>
            </a:r>
          </a:p>
          <a:p>
            <a:r>
              <a:rPr lang="en-US" dirty="0" smtClean="0"/>
              <a:t>Dependent on assumptions: normality, equal variance, linearity, etc.</a:t>
            </a:r>
          </a:p>
          <a:p>
            <a:endParaRPr lang="en-US" dirty="0" smtClean="0"/>
          </a:p>
          <a:p>
            <a:r>
              <a:rPr lang="en-US" dirty="0" smtClean="0"/>
              <a:t>Now we are more concerned with </a:t>
            </a:r>
            <a:r>
              <a:rPr lang="en-US" dirty="0" smtClean="0">
                <a:solidFill>
                  <a:srgbClr val="FF0000"/>
                </a:solidFill>
              </a:rPr>
              <a:t>classification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Given a new set of X values, how well can we predict y?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095375"/>
            <a:ext cx="6829425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371600" y="381000"/>
            <a:ext cx="421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two-dimensional classification problem…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45924"/>
            <a:ext cx="7229475" cy="577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28600" y="62454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https://github.com/afodor/metagenomicsTools/blob/master/src/machineLearningExamples/linearExampleInR.txt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0"/>
            <a:ext cx="475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is code that generates a similar training  set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24200" y="685800"/>
            <a:ext cx="3200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2221468"/>
            <a:ext cx="411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208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5175" y="838200"/>
            <a:ext cx="58388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08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9925" y="1866900"/>
            <a:ext cx="57816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4191000"/>
            <a:ext cx="2090151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04800"/>
            <a:ext cx="752475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09600" y="4800600"/>
            <a:ext cx="31084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 = B0 + B1 * X1 + B2 *X2</a:t>
            </a:r>
          </a:p>
          <a:p>
            <a:endParaRPr lang="en-US" dirty="0" smtClean="0"/>
          </a:p>
          <a:p>
            <a:r>
              <a:rPr lang="en-US" dirty="0" smtClean="0"/>
              <a:t>We want the line where Y = 0.5</a:t>
            </a:r>
          </a:p>
          <a:p>
            <a:endParaRPr lang="en-US" dirty="0" smtClean="0"/>
          </a:p>
          <a:p>
            <a:r>
              <a:rPr lang="en-US" dirty="0" smtClean="0"/>
              <a:t>0.5 = B0 + B1 * X1 + B2 * X2 </a:t>
            </a:r>
          </a:p>
          <a:p>
            <a:r>
              <a:rPr lang="en-US" dirty="0" smtClean="0"/>
              <a:t>X2 = ( 0.5- B0 - B1 * X1 ) / B2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514600"/>
            <a:ext cx="6248400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8200" y="76200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This is very easy to implement in R…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" y="6474023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https://github.com/afodor/metagenomicsTools/blob/master/src/machineLearningExamples/linearExampleInR.txt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038600" y="2819400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24400" y="2590800"/>
            <a:ext cx="2907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a linear model as usual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447800" y="40386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52600" y="4114800"/>
            <a:ext cx="134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Solve for 0.5</a:t>
            </a:r>
            <a:endParaRPr lang="en-US" dirty="0"/>
          </a:p>
        </p:txBody>
      </p:sp>
      <p:pic>
        <p:nvPicPr>
          <p:cNvPr id="12186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0"/>
            <a:ext cx="2743200" cy="2567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419100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295400"/>
            <a:ext cx="42481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152400"/>
            <a:ext cx="8635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Successive runs on our simulated data set show the linear model sometimes doing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better than others…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52400"/>
            <a:ext cx="447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the relationship between x and x ^ 2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09600"/>
            <a:ext cx="41052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1905000"/>
            <a:ext cx="4767262" cy="4392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6200" y="6474023"/>
            <a:ext cx="1165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https://github.com/afodor/metagenomicsTools/blob/master/src/machineLearningExamples/pcaRotation.txt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631507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790950"/>
            <a:ext cx="58007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352925"/>
            <a:ext cx="63055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90600" y="0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Can we do better than linear models?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81000"/>
            <a:ext cx="36471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One more PCA Example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Classification by linear models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Classification by nearest neighbor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Variance vs. bias trade-offs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curse of dimensionality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191000" y="1143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57200"/>
            <a:ext cx="64389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2400"/>
            <a:ext cx="62674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2385697"/>
            <a:ext cx="5181600" cy="447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" y="2971800"/>
            <a:ext cx="4343400" cy="1051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" y="271463"/>
            <a:ext cx="8763000" cy="631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3400" y="-76200"/>
            <a:ext cx="717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a (little) trickier to code up..  We start as before (with the linear fit)..</a:t>
            </a:r>
            <a:endParaRPr lang="en-US" dirty="0"/>
          </a:p>
        </p:txBody>
      </p:sp>
      <p:pic>
        <p:nvPicPr>
          <p:cNvPr id="1249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381000"/>
            <a:ext cx="3433762" cy="3097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81000" y="6581001"/>
            <a:ext cx="8763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https://github.com/afodor/metagenomicsTools/blob/master/src/machineLearningExamples/nearestNeighborInR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8650"/>
            <a:ext cx="6838950" cy="622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11668"/>
            <a:ext cx="408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Next we add the </a:t>
            </a:r>
            <a:r>
              <a:rPr lang="en-US" smtClean="0">
                <a:latin typeface="Arial" pitchFamily="34" charset="0"/>
                <a:cs typeface="Arial" pitchFamily="34" charset="0"/>
              </a:rPr>
              <a:t>nearest neighbor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fit..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286000"/>
            <a:ext cx="3287324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6581001"/>
            <a:ext cx="8763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https://github.com/afodor/metagenomicsTools/blob/master/src/machineLearningExamples/nearestNeighborInR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8650"/>
            <a:ext cx="6838950" cy="622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59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286000"/>
            <a:ext cx="3287324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81000" y="6581001"/>
            <a:ext cx="8763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https://github.com/afodor/metagenomicsTools/blob/master/src/machineLearningExamples/nearestNeighborInR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352800" y="5029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52800" y="4980801"/>
            <a:ext cx="3065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Note that k has to be even for this to work!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14400" y="3733800"/>
            <a:ext cx="838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81200" y="1524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91930" y="1368623"/>
            <a:ext cx="2642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Evaluate every point in the grid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8600" y="3886200"/>
            <a:ext cx="3337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Find the distance to all points in the grid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62000" y="44196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8724" y="4114800"/>
            <a:ext cx="2432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Score the nearest neighbors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11668"/>
            <a:ext cx="408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Next we add the </a:t>
            </a:r>
            <a:r>
              <a:rPr lang="en-US" smtClean="0">
                <a:latin typeface="Arial" pitchFamily="34" charset="0"/>
                <a:cs typeface="Arial" pitchFamily="34" charset="0"/>
              </a:rPr>
              <a:t>nearest neighbor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fit..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761999"/>
            <a:ext cx="6858000" cy="5994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 flipH="1">
            <a:off x="838200" y="3048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we increase the nearest neighbor, the models become simpler… </a:t>
            </a:r>
          </a:p>
          <a:p>
            <a:r>
              <a:rPr lang="en-US" dirty="0" smtClean="0"/>
              <a:t>We say we reduce </a:t>
            </a:r>
            <a:r>
              <a:rPr lang="en-US" dirty="0" smtClean="0">
                <a:solidFill>
                  <a:srgbClr val="FF0000"/>
                </a:solidFill>
              </a:rPr>
              <a:t>variance</a:t>
            </a:r>
            <a:r>
              <a:rPr lang="en-US" dirty="0" smtClean="0"/>
              <a:t> but increase </a:t>
            </a:r>
            <a:r>
              <a:rPr lang="en-US" dirty="0" smtClean="0">
                <a:solidFill>
                  <a:srgbClr val="FF0000"/>
                </a:solidFill>
              </a:rPr>
              <a:t>bias</a:t>
            </a:r>
            <a:r>
              <a:rPr lang="en-US" dirty="0" smtClean="0"/>
              <a:t> as k increases…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533400"/>
            <a:ext cx="6400800" cy="559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371600"/>
            <a:ext cx="536257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743200" y="838200"/>
            <a:ext cx="398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k=1, over-fitting becomes </a:t>
            </a:r>
            <a:r>
              <a:rPr lang="en-US" dirty="0" smtClean="0"/>
              <a:t>assured..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51720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1524000"/>
            <a:ext cx="5322839" cy="502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0"/>
            <a:ext cx="557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subtracting doesn’t much change the </a:t>
            </a:r>
            <a:r>
              <a:rPr lang="en-US" smtClean="0"/>
              <a:t>basic shape…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" y="6474023"/>
            <a:ext cx="1165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https://github.com/afodor/metagenomicsTools/blob/master/src/machineLearningExamples/pcaRotation.txt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81000"/>
            <a:ext cx="8346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more easily over-fit with k-means because there are more effective parameters</a:t>
            </a:r>
            <a:endParaRPr 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066800"/>
            <a:ext cx="58197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2971800"/>
            <a:ext cx="643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do we choose k?  We can’t minimize the sum-squared errors..</a:t>
            </a:r>
            <a:endParaRPr lang="en-US" dirty="0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3581400"/>
            <a:ext cx="52006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457200"/>
            <a:ext cx="36471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One more PCA Example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Classification by linear models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Classification by nearest neighbor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Variance vs. bias trade-offs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curse of dimensionality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05200" y="1447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762000"/>
            <a:ext cx="5915025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5562600" y="12954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0" y="990600"/>
            <a:ext cx="2798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is over-trained;</a:t>
            </a:r>
          </a:p>
          <a:p>
            <a:r>
              <a:rPr lang="en-US" dirty="0" smtClean="0"/>
              <a:t>Low error in the training set</a:t>
            </a:r>
          </a:p>
          <a:p>
            <a:r>
              <a:rPr lang="en-US" dirty="0" smtClean="0"/>
              <a:t>High error in the test set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76400" y="12192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" y="685800"/>
            <a:ext cx="17384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is </a:t>
            </a:r>
          </a:p>
          <a:p>
            <a:r>
              <a:rPr lang="en-US" dirty="0" smtClean="0"/>
              <a:t>Under-trained;</a:t>
            </a:r>
          </a:p>
          <a:p>
            <a:r>
              <a:rPr lang="en-US" dirty="0" smtClean="0"/>
              <a:t>High error in </a:t>
            </a:r>
          </a:p>
          <a:p>
            <a:r>
              <a:rPr lang="en-US" dirty="0" smtClean="0"/>
              <a:t>Both training set</a:t>
            </a:r>
          </a:p>
          <a:p>
            <a:r>
              <a:rPr lang="en-US" dirty="0" smtClean="0"/>
              <a:t>And the test set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791200" y="28194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00800" y="2895600"/>
            <a:ext cx="24407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theoretically best</a:t>
            </a:r>
          </a:p>
          <a:p>
            <a:r>
              <a:rPr lang="en-US" dirty="0" smtClean="0"/>
              <a:t>model that could be </a:t>
            </a:r>
          </a:p>
          <a:p>
            <a:r>
              <a:rPr lang="en-US" dirty="0" smtClean="0"/>
              <a:t>obtained (if you knew</a:t>
            </a:r>
          </a:p>
          <a:p>
            <a:r>
              <a:rPr lang="en-US" dirty="0" smtClean="0"/>
              <a:t>the “true” distributions)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914400"/>
            <a:ext cx="588645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457200"/>
            <a:ext cx="7198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idea of tuning model complexity to avoid over-fitting and under-fitting</a:t>
            </a:r>
          </a:p>
          <a:p>
            <a:r>
              <a:rPr lang="en-US" dirty="0" smtClean="0"/>
              <a:t>is central to the book (and shows up again in Chapter 7)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"/>
            <a:ext cx="8763000" cy="123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819400" y="5562600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http://scott.fortmann-roe.com/docs/BiasVariance.html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1600200"/>
            <a:ext cx="73914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7713" y="942975"/>
            <a:ext cx="7648575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819400" y="6260068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http://scott.fortmann-roe.com/docs/BiasVariance.html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28600"/>
            <a:ext cx="55530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2667000"/>
            <a:ext cx="54864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457200"/>
            <a:ext cx="36471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One more PCA Example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Classification by linear models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Classification by nearest neighbor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Variance vs. bias trade-offs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curse of dimensionality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05200" y="1752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Lots of math towards the end of chapter 2 that we won’t cover…</a:t>
            </a:r>
          </a:p>
          <a:p>
            <a:r>
              <a:rPr lang="en-US" dirty="0" smtClean="0"/>
              <a:t>But this is sort of interesting..</a:t>
            </a:r>
            <a:endParaRPr 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0"/>
            <a:ext cx="61626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-105728"/>
            <a:ext cx="5943600" cy="4466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4419600"/>
            <a:ext cx="765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have a line, covering 10% of the line take 10% of the total pixels of the line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4753928"/>
            <a:ext cx="83631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a square: I want to cover 10% of all the data.  How much of each side (d) do I need?</a:t>
            </a:r>
          </a:p>
          <a:p>
            <a:r>
              <a:rPr lang="en-US" dirty="0" smtClean="0"/>
              <a:t>	d ^ 2 = 0.10  ; d = 0.10 ^ (1/2) = 0.31</a:t>
            </a:r>
          </a:p>
          <a:p>
            <a:endParaRPr lang="en-US" dirty="0" smtClean="0"/>
          </a:p>
          <a:p>
            <a:r>
              <a:rPr lang="en-US" dirty="0" smtClean="0"/>
              <a:t>For a cube: I want to cover 10% of the data:  How much of each side (d) do I need?</a:t>
            </a:r>
          </a:p>
          <a:p>
            <a:r>
              <a:rPr lang="en-US" dirty="0" smtClean="0"/>
              <a:t>	d ^ 3 = 0.10 ; d = 0.10 ^ (1/3) = 0.46 </a:t>
            </a:r>
          </a:p>
          <a:p>
            <a:endParaRPr lang="en-US" dirty="0" smtClean="0"/>
          </a:p>
          <a:p>
            <a:r>
              <a:rPr lang="en-US" dirty="0" smtClean="0"/>
              <a:t>For 10 dimensions: d ^ 10 = 0.10 ; d = 0.10 ^ (1/10) = 0.794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474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perform the PCA via Eigen value rotation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19175"/>
            <a:ext cx="67627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1371600"/>
            <a:ext cx="5310187" cy="5016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362200" y="685800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[200,  2]    * [2,2] = [200,2]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" y="6474023"/>
            <a:ext cx="1165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https://github.com/afodor/metagenomicsTools/blob/master/src/machineLearningExamples/pcaRotation.txt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8600"/>
            <a:ext cx="63627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228600"/>
            <a:ext cx="8042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for K-means, the “local” space in high dimensions is not local at all!</a:t>
            </a:r>
          </a:p>
          <a:p>
            <a:r>
              <a:rPr lang="en-US" dirty="0" smtClean="0"/>
              <a:t>You’ll need data on the full range of inputs (which you almost certainly will not have)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5181600"/>
            <a:ext cx="7234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we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can’t use simple linear models or simple k-nearest neighbors in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high-dimensional space!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Here, we rotate it back but only use the first PCA component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25" y="695325"/>
            <a:ext cx="79533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600200"/>
            <a:ext cx="4953000" cy="4707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124200" y="457200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[200 * 1]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3000" y="45720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[ 1 * 2 ]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4572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[200 * 2]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2438400"/>
            <a:ext cx="2553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one linear component,</a:t>
            </a:r>
          </a:p>
          <a:p>
            <a:r>
              <a:rPr lang="en-US" dirty="0" smtClean="0"/>
              <a:t>we can only hold linear</a:t>
            </a:r>
          </a:p>
          <a:p>
            <a:r>
              <a:rPr lang="en-US" dirty="0" smtClean="0"/>
              <a:t>Information…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" y="6474023"/>
            <a:ext cx="1165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https://github.com/afodor/metagenomicsTools/blob/master/src/machineLearningExamples/pcaRotation.txt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04800"/>
            <a:ext cx="711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 course, if we use both components, we can get the original </a:t>
            </a:r>
            <a:r>
              <a:rPr lang="en-US" smtClean="0"/>
              <a:t>data back…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447800"/>
            <a:ext cx="5382047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838200"/>
            <a:ext cx="80676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6200" y="6474023"/>
            <a:ext cx="1165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https://github.com/afodor/metagenomicsTools/blob/master/src/machineLearningExamples/pcaRotation.txt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7347" y="533400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[200 * 2] * [2,2] = [200 * 2]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0"/>
            <a:ext cx="455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alternative syntax (but identical results…)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81000"/>
            <a:ext cx="66675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286000"/>
            <a:ext cx="3999032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6200" y="6474023"/>
            <a:ext cx="1165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https://github.com/afodor/metagenomicsTools/blob/master/src/machineLearningExamples/pcaRotation.txt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09600"/>
            <a:ext cx="7181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0"/>
            <a:ext cx="455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alternative syntax (but identical results…)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758332"/>
            <a:ext cx="4953000" cy="4642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6200" y="6474023"/>
            <a:ext cx="1165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https://github.com/afodor/metagenomicsTools/blob/master/src/machineLearningExamples/pcaRotation.txt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0"/>
            <a:ext cx="455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alternative syntax (but identical results…)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533400"/>
            <a:ext cx="70866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143000"/>
            <a:ext cx="5210573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6200" y="6474023"/>
            <a:ext cx="1165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https://github.com/afodor/metagenomicsTools/blob/master/src/machineLearningExamples/pcaRotation.txt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823</Words>
  <Application>Microsoft Office PowerPoint</Application>
  <PresentationFormat>On-screen Show (4:3)</PresentationFormat>
  <Paragraphs>142</Paragraphs>
  <Slides>40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93</cp:revision>
  <dcterms:created xsi:type="dcterms:W3CDTF">2006-08-16T00:00:00Z</dcterms:created>
  <dcterms:modified xsi:type="dcterms:W3CDTF">2015-04-15T11:46:51Z</dcterms:modified>
</cp:coreProperties>
</file>