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71" r:id="rId11"/>
    <p:sldId id="267" r:id="rId12"/>
    <p:sldId id="272" r:id="rId13"/>
    <p:sldId id="273" r:id="rId14"/>
    <p:sldId id="268" r:id="rId15"/>
    <p:sldId id="269" r:id="rId16"/>
    <p:sldId id="270" r:id="rId17"/>
    <p:sldId id="282" r:id="rId18"/>
    <p:sldId id="265" r:id="rId19"/>
    <p:sldId id="277" r:id="rId20"/>
    <p:sldId id="278" r:id="rId21"/>
    <p:sldId id="279" r:id="rId22"/>
    <p:sldId id="280" r:id="rId23"/>
    <p:sldId id="281" r:id="rId24"/>
    <p:sldId id="275" r:id="rId25"/>
    <p:sldId id="276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59844-4342-429C-B527-6DFB8B6D8A2A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DACDF-7826-4ADF-BE0E-0AD2634C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7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46639-E415-41BD-BB4E-0085BA32E2D5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79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5200A-267F-4314-A1B3-689929883B77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3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9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9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3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4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1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0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7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1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5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6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7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fodor/metagenomicsTools/blob/master/src/chapelHillWorkshop/quickMD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fodor/metagenomicsTools/blob/master/src/chapelHillWorkshop/quickMDS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afodor/metagenomicsTools/blob/master/src/chapelHillWorkshop/RowSums.java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fodor.github.io/classes/stats2015/Lecture19.pptx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ture.com/ismej/journal/v6/n10/full/ismej201243a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73" y="507304"/>
            <a:ext cx="7148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Ordination to visualize complex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 by gene hypothesis testing with false discovery rate correction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583875" y="688769"/>
            <a:ext cx="748146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126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30" y="427512"/>
            <a:ext cx="121751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an exercise (right now)…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(1) Download the data from</a:t>
            </a:r>
          </a:p>
          <a:p>
            <a:r>
              <a:rPr lang="en-US" dirty="0"/>
              <a:t>https://github.com/afodor/ChapelHillWorkshop/blob/master/humann2_genefamilies-IdsAsPrimaryKey.tsv.gz?raw=true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(2) Unzip it (you can install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cygwin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https://www.cygwin.com/  on windows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and then 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gzip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d from the command line)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(3) Copy the R code from the previous slide (you can copy it directly from the previous slides or find the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appropriate code here: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https://github.com/afodor/metagenomicsTools/blob/master/src/chapelHillWorkshop/quickMDS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(4) Change the working directory to where you have the file installed ( watch out for double-back slashes on windows)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(5)  Run then code (you can paste the code right into R).  Wait a minute or two.  Did you see the graph?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868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20" y="609590"/>
            <a:ext cx="7132810" cy="61140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1906" y="261257"/>
            <a:ext cx="3450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end up with a basic graph…</a:t>
            </a:r>
          </a:p>
        </p:txBody>
      </p:sp>
    </p:spTree>
    <p:extLst>
      <p:ext uri="{BB962C8B-B14F-4D97-AF65-F5344CB8AC3E}">
        <p14:creationId xmlns:p14="http://schemas.microsoft.com/office/powerpoint/2010/main" val="2925742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106881"/>
            <a:ext cx="450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used the Bray-Curtis distance metric…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83" y="700832"/>
            <a:ext cx="7277100" cy="1228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8047" y="2218710"/>
            <a:ext cx="105551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works mathematically, but isn’t really in the spirit of the statistic (since we don’t have taxa).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change the distance metric (used to calculate the distance/correlation between the samples )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a different option..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dig into the documentation ( by typing ?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capscale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R or using Google ) we get a list of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different distance metrics we can use…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switch to the default (“Euclidian”)  by changing this line in R…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579" y="4978135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myMDS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capscale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(myT~1)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5637" y="5408592"/>
            <a:ext cx="10736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use a text editor or just hit the up-arrow in R till you get to this line of code, change it, and then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re-run the plot line)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8140" y="6234545"/>
            <a:ext cx="4951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the two different tissue types still separate?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26178" y="1681947"/>
            <a:ext cx="95160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https://en.wikipedia.org/wiki/Bray%E2%80%93Curtis_dissimilarity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098313" y="5171409"/>
            <a:ext cx="1201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74220" y="5002622"/>
            <a:ext cx="4643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now use the default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Eucliadian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distance</a:t>
            </a:r>
          </a:p>
        </p:txBody>
      </p:sp>
    </p:spTree>
    <p:extLst>
      <p:ext uri="{BB962C8B-B14F-4D97-AF65-F5344CB8AC3E}">
        <p14:creationId xmlns:p14="http://schemas.microsoft.com/office/powerpoint/2010/main" val="1938923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8" y="-25049"/>
            <a:ext cx="9953625" cy="23717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04220" y="1712417"/>
            <a:ext cx="4821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https://en.wikipedia.org/wiki/Euclidean_distance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188" y="1897083"/>
            <a:ext cx="5007220" cy="490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10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5029" y="237507"/>
            <a:ext cx="679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make our graph much prettier with appropriate options…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708561" y="678092"/>
            <a:ext cx="112617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pl-PL" dirty="0">
                <a:latin typeface="Courier New" panose="02070309020205020404" pitchFamily="49" charset="0"/>
              </a:rPr>
              <a:t>plot( myMDS$CA$u[,1], myMDS$CA$u[,2]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 "BLUE" ) 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cex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2.0,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=19,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1",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2")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045029" y="1901113"/>
            <a:ext cx="593766" cy="213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2515" y="2220689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Symbol size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03717" y="228996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Symbol type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040083" y="1864889"/>
            <a:ext cx="201881" cy="35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833" y="1382665"/>
            <a:ext cx="6031099" cy="537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67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6909" y="261259"/>
            <a:ext cx="491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lots of options for our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symbols… </a:t>
            </a:r>
          </a:p>
        </p:txBody>
      </p:sp>
      <p:sp>
        <p:nvSpPr>
          <p:cNvPr id="5" name="Rectangle 4"/>
          <p:cNvSpPr/>
          <p:nvPr/>
        </p:nvSpPr>
        <p:spPr>
          <a:xfrm>
            <a:off x="3160950" y="6201290"/>
            <a:ext cx="5608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http://www.statmethods.net/advgraphs/parameters.html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148" y="922564"/>
            <a:ext cx="63627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37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9802" y="583089"/>
            <a:ext cx="114359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pl-PL" dirty="0">
                <a:latin typeface="Courier New" panose="02070309020205020404" pitchFamily="49" charset="0"/>
              </a:rPr>
              <a:t>plot( myMDS$CA$u[,1], myMDS$CA$u[,2]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 "BLUE" ) 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cex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2.0,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15, 19),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1",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2")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8764" y="190007"/>
            <a:ext cx="604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Maybe we want different symbols for our two body sites…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774" y="1531900"/>
            <a:ext cx="5883480" cy="530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96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639" y="368135"/>
            <a:ext cx="5634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an exercise (now), change the x and y-axis labels.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 the colors of the two different body sites..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 the symbols used to plot the two sites..</a:t>
            </a:r>
          </a:p>
        </p:txBody>
      </p:sp>
    </p:spTree>
    <p:extLst>
      <p:ext uri="{BB962C8B-B14F-4D97-AF65-F5344CB8AC3E}">
        <p14:creationId xmlns:p14="http://schemas.microsoft.com/office/powerpoint/2010/main" val="3546646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6276" y="190005"/>
            <a:ext cx="744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want, we can simply dump out the resulting ordination into a file…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5847" y="517014"/>
            <a:ext cx="86729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write.table</a:t>
            </a:r>
            <a:r>
              <a:rPr lang="en-US" dirty="0"/>
              <a:t>(</a:t>
            </a:r>
            <a:r>
              <a:rPr lang="en-US" dirty="0" err="1"/>
              <a:t>myMDS$CA$u</a:t>
            </a:r>
            <a:r>
              <a:rPr lang="en-US" dirty="0"/>
              <a:t>, </a:t>
            </a:r>
            <a:r>
              <a:rPr lang="en-US" dirty="0" err="1"/>
              <a:t>sep</a:t>
            </a:r>
            <a:r>
              <a:rPr lang="en-US" dirty="0"/>
              <a:t>="\t", file="mds.txt",</a:t>
            </a:r>
            <a:r>
              <a:rPr lang="en-US" dirty="0" err="1"/>
              <a:t>col.names</a:t>
            </a:r>
            <a:r>
              <a:rPr lang="en-US" dirty="0"/>
              <a:t>=NA)</a:t>
            </a:r>
          </a:p>
          <a:p>
            <a:r>
              <a:rPr lang="en-US" dirty="0" err="1"/>
              <a:t>write.table</a:t>
            </a:r>
            <a:r>
              <a:rPr lang="en-US" dirty="0"/>
              <a:t>(</a:t>
            </a:r>
            <a:r>
              <a:rPr lang="en-US" dirty="0" err="1"/>
              <a:t>myMDS$CA$eig,file</a:t>
            </a:r>
            <a:r>
              <a:rPr lang="en-US" dirty="0"/>
              <a:t>="</a:t>
            </a:r>
            <a:r>
              <a:rPr lang="en-US" dirty="0" err="1"/>
              <a:t>eigenValues</a:t>
            </a:r>
            <a:r>
              <a:rPr lang="en-US" dirty="0"/>
              <a:t>_.txt",</a:t>
            </a:r>
            <a:r>
              <a:rPr lang="en-US" dirty="0" err="1"/>
              <a:t>sep</a:t>
            </a:r>
            <a:r>
              <a:rPr lang="en-US" dirty="0"/>
              <a:t>="\t", </a:t>
            </a:r>
            <a:r>
              <a:rPr lang="en-US" dirty="0" err="1"/>
              <a:t>col.names</a:t>
            </a:r>
            <a:r>
              <a:rPr lang="en-US" dirty="0"/>
              <a:t>=NA)</a:t>
            </a:r>
          </a:p>
        </p:txBody>
      </p:sp>
    </p:spTree>
    <p:extLst>
      <p:ext uri="{BB962C8B-B14F-4D97-AF65-F5344CB8AC3E}">
        <p14:creationId xmlns:p14="http://schemas.microsoft.com/office/powerpoint/2010/main" val="2960378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29" y="1119372"/>
            <a:ext cx="11091202" cy="43517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4880" y="269240"/>
            <a:ext cx="6558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file gives us the co-ordinates in our new ordination space.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new MDS axis is orthogonal (uncorrelated)</a:t>
            </a:r>
          </a:p>
        </p:txBody>
      </p:sp>
    </p:spTree>
    <p:extLst>
      <p:ext uri="{BB962C8B-B14F-4D97-AF65-F5344CB8AC3E}">
        <p14:creationId xmlns:p14="http://schemas.microsoft.com/office/powerpoint/2010/main" val="111530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986" y="588723"/>
            <a:ext cx="10343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the workshop on the first day, we end up with a large spreadsheet ( ~ 100 MB uncompressed)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(just barely) open this in Excel…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472" y="2423786"/>
            <a:ext cx="10064641" cy="21482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80548" y="1653436"/>
            <a:ext cx="5040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20 samples corresponding to samples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217090" y="2073058"/>
            <a:ext cx="457200" cy="26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584493" y="1913071"/>
            <a:ext cx="1014608" cy="31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14192" y="4572000"/>
            <a:ext cx="695194" cy="50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6301" y="5123146"/>
            <a:ext cx="856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651,705 rows, correspond to different gene families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35685" y="5855918"/>
            <a:ext cx="550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 we make sense of such a complex dataset?</a:t>
            </a:r>
          </a:p>
        </p:txBody>
      </p:sp>
    </p:spTree>
    <p:extLst>
      <p:ext uri="{BB962C8B-B14F-4D97-AF65-F5344CB8AC3E}">
        <p14:creationId xmlns:p14="http://schemas.microsoft.com/office/powerpoint/2010/main" val="2918938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726" y="382044"/>
            <a:ext cx="85972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other file tells us how much of the original data can we capture with each axis.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is, how well did the data compress?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is, how heavily correlated was the original data?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832" y="1327760"/>
            <a:ext cx="2518652" cy="461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79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657616" y="350729"/>
            <a:ext cx="1052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get the percent variance explained from R in a number of ways…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1940" y="1045924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summary(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myMDS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87" y="1528177"/>
            <a:ext cx="11497383" cy="24210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331940" y="4252586"/>
            <a:ext cx="435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or, alternatively….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9" y="4757315"/>
            <a:ext cx="11426050" cy="13365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7304" y="6087650"/>
            <a:ext cx="9501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first two axes together capture ~62% of the data that was present in all 651,705 genes!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Lots of highly correlated genes in the original spreadsheet!</a:t>
            </a:r>
          </a:p>
        </p:txBody>
      </p:sp>
    </p:spTree>
    <p:extLst>
      <p:ext uri="{BB962C8B-B14F-4D97-AF65-F5344CB8AC3E}">
        <p14:creationId xmlns:p14="http://schemas.microsoft.com/office/powerpoint/2010/main" val="2784820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2225" y="244258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Often this information is put directly in the axes legends</a:t>
            </a:r>
          </a:p>
        </p:txBody>
      </p:sp>
      <p:sp>
        <p:nvSpPr>
          <p:cNvPr id="5" name="Rectangle 4"/>
          <p:cNvSpPr/>
          <p:nvPr/>
        </p:nvSpPr>
        <p:spPr>
          <a:xfrm>
            <a:off x="586636" y="954768"/>
            <a:ext cx="105239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Courier New" panose="02070309020205020404" pitchFamily="49" charset="0"/>
              </a:rPr>
              <a:t>plot( myMDS$CA$u[,1], myMDS$CA$u[,2]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 "BLUE" ) 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cex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2.0,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15, 19),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paste("MDS 1 (",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</a:rPr>
              <a:t> format( 100 * myMDS$CA$eig[1] / sum(myMDS$CA$eig),digits=3)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"%)",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=""),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paste("MDS 2 (",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</a:rPr>
              <a:t> format( 100 * myMDS$CA$eig[2] / sum(myMDS$CA$eig),digits=3)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"%)",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=""))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881" y="2680112"/>
            <a:ext cx="4070959" cy="406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99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049" y="344466"/>
            <a:ext cx="5288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ybe that one line of R code is too hard to read?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break it up into shorter pieces..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5" y="1311958"/>
            <a:ext cx="12842818" cy="18129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881" y="2680112"/>
            <a:ext cx="4070959" cy="406300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488668"/>
            <a:ext cx="111732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https://github.com/afodor/metagenomicsTools/blob/master/src/chapelHillWorkshop/quickMDS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41456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9392" y="213758"/>
            <a:ext cx="9480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Using ordination on metagenomics data is not without controversy…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710" y="883124"/>
            <a:ext cx="10517255" cy="36291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4388" y="4425184"/>
            <a:ext cx="119314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paper argues that different distance metrics make different assumptions about mean-variance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relationships, and hence you can think you are looking at a difference in means between two groups but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really it is a difference in variance…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interesting (and worthy of study) but in practice reviewers are unlikely to give you too much trouble…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authors recommend approaching datasets taxa by taxa (or gene by gene), which is what we will turn to next..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926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73" y="507304"/>
            <a:ext cx="7148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Ordination to visualize complex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 by gene hypothesis testing with false discovery rate correction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730836" y="973776"/>
            <a:ext cx="748146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771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95" y="998746"/>
            <a:ext cx="10064641" cy="21482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6281" y="368135"/>
            <a:ext cx="10247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return to our original spreadsheet, instead of asking questions about how BM vs. TD changes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ordination space, we can evaluate each row of the spreadsheet directly.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7511" y="3526973"/>
            <a:ext cx="115426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each row, we can form a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hypothesis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that the TD and BM samples are drawn from the same distribution.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will give us 651,705 null hypotheses to evaluate.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will need to correct for multiple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977969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989" y="740228"/>
            <a:ext cx="662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have 20,000 genes in an </a:t>
            </a:r>
            <a:r>
              <a:rPr lang="en-US" dirty="0" err="1"/>
              <a:t>rna-seq</a:t>
            </a:r>
            <a:r>
              <a:rPr lang="en-US" dirty="0"/>
              <a:t> experiment.</a:t>
            </a:r>
          </a:p>
          <a:p>
            <a:r>
              <a:rPr lang="en-US" dirty="0"/>
              <a:t>You have two conditions (A) and (B).</a:t>
            </a:r>
          </a:p>
          <a:p>
            <a:r>
              <a:rPr lang="en-US" dirty="0"/>
              <a:t>You run them through </a:t>
            </a:r>
            <a:r>
              <a:rPr lang="en-US" dirty="0" err="1"/>
              <a:t>DeSeq</a:t>
            </a:r>
            <a:r>
              <a:rPr lang="en-US" dirty="0"/>
              <a:t> (or any other stats package).</a:t>
            </a:r>
          </a:p>
          <a:p>
            <a:endParaRPr lang="en-US" dirty="0"/>
          </a:p>
          <a:p>
            <a:r>
              <a:rPr lang="en-US" dirty="0"/>
              <a:t>If the null hypothesis is always true (no difference between A and B),</a:t>
            </a:r>
          </a:p>
          <a:p>
            <a:r>
              <a:rPr lang="en-US" dirty="0"/>
              <a:t>the p-values will be uniformly distributed…</a:t>
            </a:r>
          </a:p>
          <a:p>
            <a:endParaRPr lang="en-US" dirty="0"/>
          </a:p>
          <a:p>
            <a:r>
              <a:rPr lang="en-US" dirty="0"/>
              <a:t>We can model this pretty simply: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733800"/>
            <a:ext cx="317739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1" y="2667000"/>
            <a:ext cx="4316101" cy="404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448790" y="201881"/>
            <a:ext cx="7058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 correcting for multiple hypothesis testing yields spurious results</a:t>
            </a:r>
          </a:p>
        </p:txBody>
      </p:sp>
    </p:spTree>
    <p:extLst>
      <p:ext uri="{BB962C8B-B14F-4D97-AF65-F5344CB8AC3E}">
        <p14:creationId xmlns:p14="http://schemas.microsoft.com/office/powerpoint/2010/main" val="888344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457200"/>
            <a:ext cx="62478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use a simple </a:t>
            </a:r>
            <a:r>
              <a:rPr lang="en-US" dirty="0">
                <a:solidFill>
                  <a:srgbClr val="FF0000"/>
                </a:solidFill>
              </a:rPr>
              <a:t>threshold of significance </a:t>
            </a:r>
            <a:r>
              <a:rPr lang="en-US" dirty="0"/>
              <a:t>of 0.05, we would </a:t>
            </a:r>
          </a:p>
          <a:p>
            <a:r>
              <a:rPr lang="en-US" dirty="0"/>
              <a:t>expect about 1,000 genes to be called significant even if the null </a:t>
            </a:r>
          </a:p>
          <a:p>
            <a:r>
              <a:rPr lang="en-US" dirty="0"/>
              <a:t>hypothesis were always true..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1" y="1828800"/>
            <a:ext cx="22002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733800" y="3218332"/>
            <a:ext cx="461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1,016 genes that have p-values &lt;0.05</a:t>
            </a:r>
          </a:p>
          <a:p>
            <a:r>
              <a:rPr lang="en-US" dirty="0"/>
              <a:t>in this case where the p-values are uniform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3200400" y="30480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073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1" y="533400"/>
            <a:ext cx="57024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alternative:</a:t>
            </a:r>
          </a:p>
          <a:p>
            <a:endParaRPr lang="en-US" dirty="0"/>
          </a:p>
          <a:p>
            <a:r>
              <a:rPr lang="en-US" dirty="0"/>
              <a:t>	Use as a p-value threshold </a:t>
            </a:r>
            <a:r>
              <a:rPr lang="en-US" dirty="0" err="1"/>
              <a:t>Bonferroni</a:t>
            </a:r>
            <a:r>
              <a:rPr lang="en-US" dirty="0"/>
              <a:t> correction.</a:t>
            </a:r>
          </a:p>
          <a:p>
            <a:endParaRPr lang="en-US" dirty="0"/>
          </a:p>
          <a:p>
            <a:r>
              <a:rPr lang="en-US" dirty="0"/>
              <a:t>	The desired threshold / number of tests.</a:t>
            </a:r>
          </a:p>
          <a:p>
            <a:endParaRPr lang="en-US" dirty="0"/>
          </a:p>
          <a:p>
            <a:r>
              <a:rPr lang="en-US" dirty="0"/>
              <a:t>	In this case  0.05 / 20000  =  2.5e-06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1" y="2971801"/>
            <a:ext cx="280987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1" y="5334000"/>
            <a:ext cx="57435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0" y="4038600"/>
            <a:ext cx="395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None of our p-</a:t>
            </a:r>
            <a:r>
              <a:rPr lang="en-US" dirty="0" err="1"/>
              <a:t>vals</a:t>
            </a:r>
            <a:r>
              <a:rPr lang="en-US" dirty="0"/>
              <a:t> reach this threshold..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9800" y="6248400"/>
            <a:ext cx="575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this threshold, there is a 5% chance of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false positives </a:t>
            </a:r>
          </a:p>
        </p:txBody>
      </p:sp>
    </p:spTree>
    <p:extLst>
      <p:ext uri="{BB962C8B-B14F-4D97-AF65-F5344CB8AC3E}">
        <p14:creationId xmlns:p14="http://schemas.microsoft.com/office/powerpoint/2010/main" val="366714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3984" y="263047"/>
            <a:ext cx="77851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use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ordination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reduce the dimensionality of our complex data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go from a  (21 * 651,705 ) spreadsheet to a ( 21 * 2 ) spreadsheet.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will allow us to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what is going on with our data… </a:t>
            </a:r>
          </a:p>
        </p:txBody>
      </p:sp>
    </p:spTree>
    <p:extLst>
      <p:ext uri="{BB962C8B-B14F-4D97-AF65-F5344CB8AC3E}">
        <p14:creationId xmlns:p14="http://schemas.microsoft.com/office/powerpoint/2010/main" val="1531458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228601"/>
            <a:ext cx="871501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Bonferroni</a:t>
            </a:r>
            <a:r>
              <a:rPr lang="en-US" dirty="0"/>
              <a:t> correction is sometimes considered </a:t>
            </a:r>
            <a:r>
              <a:rPr lang="en-US" dirty="0">
                <a:solidFill>
                  <a:srgbClr val="FF0000"/>
                </a:solidFill>
              </a:rPr>
              <a:t>too conservative </a:t>
            </a:r>
            <a:r>
              <a:rPr lang="en-US" dirty="0"/>
              <a:t>for genomics experiments.</a:t>
            </a:r>
          </a:p>
          <a:p>
            <a:endParaRPr lang="en-US" dirty="0"/>
          </a:p>
          <a:p>
            <a:r>
              <a:rPr lang="en-US" dirty="0"/>
              <a:t>At small sample sizes, you might have few genes with p-values smaller than the </a:t>
            </a:r>
          </a:p>
          <a:p>
            <a:r>
              <a:rPr lang="en-US" dirty="0" err="1"/>
              <a:t>Bonferroni</a:t>
            </a:r>
            <a:r>
              <a:rPr lang="en-US" dirty="0"/>
              <a:t> thresholds.</a:t>
            </a:r>
          </a:p>
          <a:p>
            <a:endParaRPr lang="en-US" dirty="0"/>
          </a:p>
          <a:p>
            <a:r>
              <a:rPr lang="en-US" dirty="0"/>
              <a:t>A less conservative alternative, false discovery rate.</a:t>
            </a:r>
          </a:p>
          <a:p>
            <a:endParaRPr lang="en-US" dirty="0"/>
          </a:p>
          <a:p>
            <a:r>
              <a:rPr lang="en-US" dirty="0"/>
              <a:t>At a 5% false discovery rate, we expect 5% of our hits to be false positives.</a:t>
            </a:r>
          </a:p>
          <a:p>
            <a:endParaRPr lang="en-US" dirty="0"/>
          </a:p>
          <a:p>
            <a:r>
              <a:rPr lang="en-US" dirty="0"/>
              <a:t>This is less conservative than </a:t>
            </a:r>
            <a:r>
              <a:rPr lang="en-US" dirty="0" err="1"/>
              <a:t>Bonferroni</a:t>
            </a:r>
            <a:r>
              <a:rPr lang="en-US" dirty="0"/>
              <a:t> correction, where there is a 5% chance</a:t>
            </a:r>
          </a:p>
          <a:p>
            <a:r>
              <a:rPr lang="en-US" dirty="0"/>
              <a:t>that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of our hits are false positives.</a:t>
            </a:r>
          </a:p>
        </p:txBody>
      </p:sp>
    </p:spTree>
    <p:extLst>
      <p:ext uri="{BB962C8B-B14F-4D97-AF65-F5344CB8AC3E}">
        <p14:creationId xmlns:p14="http://schemas.microsoft.com/office/powerpoint/2010/main" val="1983821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1904999" y="228600"/>
            <a:ext cx="76962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straight-forward approach to finding genes at a given false-discovery rate</a:t>
            </a:r>
          </a:p>
          <a:p>
            <a:endParaRPr lang="en-US" dirty="0"/>
          </a:p>
          <a:p>
            <a:r>
              <a:rPr lang="en-US" dirty="0" err="1"/>
              <a:t>Benjamini</a:t>
            </a:r>
            <a:r>
              <a:rPr lang="en-US" dirty="0"/>
              <a:t> and Hochberg FDR</a:t>
            </a:r>
          </a:p>
          <a:p>
            <a:endParaRPr lang="en-US" dirty="0"/>
          </a:p>
          <a:p>
            <a:r>
              <a:rPr lang="en-US" dirty="0"/>
              <a:t>	1.  Rank all the p-values (smallest first).  The rank of each value = K</a:t>
            </a:r>
          </a:p>
          <a:p>
            <a:endParaRPr lang="en-US" dirty="0"/>
          </a:p>
          <a:p>
            <a:r>
              <a:rPr lang="en-US" dirty="0"/>
              <a:t>	2.  Calculate N * p / k </a:t>
            </a:r>
          </a:p>
          <a:p>
            <a:r>
              <a:rPr lang="en-US" dirty="0"/>
              <a:t>		where N = the # of hypotheses that you are testing</a:t>
            </a:r>
          </a:p>
          <a:p>
            <a:r>
              <a:rPr lang="en-US" dirty="0"/>
              <a:t>		             p = the “raw” (uncorrected) p-value.</a:t>
            </a:r>
          </a:p>
          <a:p>
            <a:endParaRPr lang="en-US" dirty="0"/>
          </a:p>
          <a:p>
            <a:r>
              <a:rPr lang="en-US" dirty="0"/>
              <a:t>	3.  Start at the top of the list.  Go down to N * p / k &gt; threshold </a:t>
            </a:r>
          </a:p>
          <a:p>
            <a:r>
              <a:rPr lang="en-US" dirty="0"/>
              <a:t>		(e.g. 0.10 for 10% FDR).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4114801"/>
            <a:ext cx="54483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352800"/>
            <a:ext cx="218946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828801" y="5562601"/>
            <a:ext cx="5236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* p = # of expected false positives at a given p-value</a:t>
            </a:r>
          </a:p>
          <a:p>
            <a:r>
              <a:rPr lang="en-US" dirty="0"/>
              <a:t> k = # of genes actually observed at that p-value</a:t>
            </a:r>
          </a:p>
        </p:txBody>
      </p:sp>
    </p:spTree>
    <p:extLst>
      <p:ext uri="{BB962C8B-B14F-4D97-AF65-F5344CB8AC3E}">
        <p14:creationId xmlns:p14="http://schemas.microsoft.com/office/powerpoint/2010/main" val="1718486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1" y="533401"/>
            <a:ext cx="74496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for the first hit (smallest p-value), </a:t>
            </a:r>
          </a:p>
          <a:p>
            <a:r>
              <a:rPr lang="en-US" dirty="0" err="1"/>
              <a:t>Bonferroni</a:t>
            </a:r>
            <a:r>
              <a:rPr lang="en-US" dirty="0"/>
              <a:t> correction is the same as BH FDR.</a:t>
            </a:r>
          </a:p>
          <a:p>
            <a:endParaRPr lang="en-US" dirty="0"/>
          </a:p>
          <a:p>
            <a:r>
              <a:rPr lang="en-US" dirty="0"/>
              <a:t>(Since if k=1,</a:t>
            </a:r>
          </a:p>
          <a:p>
            <a:endParaRPr lang="en-US" dirty="0"/>
          </a:p>
          <a:p>
            <a:r>
              <a:rPr lang="en-US" dirty="0"/>
              <a:t>	N * p / K = N * p</a:t>
            </a:r>
          </a:p>
          <a:p>
            <a:endParaRPr lang="en-US" dirty="0"/>
          </a:p>
          <a:p>
            <a:r>
              <a:rPr lang="en-US" dirty="0"/>
              <a:t>which is the same as multiplying the p-value by the number of hypotheses to </a:t>
            </a:r>
          </a:p>
          <a:p>
            <a:r>
              <a:rPr lang="en-US" dirty="0"/>
              <a:t>do the correction)</a:t>
            </a:r>
          </a:p>
        </p:txBody>
      </p:sp>
    </p:spTree>
    <p:extLst>
      <p:ext uri="{BB962C8B-B14F-4D97-AF65-F5344CB8AC3E}">
        <p14:creationId xmlns:p14="http://schemas.microsoft.com/office/powerpoint/2010/main" val="910842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1" y="1219201"/>
            <a:ext cx="8639175" cy="443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3602" y="152400"/>
            <a:ext cx="698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are example results from </a:t>
            </a:r>
            <a:r>
              <a:rPr lang="en-US" dirty="0" err="1"/>
              <a:t>DeSeq</a:t>
            </a:r>
            <a:r>
              <a:rPr lang="en-US" dirty="0"/>
              <a:t> (a popular RNA-</a:t>
            </a:r>
            <a:r>
              <a:rPr lang="en-US" dirty="0" err="1"/>
              <a:t>seq</a:t>
            </a:r>
            <a:r>
              <a:rPr lang="en-US" dirty="0"/>
              <a:t> analysis tool)…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7848600" y="9906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29401" y="609600"/>
            <a:ext cx="1420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p-values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9563100" y="9525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67780" y="304801"/>
            <a:ext cx="1471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FDR adjusted </a:t>
            </a:r>
          </a:p>
          <a:p>
            <a:r>
              <a:rPr lang="en-US" dirty="0"/>
              <a:t>p-values..</a:t>
            </a:r>
          </a:p>
        </p:txBody>
      </p:sp>
    </p:spTree>
    <p:extLst>
      <p:ext uri="{BB962C8B-B14F-4D97-AF65-F5344CB8AC3E}">
        <p14:creationId xmlns:p14="http://schemas.microsoft.com/office/powerpoint/2010/main" val="3483583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51" y="71252"/>
            <a:ext cx="94522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have 651,705 tests to correct for, we will adversely impact our power.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Also, a lot of our genes have mostly zeros.  We don’t want to waste our power on rows that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only  have one or two non-zeros.  We can’t do meaningful inference on those rows.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5029" y="1246910"/>
            <a:ext cx="5900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use R to examine and filter out the rare genes…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356260" y="183000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rm</a:t>
            </a:r>
            <a:r>
              <a:rPr lang="en-US" dirty="0"/>
              <a:t>(list=ls())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setwd</a:t>
            </a:r>
            <a:r>
              <a:rPr lang="en-US" dirty="0"/>
              <a:t>("C:\\ChapelHillWorkshop")</a:t>
            </a:r>
          </a:p>
          <a:p>
            <a:r>
              <a:rPr lang="en-US" dirty="0"/>
              <a:t>library("vegan")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inFileName</a:t>
            </a:r>
            <a:r>
              <a:rPr lang="en-US" dirty="0"/>
              <a:t> &lt;- "humann2_genefamilies-IdsAsPrimaryKey.tsv"</a:t>
            </a:r>
          </a:p>
          <a:p>
            <a:r>
              <a:rPr lang="en-US" dirty="0" err="1"/>
              <a:t>myT</a:t>
            </a:r>
            <a:r>
              <a:rPr lang="en-US" dirty="0"/>
              <a:t> &lt;-</a:t>
            </a:r>
            <a:r>
              <a:rPr lang="en-US" dirty="0" err="1"/>
              <a:t>read.table</a:t>
            </a:r>
            <a:r>
              <a:rPr lang="en-US" dirty="0"/>
              <a:t>(</a:t>
            </a:r>
            <a:r>
              <a:rPr lang="en-US" dirty="0" err="1"/>
              <a:t>inFileName,header</a:t>
            </a:r>
            <a:r>
              <a:rPr lang="en-US" dirty="0"/>
              <a:t>=</a:t>
            </a:r>
            <a:r>
              <a:rPr lang="en-US" dirty="0" err="1"/>
              <a:t>TRUE,sep</a:t>
            </a:r>
            <a:r>
              <a:rPr lang="en-US" dirty="0"/>
              <a:t>="\t",</a:t>
            </a:r>
            <a:r>
              <a:rPr lang="en-US" dirty="0" err="1"/>
              <a:t>row.names</a:t>
            </a:r>
            <a:r>
              <a:rPr lang="en-US" dirty="0"/>
              <a:t>=1,</a:t>
            </a:r>
          </a:p>
          <a:p>
            <a:r>
              <a:rPr lang="en-US" dirty="0"/>
              <a:t>+ </a:t>
            </a:r>
            <a:r>
              <a:rPr lang="en-US" dirty="0" err="1"/>
              <a:t>colClasses</a:t>
            </a:r>
            <a:r>
              <a:rPr lang="en-US" dirty="0"/>
              <a:t>=c("character", rep("numeric", 20)))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sums &lt;- apply(myT,1,sum)</a:t>
            </a:r>
          </a:p>
          <a:p>
            <a:r>
              <a:rPr lang="en-US" dirty="0" err="1"/>
              <a:t>logSums</a:t>
            </a:r>
            <a:r>
              <a:rPr lang="en-US" dirty="0"/>
              <a:t> &lt;- log10( sums + 0.000001)</a:t>
            </a:r>
          </a:p>
          <a:p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logSums</a:t>
            </a:r>
            <a:r>
              <a:rPr lang="en-US" dirty="0"/>
              <a:t>[2:length(</a:t>
            </a:r>
            <a:r>
              <a:rPr lang="en-US" dirty="0" err="1"/>
              <a:t>logSums</a:t>
            </a:r>
            <a:r>
              <a:rPr lang="en-US" dirty="0"/>
              <a:t>)],breaks=30)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8776" y="5925787"/>
            <a:ext cx="4682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Ignore the “unassigned” row in our spreadsheet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115" y="1489678"/>
            <a:ext cx="5173583" cy="516933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826327" y="5523320"/>
            <a:ext cx="577933" cy="402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039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764" y="774370"/>
            <a:ext cx="5888973" cy="22063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9408" y="273133"/>
            <a:ext cx="9747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Setting a cutoff of a row-sum of 1e-04 yields a manageable number of 52,016 null hypotheses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480" y="4004781"/>
            <a:ext cx="5472211" cy="20380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47764" y="3431969"/>
            <a:ext cx="990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line of r-code quickly removes the low abundance genes and leaves us with 52,016 rows.. </a:t>
            </a:r>
          </a:p>
        </p:txBody>
      </p:sp>
    </p:spTree>
    <p:extLst>
      <p:ext uri="{BB962C8B-B14F-4D97-AF65-F5344CB8AC3E}">
        <p14:creationId xmlns:p14="http://schemas.microsoft.com/office/powerpoint/2010/main" val="2889951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573" y="-31314"/>
            <a:ext cx="103115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will instead filter out rare genes in the Java layer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(code note shown but is here: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https://github.com/afodor/metagenomicsTools/blob/master/src/chapelHillWorkshop/RowSums.java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end up with a spreadsheet that has genes with sum &gt; 1e-04 with the names attached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(since we won’t be using ordination to compress away each row in the following examples…)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435" y="2472902"/>
            <a:ext cx="9449272" cy="32201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81611" y="2140073"/>
            <a:ext cx="23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20 columns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722312" y="2273474"/>
            <a:ext cx="5768236" cy="37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156" y="2780778"/>
            <a:ext cx="133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52,016 rows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64504" y="3219189"/>
            <a:ext cx="0" cy="2430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5469" y="5987442"/>
            <a:ext cx="10451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file is here: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https://github.com/afodor/ChapelHillWorkshop/blob/master/humann2_genefamilies.LABELS2OnlyAbundant.txt.gz</a:t>
            </a:r>
          </a:p>
        </p:txBody>
      </p:sp>
    </p:spTree>
    <p:extLst>
      <p:ext uri="{BB962C8B-B14F-4D97-AF65-F5344CB8AC3E}">
        <p14:creationId xmlns:p14="http://schemas.microsoft.com/office/powerpoint/2010/main" val="39753424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766" y="166256"/>
            <a:ext cx="1125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With a modest amount of coding we can run a t-test on every row of our spreadsheet and collect the results…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2924" y="6294796"/>
            <a:ext cx="11772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https://github.com/afodor/metagenomicsTools/blob/master/src/chapelHillWorkshop/quick_TTest</a:t>
            </a:r>
          </a:p>
        </p:txBody>
      </p:sp>
      <p:sp>
        <p:nvSpPr>
          <p:cNvPr id="6" name="Rectangle 5"/>
          <p:cNvSpPr/>
          <p:nvPr/>
        </p:nvSpPr>
        <p:spPr>
          <a:xfrm>
            <a:off x="593766" y="713787"/>
            <a:ext cx="951609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(list=ls())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setwd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("C:\\ChapelHillWorkshop")</a:t>
            </a:r>
          </a:p>
          <a:p>
            <a:r>
              <a:rPr lang="en-US" dirty="0">
                <a:latin typeface="Courier New" panose="02070309020205020404" pitchFamily="49" charset="0"/>
              </a:rPr>
              <a:t>library("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vegan")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inFileName</a:t>
            </a:r>
            <a:r>
              <a:rPr lang="en-US" dirty="0">
                <a:latin typeface="Courier New" panose="02070309020205020404" pitchFamily="49" charset="0"/>
              </a:rPr>
              <a:t> &lt;- "humann2_genefamilies.LABELS2OnlyAbundant.txt"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</a:t>
            </a:r>
            <a:r>
              <a:rPr lang="en-US" dirty="0" err="1">
                <a:latin typeface="Courier New" panose="02070309020205020404" pitchFamily="49" charset="0"/>
              </a:rPr>
              <a:t>read.table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inFileName,header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</a:rPr>
              <a:t>TRUE,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="\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t",quote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="",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=1,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colClasses</a:t>
            </a:r>
            <a:r>
              <a:rPr lang="en-US" dirty="0">
                <a:latin typeface="Courier New" panose="02070309020205020404" pitchFamily="49" charset="0"/>
              </a:rPr>
              <a:t>=c("character",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rep("numeric", 20)))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pValues</a:t>
            </a:r>
            <a:r>
              <a:rPr lang="en-US" dirty="0">
                <a:latin typeface="Courier New" panose="02070309020205020404" pitchFamily="49" charset="0"/>
              </a:rPr>
              <a:t> &lt;- vector(length=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nrow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pValuesWilcoxon</a:t>
            </a:r>
            <a:r>
              <a:rPr lang="en-US" dirty="0">
                <a:latin typeface="Courier New" panose="02070309020205020404" pitchFamily="49" charset="0"/>
              </a:rPr>
              <a:t> &lt;- vector(length=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nrow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</a:rPr>
              <a:t>names &lt;- vector(length=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nrow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meanTD</a:t>
            </a:r>
            <a:r>
              <a:rPr lang="en-US" dirty="0">
                <a:latin typeface="Courier New" panose="02070309020205020404" pitchFamily="49" charset="0"/>
              </a:rPr>
              <a:t> &lt;- vector(length=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nrow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meanBM</a:t>
            </a:r>
            <a:r>
              <a:rPr lang="en-US" dirty="0">
                <a:latin typeface="Courier New" panose="02070309020205020404" pitchFamily="49" charset="0"/>
              </a:rPr>
              <a:t> &lt;- vector(length=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nrow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grepl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("TD", names(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pdf("topHits.pdf")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115794" y="3586347"/>
            <a:ext cx="97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47066" y="403761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Set up data structures to hold our results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066313" y="4819398"/>
            <a:ext cx="97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313216" y="5771408"/>
            <a:ext cx="938150" cy="2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32519" y="5615052"/>
            <a:ext cx="504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Set up an output file to capture our visualization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457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1262" y="689665"/>
            <a:ext cx="1139430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for(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in 1: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nrow(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</a:rPr>
              <a:t>{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bug &lt;- </a:t>
            </a:r>
            <a:r>
              <a:rPr lang="en-US" dirty="0" err="1">
                <a:latin typeface="Courier New" panose="02070309020205020404" pitchFamily="49" charset="0"/>
              </a:rPr>
              <a:t>as.numeric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,])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</a:rPr>
              <a:t>pValues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&lt;- </a:t>
            </a:r>
            <a:r>
              <a:rPr lang="en-US" dirty="0" err="1">
                <a:latin typeface="Courier New" panose="02070309020205020404" pitchFamily="49" charset="0"/>
              </a:rPr>
              <a:t>t.test</a:t>
            </a:r>
            <a:r>
              <a:rPr lang="en-US" dirty="0">
                <a:latin typeface="Courier New" panose="02070309020205020404" pitchFamily="49" charset="0"/>
              </a:rPr>
              <a:t>( bug[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] ,bug[ !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]  )$</a:t>
            </a:r>
            <a:r>
              <a:rPr lang="en-US" dirty="0" err="1">
                <a:latin typeface="Courier New" panose="02070309020205020404" pitchFamily="49" charset="0"/>
              </a:rPr>
              <a:t>p.value</a:t>
            </a:r>
            <a:endParaRPr lang="en-US" dirty="0">
              <a:latin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</a:rPr>
              <a:t>pValuesWilcoxon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&lt;- </a:t>
            </a:r>
            <a:r>
              <a:rPr lang="en-US" dirty="0" err="1">
                <a:latin typeface="Courier New" panose="02070309020205020404" pitchFamily="49" charset="0"/>
              </a:rPr>
              <a:t>wilcox.test</a:t>
            </a:r>
            <a:r>
              <a:rPr lang="en-US" dirty="0">
                <a:latin typeface="Courier New" panose="02070309020205020404" pitchFamily="49" charset="0"/>
              </a:rPr>
              <a:t>( bug[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] ,bug[ !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]  )$</a:t>
            </a:r>
            <a:r>
              <a:rPr lang="en-US" dirty="0" err="1">
                <a:latin typeface="Courier New" panose="02070309020205020404" pitchFamily="49" charset="0"/>
              </a:rPr>
              <a:t>p.value</a:t>
            </a:r>
            <a:endParaRPr lang="en-US" dirty="0">
              <a:latin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</a:rPr>
              <a:t>meanTD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&lt;- mean(bug[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])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</a:rPr>
              <a:t>meanBM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&lt;- mean(bug[ !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])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names[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&lt;- </a:t>
            </a:r>
            <a:r>
              <a:rPr lang="en-US" dirty="0" err="1">
                <a:latin typeface="Courier New" panose="02070309020205020404" pitchFamily="49" charset="0"/>
              </a:rPr>
              <a:t>row.names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)[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</a:t>
            </a:r>
          </a:p>
          <a:p>
            <a:pPr lvl="1"/>
            <a:endParaRPr lang="en-US" dirty="0">
              <a:latin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</a:rPr>
              <a:t>if( </a:t>
            </a:r>
            <a:r>
              <a:rPr lang="en-US" dirty="0" err="1">
                <a:latin typeface="Courier New" panose="02070309020205020404" pitchFamily="49" charset="0"/>
              </a:rPr>
              <a:t>pValues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&lt; 1e-07 ) </a:t>
            </a:r>
            <a:endParaRPr lang="en-US" dirty="0" smtClean="0">
              <a:latin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</a:rPr>
              <a:t>	{</a:t>
            </a:r>
            <a:endParaRPr lang="en-US" dirty="0">
              <a:latin typeface="Courier New" panose="02070309020205020404" pitchFamily="49" charset="0"/>
            </a:endParaRPr>
          </a:p>
          <a:p>
            <a:pPr lvl="2"/>
            <a:r>
              <a:rPr lang="en-US" dirty="0" err="1">
                <a:latin typeface="Courier New" panose="02070309020205020404" pitchFamily="49" charset="0"/>
              </a:rPr>
              <a:t>graphMain</a:t>
            </a:r>
            <a:r>
              <a:rPr lang="en-US" dirty="0">
                <a:latin typeface="Courier New" panose="02070309020205020404" pitchFamily="49" charset="0"/>
              </a:rPr>
              <a:t> &lt;- paste( "p=" , format(</a:t>
            </a:r>
            <a:r>
              <a:rPr lang="en-US" dirty="0" err="1">
                <a:latin typeface="Courier New" panose="02070309020205020404" pitchFamily="49" charset="0"/>
              </a:rPr>
              <a:t>pValues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],digits=3), "</a:t>
            </a:r>
            <a:r>
              <a:rPr lang="en-US" dirty="0" err="1">
                <a:latin typeface="Courier New" panose="02070309020205020404" pitchFamily="49" charset="0"/>
              </a:rPr>
              <a:t>wilcoxon_p</a:t>
            </a:r>
            <a:r>
              <a:rPr lang="en-US" dirty="0">
                <a:latin typeface="Courier New" panose="02070309020205020404" pitchFamily="49" charset="0"/>
              </a:rPr>
              <a:t>=" ,</a:t>
            </a:r>
          </a:p>
          <a:p>
            <a:pPr lvl="2"/>
            <a:r>
              <a:rPr lang="en-US" dirty="0">
                <a:latin typeface="Courier New" panose="02070309020205020404" pitchFamily="49" charset="0"/>
              </a:rPr>
              <a:t> format(</a:t>
            </a:r>
            <a:r>
              <a:rPr lang="en-US" dirty="0" err="1">
                <a:latin typeface="Courier New" panose="02070309020205020404" pitchFamily="49" charset="0"/>
              </a:rPr>
              <a:t>pValuesWilcoxon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],digits=3))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boxplot( bug ~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names[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],main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graphMain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="is TD")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</a:rPr>
              <a:t>myFrame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</a:rPr>
              <a:t>data.frame</a:t>
            </a:r>
            <a:r>
              <a:rPr lang="en-US" dirty="0">
                <a:latin typeface="Courier New" panose="02070309020205020404" pitchFamily="49" charset="0"/>
              </a:rPr>
              <a:t>( bug,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stripchart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(bug ~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data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myFrame,vertical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TRUE,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21, add=TRUE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latin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3766" y="166256"/>
            <a:ext cx="1125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With a modest amount of coding we can run a t-test on every row of our spreadsheet and collect the results…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2924" y="6294796"/>
            <a:ext cx="11772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https://github.com/afodor/metagenomicsTools/blob/master/src/chapelHillWorkshop/quick_TTest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562597" y="1140030"/>
            <a:ext cx="97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106394" y="4819398"/>
            <a:ext cx="97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88871" y="950028"/>
            <a:ext cx="492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walk through every row in the spreadsheet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557652" y="2458192"/>
            <a:ext cx="1341912" cy="380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92686" y="2873829"/>
            <a:ext cx="489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run our statistical tests and capture the results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251366" y="3586348"/>
            <a:ext cx="641268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63889" y="3408220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will write about 100 plots to a PDF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5797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921" y="1883091"/>
            <a:ext cx="106442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myFrame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</a:rPr>
              <a:t>data.frame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names,meanTD</a:t>
            </a:r>
            <a:r>
              <a:rPr lang="en-US" dirty="0">
                <a:latin typeface="Courier New" panose="02070309020205020404" pitchFamily="49" charset="0"/>
              </a:rPr>
              <a:t> ,</a:t>
            </a:r>
            <a:r>
              <a:rPr lang="en-US" dirty="0" err="1">
                <a:latin typeface="Courier New" panose="02070309020205020404" pitchFamily="49" charset="0"/>
              </a:rPr>
              <a:t>meanBM</a:t>
            </a:r>
            <a:r>
              <a:rPr lang="en-US" dirty="0">
                <a:latin typeface="Courier New" panose="02070309020205020404" pitchFamily="49" charset="0"/>
              </a:rPr>
              <a:t> ,</a:t>
            </a:r>
            <a:r>
              <a:rPr lang="en-US" dirty="0" err="1">
                <a:latin typeface="Courier New" panose="02070309020205020404" pitchFamily="49" charset="0"/>
              </a:rPr>
              <a:t>pValuesWilcoxon</a:t>
            </a:r>
            <a:r>
              <a:rPr lang="en-US" dirty="0">
                <a:latin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</a:rPr>
              <a:t>pValues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myFrame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</a:rPr>
              <a:t>myFrame</a:t>
            </a:r>
            <a:r>
              <a:rPr lang="en-US" dirty="0">
                <a:latin typeface="Courier New" panose="02070309020205020404" pitchFamily="49" charset="0"/>
              </a:rPr>
              <a:t> [order(</a:t>
            </a:r>
            <a:r>
              <a:rPr lang="en-US" dirty="0" err="1">
                <a:latin typeface="Courier New" panose="02070309020205020404" pitchFamily="49" charset="0"/>
              </a:rPr>
              <a:t>myFrame$pValues</a:t>
            </a:r>
            <a:r>
              <a:rPr lang="en-US" dirty="0">
                <a:latin typeface="Courier New" panose="02070309020205020404" pitchFamily="49" charset="0"/>
              </a:rPr>
              <a:t>),]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myFrame$adjustedP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</a:rPr>
              <a:t>p.adjust</a:t>
            </a:r>
            <a:r>
              <a:rPr lang="en-US" dirty="0">
                <a:latin typeface="Courier New" panose="02070309020205020404" pitchFamily="49" charset="0"/>
              </a:rPr>
              <a:t>( </a:t>
            </a:r>
            <a:r>
              <a:rPr lang="en-US" dirty="0" err="1">
                <a:latin typeface="Courier New" panose="02070309020205020404" pitchFamily="49" charset="0"/>
              </a:rPr>
              <a:t>myFrame$pValues</a:t>
            </a:r>
            <a:r>
              <a:rPr lang="en-US" dirty="0">
                <a:latin typeface="Courier New" panose="02070309020205020404" pitchFamily="49" charset="0"/>
              </a:rPr>
              <a:t>, method = "BH" 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write.table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myFrame</a:t>
            </a:r>
            <a:r>
              <a:rPr lang="en-US" dirty="0">
                <a:latin typeface="Courier New" panose="02070309020205020404" pitchFamily="49" charset="0"/>
              </a:rPr>
              <a:t>, file="pValuesFromTTest.txt",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="\t",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=FALSE)</a:t>
            </a:r>
          </a:p>
          <a:p>
            <a:endParaRPr lang="en-US" dirty="0" smtClean="0">
              <a:latin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</a:rPr>
              <a:t>dev.off</a:t>
            </a:r>
            <a:r>
              <a:rPr lang="en-US" dirty="0"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655" y="522514"/>
            <a:ext cx="7250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Finally write our results to a spreadsheet (including FDR adjustment 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167751" y="2327564"/>
            <a:ext cx="748145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892146" y="21375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Best hits first!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882743" y="2600696"/>
            <a:ext cx="546265" cy="8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488386" y="2529445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 BH correction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45184" y="3515097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Dump to file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868883" y="3313216"/>
            <a:ext cx="1935678" cy="201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413164" y="3914416"/>
            <a:ext cx="320633" cy="56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16927" y="4488873"/>
            <a:ext cx="8058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is important; you won’t be able to open the PDF without closing it from 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(which is what this line does)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2924" y="6294796"/>
            <a:ext cx="11772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https://github.com/afodor/metagenomicsTools/blob/master/src/chapelHillWorkshop/quick_TTest</a:t>
            </a:r>
          </a:p>
        </p:txBody>
      </p:sp>
    </p:spTree>
    <p:extLst>
      <p:ext uri="{BB962C8B-B14F-4D97-AF65-F5344CB8AC3E}">
        <p14:creationId xmlns:p14="http://schemas.microsoft.com/office/powerpoint/2010/main" val="226083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0767" y="419622"/>
            <a:ext cx="56050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Ordination is a form of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compression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know data compression from music and photos…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1666" y="2022953"/>
            <a:ext cx="1059777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song on a CD might be 350 MB (megabytes) big.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we compress the song to an MP3 for our phone so that is only, maybe 6 MB big.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compression captures what is essential about the song, but in less space.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Potentially, the more we compress, the worse the song sounds!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ordination attempts to capture what is essential in our 651,705  rows, but in 2 rows.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do this by taking advantage of duplicate information.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Imagine all the 651,705 rows are highly correlated.  We could remove the extra information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those rows and still have all the important information in the spreadsheet with much less space…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0767" y="5824603"/>
            <a:ext cx="8289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 A more mathematical treatment describing the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compression is here: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http://afodor.github.io/classes/stats2015/Lecture19.pptx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) </a:t>
            </a:r>
          </a:p>
        </p:txBody>
      </p:sp>
    </p:spTree>
    <p:extLst>
      <p:ext uri="{BB962C8B-B14F-4D97-AF65-F5344CB8AC3E}">
        <p14:creationId xmlns:p14="http://schemas.microsoft.com/office/powerpoint/2010/main" val="37723084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9392" y="106878"/>
            <a:ext cx="5284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end up with a nice, ordered list of all our hits…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46" y="1155988"/>
            <a:ext cx="10914413" cy="409290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10331532" y="5355771"/>
            <a:ext cx="534390" cy="41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0005" y="5640780"/>
            <a:ext cx="11632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Even after correction, these hits are highly significant!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(This is because comparing two tissues reliably produces some of the biggest difference in microbiome research)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766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532" y="-47502"/>
            <a:ext cx="64812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many genes are significant at a 5% false discovery rate?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can have R tell us really quickly…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41" y="920770"/>
            <a:ext cx="8945936" cy="266557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5759532" y="3040083"/>
            <a:ext cx="617517" cy="54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34767" y="3586347"/>
            <a:ext cx="7366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Even using “stringent” Bonferroni correction, there are many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hits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1841" y="3811984"/>
            <a:ext cx="2198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 an exercise: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Run this code in R: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7303" y="4620373"/>
            <a:ext cx="11772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https://github.com/afodor/metagenomicsTools/blob/master/src/chapelHillWorkshop/quick_TTest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1841" y="5189516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file the code depends on is here: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1673" y="5459243"/>
            <a:ext cx="11998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https://github.com/afodor/ChapelHillWorkshop/blob/master/humann2_genefamilies.LABELS2OnlyAbundant.txt.gz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0016" y="6032668"/>
            <a:ext cx="10606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many genes are significantly different under BH and Bonferroni correction for the non-parametric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Wilcoxon test (with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pvalues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held 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pValuesWilcoxon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5229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761" y="0"/>
            <a:ext cx="735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my favorite visualizations is to plot the distribution of all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pValues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6738" y="845518"/>
            <a:ext cx="2419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hist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pValues,breaks</a:t>
            </a:r>
            <a:r>
              <a:rPr lang="en-US" dirty="0">
                <a:solidFill>
                  <a:srgbClr val="FF0000"/>
                </a:solidFill>
              </a:rPr>
              <a:t>=30)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33" y="1381101"/>
            <a:ext cx="5004994" cy="5000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826" y="945884"/>
            <a:ext cx="5597236" cy="559263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35126" y="849684"/>
            <a:ext cx="3280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hist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pValuesWilcoxon,breaks</a:t>
            </a:r>
            <a:r>
              <a:rPr lang="en-US" dirty="0">
                <a:solidFill>
                  <a:srgbClr val="FF0000"/>
                </a:solidFill>
              </a:rPr>
              <a:t>=30)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4533" y="6495805"/>
            <a:ext cx="829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emphasizes how enormous the differences between the tissue types are…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5456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3164" y="2956954"/>
            <a:ext cx="925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Let’s switch to a more challenging dataset where the differences are much more subtle…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567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1" y="1219201"/>
            <a:ext cx="6058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Mucosal biopsies from 33 “case” and 38 “control” patients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Tissue collected from same area in case and control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1" y="2069068"/>
            <a:ext cx="595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454 sequencing targeting the conserved 16S rRNA gene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5067300" y="2564368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76601" y="2678668"/>
            <a:ext cx="505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~1,200,000 sequences of ~400 basepairs each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5068094" y="3173174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19400" y="3288268"/>
            <a:ext cx="657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Group the sequences into 742 clusters (that are 97% identical)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5068094" y="1953974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62200" y="6324601"/>
            <a:ext cx="822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Arial" pitchFamily="34" charset="0"/>
                <a:cs typeface="Arial" pitchFamily="34" charset="0"/>
              </a:rPr>
              <a:t>Nina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Sanapareddy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, Ryan M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Legge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Biljana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Jovov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, Amber McCoy, Lauren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Burcal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, Felix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Araujo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-Perez, Thomas A Randall, Joseph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Galanko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, Andrew Benson, Robert S Sandler, John F Rawls,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Zaid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Abdo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, Anthony A Fodor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Temitope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 O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Keku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. ISME J. 2012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24396" y="76201"/>
            <a:ext cx="9119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Is there a microbial signature associated with the development of 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                   colorectal adenomas?</a:t>
            </a:r>
            <a:endParaRPr 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67000" y="5943600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http://www.nature.com/ismej/journal/v6/n10/full/ismej201243a.html</a:t>
            </a:r>
            <a:endParaRPr lang="en-US" dirty="0"/>
          </a:p>
        </p:txBody>
      </p:sp>
      <p:sp>
        <p:nvSpPr>
          <p:cNvPr id="55298" name="AutoShape 2" descr="data:image/jpeg;base64,/9j/4AAQSkZJRgABAQAAAQABAAD/2wCEAAkGBhQSERQUEhMWFBQVFRoaGBQXGRUfIBoUFSAdHBUZGBgXICcfGx0mHB0VIzEgLycsLCwtGB49NTAsNSkrOCkBCQoKDgwOGg8PGiwkHyQ0LSwpLSwpKS0sLCwsKSwpLCwsNSwsKSwsLCwsKSwsKSwsLCwsKSwpKSwpLCksKSwsLP/AABEIAGMATwMBIgACEQEDEQH/xAAcAAABBAMBAAAAAAAAAAAAAAAGAwQFBwABAgj/xAA2EAACAQMCBAQEBQMEAwAAAAABAhEAAyEEEgUxQVEGByJhEzJxgUKRobHBFPDxFSOCklJicv/EABkBAAMBAQEAAAAAAAAAAAAAAAMEBQIBAP/EACARAAMAAgICAwEAAAAAAAAAAAABAgMRITESEwRBYSL/2gAMAwEAAhEDEQA/ALEC11trsLXRxzqjsjaGeu1qWbbXHPpUSf8AHecRVYeJPNxwzLpyqqPlYAMW7yW+UewH3pDzL8Z7nNmxdJVfmURG8yJ3HJMHpABqsbvbtzx+nvQMmXXCHcOBa3QXnzW4gDm8DBmNi/YGOdSmg859SrE3FR1MYPT3Uj9qr6zpT0GO3tS6cNkdQRQPdS+xn0y/ov3wf48ta47IKXByHRvp17mis268v6HU3bDq9p2R1MqVMEff+KuPwh5sWr4S1qQbd0+k3MbS3c/+M0xGVUKZcDnlB78OtFKWGRitFaKLaM2UKeYvG/6bSMZgkFR/yECJPejACqi86eNqQtgSSGDHtABH7k/lWXWk2FxxukiqHcdBJ55pbS6MsQT150hp8tFFXDdEO1TMlaLOKPLk1w/gJIkCR/eadXOFkdKKOEaVtuBiImuLunktIilKsfiFoCNXpIqKcG2ZHWf1/Y0XcX0uzLECeVQOrtBlMZjv7UzitimaEXv4D43/AFWltkmXRED/AP1HX8qJDbqtPIa9u019Ygo4nlkMDE/T+atLZVLyIlTpsSYQK82eZ+tNzXXSREmB09K4X9Bz969MNbkH+8da87+aHC4vC6QVDhj7SG9KjqTtK1iuZYTDxQHcKP8AuLJge/ejOztRQzH0nlEeozEDnH5fSoHhHDhFtyJmcxRO3Cw6gosHnK9x1qXkqdrZbxRSngY3eJtBKNcVREmXjMxuP0n8ql9PqLipDDKiTvOYx0+4poeHgzLH1GWw2T3IHM040WkLHaoJgQq9Y6kxyrFNaCxNbIvXXlMMoZrkFmLQIUwVVBzkZnv0rdviF1xbX4m7eM22kqoLQAwP5479K7/09txU49z+gM1s8Pa22+IYGR7Ecj71uaSB1jph15Q8MFq5qNgKqbjoATOLOGbdAn1tHtVoFaGPLDRheH2nj1Puljn8bHHtMn6mi0iqHkRbXLEwtV95peE31Kp8Nd7bgABzU5G73XlI9qsQCktbY3IwgkkEYMc8c66q0zK/DzZw22q2nV3IuLc9CxhkJYOy9oIAqZ4Xq9pE8qIeM+W974u4qxAYsNkEAARnAzEn3zyoOt3YNJ/KxJcor/Ezb4YW3tSLqhZhZkx1qKGiuAlhqGG35VUDbH/tiSfvTNLzEQhA+tdLdJHrulfYARSikedDTVaNt+57jEn3MR7D+aU4hrpWJnFNuIbfwXGY/bFOPD/BG1eptWEkyRubsgy7H7UaI20AyX4pl6eDdJ8PQaZe1lT929X81MEVlm3tAA5AAD6DArqnSO1s5ArcVG63jiW3W2Jd3MAAGBgmWYCBgNjnioHifGNQ0GGt2+ly31nGZzI7exrjpI1ONsfeL/GdnRWmBYNeI9FkHMnkWH4V96oW7aYjcue4/kUWce8IkM960C1n8Ts4Zt0lXfnJXcB6veoOxa2ypwQaWyW9j+LGkuCN0/EYMHB96ltPq7UerJptqtCjc1z3qNu8NjkT+dC/ljCdSP8AX6u3+HHvVzeWXh23Y0du8F/3b6BmY89pyqjsIzHfnVAFINFvhbiuptqrWb7IZjbMghTAlSSMD6fpTGPSFczdHoSK5YUAcM80dpZdXaKhDBuoJ9iSnOM9J+lGmh43ZvCbV1WkTE5/6nP6UUVcgZb0f9Nuf4jFCd6qAzfnuME9oA/U0pp9bp9QN103DA2kMSNrNnkpgNBwRH0ploPETXiqXHQXJ2qWVgrhJ3bmB2h94xGJXK5pQyl5fU7NcDgshX5gQ0sgEE7oJPKGJrC/Qx3xzTaghRYRLqozSCVClIzuYGQWwAeRJMxQxxrw4xVb9m26q07rTfPaK4ZW7ke0yM0TOEtqbl24u0AEsgYKBdIFwCOXpCiD0AzXfEOGkFfhG4i/ELIihe3Pc0yvP3AJEVm432bmnL2VjvpDUPRz4ut2vgJqNiF7jOdsMzNBnmkGAJ6cozUWOEop23bNs+uS63LmLZAlRGAJYQxgdzmg+ljHuWugHuWWZgqqWdjCqokk+wFFfA/Dl22hDAK5WdhIku3ykE+mCBt745SDRk3AdOhA06tbN6EO0ZUjLkXDJHYiY7U34pwpgyPdAbeCGUZQlWIEgcjHqI6GSKNK1wAutkNw+1uQEMxDBSVK28c90OZnaQT2hiM06u6BvVtS0z5AJknYphd55Ax1AkgCnT6Nrd2zsEtn0gjaQFIAyMTyDDn6dwpbhmrV7QYqxCGT6SChubvT6pDKScHlg9a0jATcW4bac+q2phlYYHzblWSORMM2T3qL41aFnS6j4QC7PiqsdFC4Gf3rKyvT0eOvBlkXNLa3CfiadHfpLqYDY6x160vwzVv/AKhqLW4/DW0rKnQMygsR9SSfvWVlDZwS4zaH9Izx6lWyQfcMBPvgkUGpb9HMiJXBYSqsSAYORKrg9qyso09HSduEiwlwFg5WSQSMxumAYmSf8Utf0yi1gfPqvVk5lASPYT05ZNZWVh9nhbh9kXLNhHypLqckHapfb6hnG1czOKaajTj4rWc/CLRtk8gu4CZmN2edarK9PTOH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5300" name="Picture 4" descr="http://www.med.unc.edu/oge/stad/transmed/current-trainees-1/mentor-photos/keku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20963" y="4114801"/>
            <a:ext cx="942975" cy="1181101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3839962" y="5334000"/>
            <a:ext cx="1570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Temitope</a:t>
            </a:r>
            <a:r>
              <a:rPr lang="en-US" dirty="0"/>
              <a:t> </a:t>
            </a:r>
            <a:r>
              <a:rPr lang="en-US" dirty="0" err="1"/>
              <a:t>Keku</a:t>
            </a:r>
            <a:endParaRPr lang="en-US" dirty="0"/>
          </a:p>
        </p:txBody>
      </p:sp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2509" y="4038600"/>
            <a:ext cx="79363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6047170" y="5421868"/>
            <a:ext cx="1877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Nina </a:t>
            </a:r>
            <a:r>
              <a:rPr lang="en-US" dirty="0" err="1"/>
              <a:t>Sanapareddy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6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5288" y="762000"/>
            <a:ext cx="6147912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50534" y="2133600"/>
            <a:ext cx="2799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87 </a:t>
            </a:r>
            <a:r>
              <a:rPr lang="en-US" sz="1400" dirty="0" err="1">
                <a:latin typeface="Arial" pitchFamily="34" charset="0"/>
              </a:rPr>
              <a:t>taxa</a:t>
            </a:r>
            <a:r>
              <a:rPr lang="en-US" sz="1400" dirty="0">
                <a:latin typeface="Arial" pitchFamily="34" charset="0"/>
              </a:rPr>
              <a:t> more abundant in case</a:t>
            </a:r>
          </a:p>
          <a:p>
            <a:r>
              <a:rPr lang="en-US" sz="1400" dirty="0">
                <a:latin typeface="Arial" pitchFamily="34" charset="0"/>
              </a:rPr>
              <a:t> 5 </a:t>
            </a:r>
            <a:r>
              <a:rPr lang="en-US" sz="1400" dirty="0" err="1">
                <a:latin typeface="Arial" pitchFamily="34" charset="0"/>
              </a:rPr>
              <a:t>taxa</a:t>
            </a:r>
            <a:r>
              <a:rPr lang="en-US" sz="1400" dirty="0">
                <a:latin typeface="Arial" pitchFamily="34" charset="0"/>
              </a:rPr>
              <a:t> more abundant in control</a:t>
            </a:r>
            <a:endParaRPr lang="en-US" sz="1400" dirty="0"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3403" y="152400"/>
            <a:ext cx="673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A large number of taxa are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associated </a:t>
            </a:r>
            <a:r>
              <a:rPr lang="en-US" dirty="0">
                <a:latin typeface="Arial" pitchFamily="34" charset="0"/>
                <a:cs typeface="Arial" pitchFamily="34" charset="0"/>
              </a:rPr>
              <a:t>with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colorectal adenomas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63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135" y="237508"/>
            <a:ext cx="1063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version of the dataset is here..  (note this is a different taxonomic scheme than the published data…)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261" y="1150607"/>
            <a:ext cx="9271907" cy="47107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005" y="111628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71 samples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02525" y="1567543"/>
            <a:ext cx="0" cy="4548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42608" y="783773"/>
            <a:ext cx="1117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92 genera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284519" y="950026"/>
            <a:ext cx="5130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061914"/>
            <a:ext cx="123265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https://github.com/afodor/metagenomicsTools/blob/master/src/gamlssDemo/genusPivotedTaxaAsColumnsNormCaseContol.txt</a:t>
            </a:r>
          </a:p>
        </p:txBody>
      </p:sp>
    </p:spTree>
    <p:extLst>
      <p:ext uri="{BB962C8B-B14F-4D97-AF65-F5344CB8AC3E}">
        <p14:creationId xmlns:p14="http://schemas.microsoft.com/office/powerpoint/2010/main" val="36487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3879" y="338203"/>
            <a:ext cx="94564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 we do this in practice?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we have to clean up the spreadsheet a little…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easier to work with the data in R if we don’t try and read in all the names of the families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(R gets cranky about memory, especially on Windows!)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472" y="2423786"/>
            <a:ext cx="10064641" cy="21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34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054" y="1153438"/>
            <a:ext cx="7193058" cy="54848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92" y="44398"/>
            <a:ext cx="12507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little Java code replaces each complex name with a simple identifier…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(you could also have R just ignore them, but inevitably in doing this work, you want to either know a language like Java, Python or Perl or work with someone who does…)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01535" y="4724400"/>
            <a:ext cx="499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 each gene family a  unique name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150360" y="4328160"/>
            <a:ext cx="73152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22520" y="4180840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sure each row has exactly 21 entries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942080" y="4902200"/>
            <a:ext cx="574695" cy="6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62848" y="6572126"/>
            <a:ext cx="120062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https://github.com/afodor/metagenomicsTools/blob/master/src/chapelHillWorkshop/PreprocessGeneFamilies.java</a:t>
            </a:r>
          </a:p>
        </p:txBody>
      </p:sp>
    </p:spTree>
    <p:extLst>
      <p:ext uri="{BB962C8B-B14F-4D97-AF65-F5344CB8AC3E}">
        <p14:creationId xmlns:p14="http://schemas.microsoft.com/office/powerpoint/2010/main" val="292216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5657" y="-95002"/>
            <a:ext cx="809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end up with a slightly less cumbersome spreadsheet… still (21 * 651,705 )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51" y="285812"/>
            <a:ext cx="10346871" cy="576292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4172" y="6366046"/>
            <a:ext cx="12017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https://github.com/afodor/ChapelHillWorkshop/blob/master/humann2_genefamilies-IdsAsPrimaryKey.tsv.gz?raw=true</a:t>
            </a:r>
          </a:p>
        </p:txBody>
      </p:sp>
    </p:spTree>
    <p:extLst>
      <p:ext uri="{BB962C8B-B14F-4D97-AF65-F5344CB8AC3E}">
        <p14:creationId xmlns:p14="http://schemas.microsoft.com/office/powerpoint/2010/main" val="42176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7518" y="737467"/>
            <a:ext cx="965463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(list=ls())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setwd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("C:\\ChapelHillWorkshop")</a:t>
            </a:r>
          </a:p>
          <a:p>
            <a:r>
              <a:rPr lang="en-US" dirty="0">
                <a:latin typeface="Courier New" panose="02070309020205020404" pitchFamily="49" charset="0"/>
              </a:rPr>
              <a:t>library("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vegan")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inFileName</a:t>
            </a:r>
            <a:r>
              <a:rPr lang="en-US" dirty="0">
                <a:latin typeface="Courier New" panose="02070309020205020404" pitchFamily="49" charset="0"/>
              </a:rPr>
              <a:t> &lt;- "humann2_genefamilies-IdsAsPrimaryKey.tsv"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</a:t>
            </a:r>
            <a:r>
              <a:rPr lang="en-US" dirty="0" err="1">
                <a:latin typeface="Courier New" panose="02070309020205020404" pitchFamily="49" charset="0"/>
              </a:rPr>
              <a:t>read.table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inFileName,header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</a:rPr>
              <a:t>TRUE,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="\t",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=1,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colClasses</a:t>
            </a:r>
            <a:r>
              <a:rPr lang="en-US" dirty="0">
                <a:latin typeface="Courier New" panose="02070309020205020404" pitchFamily="49" charset="0"/>
              </a:rPr>
              <a:t>=c("character",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rep("numeric", 20)))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 t(</a:t>
            </a:r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myMDS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capscale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(myT~1,distance="bray")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plot(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[,1],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,"BLUE"))</a:t>
            </a:r>
          </a:p>
          <a:p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518" y="118754"/>
            <a:ext cx="522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read this into R with a few lines of code…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179687" y="6335921"/>
            <a:ext cx="10424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https://github.com/afodor/metagenomicsTools/blob/master/src/chapelHillWorkshop/quickMDS</a:t>
            </a:r>
          </a:p>
        </p:txBody>
      </p:sp>
    </p:spTree>
    <p:extLst>
      <p:ext uri="{BB962C8B-B14F-4D97-AF65-F5344CB8AC3E}">
        <p14:creationId xmlns:p14="http://schemas.microsoft.com/office/powerpoint/2010/main" val="408081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7518" y="737467"/>
            <a:ext cx="965463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(list=ls())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setwd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("C:\\ChapelHillWorkshop")</a:t>
            </a:r>
          </a:p>
          <a:p>
            <a:r>
              <a:rPr lang="en-US" dirty="0">
                <a:latin typeface="Courier New" panose="02070309020205020404" pitchFamily="49" charset="0"/>
              </a:rPr>
              <a:t>library("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vegan")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inFileName</a:t>
            </a:r>
            <a:r>
              <a:rPr lang="en-US" dirty="0">
                <a:latin typeface="Courier New" panose="02070309020205020404" pitchFamily="49" charset="0"/>
              </a:rPr>
              <a:t> &lt;- "humann2_genefamilies-IdsAsPrimaryKey.tsv"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</a:t>
            </a:r>
            <a:r>
              <a:rPr lang="en-US" dirty="0" err="1">
                <a:latin typeface="Courier New" panose="02070309020205020404" pitchFamily="49" charset="0"/>
              </a:rPr>
              <a:t>read.table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inFileName,header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</a:rPr>
              <a:t>TRUE,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="\t",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=1,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colClasses</a:t>
            </a:r>
            <a:r>
              <a:rPr lang="en-US" dirty="0">
                <a:latin typeface="Courier New" panose="02070309020205020404" pitchFamily="49" charset="0"/>
              </a:rPr>
              <a:t>=c("character",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rep("numeric", 20)))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 t(</a:t>
            </a:r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myMDS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capscale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(myT~1,distance="bray")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plot(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[,1],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,"BLUE"))</a:t>
            </a:r>
          </a:p>
          <a:p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518" y="118754"/>
            <a:ext cx="522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read this into R with a few lines of code…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687" y="6335921"/>
            <a:ext cx="10424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https://github.com/afodor/metagenomicsTools/blob/master/src/chapelHillWorkshop/quickMDS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517568" y="1116279"/>
            <a:ext cx="1436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95104" y="902523"/>
            <a:ext cx="4951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start our R session with nothing in memory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973783" y="1660566"/>
            <a:ext cx="1436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55180" y="1389413"/>
            <a:ext cx="489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Where all our files are;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 the double-back slash for windows paths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279576" y="3312641"/>
            <a:ext cx="1056904" cy="34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84565" y="3602628"/>
            <a:ext cx="660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tab separated file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39593" y="255319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first row are sample names…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8846139" y="2885704"/>
            <a:ext cx="535367" cy="95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090057" y="3526971"/>
            <a:ext cx="641268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6264" y="3657601"/>
            <a:ext cx="557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spreadsheet has a row of strings, then numbers 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517568" y="4465122"/>
            <a:ext cx="807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08220" y="4263242"/>
            <a:ext cx="5305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Transpose the spreadsheet so genes are columns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149434" y="4724397"/>
            <a:ext cx="807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40086" y="4522517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 the ordination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36270" y="5747657"/>
            <a:ext cx="403761" cy="23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43751" y="5866410"/>
            <a:ext cx="536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Plot the first two MDS axes, coloring by tissue type</a:t>
            </a:r>
          </a:p>
        </p:txBody>
      </p:sp>
    </p:spTree>
    <p:extLst>
      <p:ext uri="{BB962C8B-B14F-4D97-AF65-F5344CB8AC3E}">
        <p14:creationId xmlns:p14="http://schemas.microsoft.com/office/powerpoint/2010/main" val="1177805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2734</Words>
  <Application>Microsoft Office PowerPoint</Application>
  <PresentationFormat>Widescreen</PresentationFormat>
  <Paragraphs>382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afodor</dc:creator>
  <cp:lastModifiedBy>Anthony Fodor</cp:lastModifiedBy>
  <cp:revision>129</cp:revision>
  <dcterms:created xsi:type="dcterms:W3CDTF">2016-05-20T15:54:39Z</dcterms:created>
  <dcterms:modified xsi:type="dcterms:W3CDTF">2016-05-27T22:44:23Z</dcterms:modified>
</cp:coreProperties>
</file>