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46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4DCA-623A-4A98-A3A7-40C62584517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B152-E737-40EA-B8AC-0A10D4CE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4DCA-623A-4A98-A3A7-40C62584517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B152-E737-40EA-B8AC-0A10D4CE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7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4DCA-623A-4A98-A3A7-40C62584517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B152-E737-40EA-B8AC-0A10D4CE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4DCA-623A-4A98-A3A7-40C62584517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B152-E737-40EA-B8AC-0A10D4CE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4DCA-623A-4A98-A3A7-40C62584517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B152-E737-40EA-B8AC-0A10D4CE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4DCA-623A-4A98-A3A7-40C62584517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B152-E737-40EA-B8AC-0A10D4CE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7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4DCA-623A-4A98-A3A7-40C62584517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B152-E737-40EA-B8AC-0A10D4CE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4DCA-623A-4A98-A3A7-40C62584517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B152-E737-40EA-B8AC-0A10D4CE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4DCA-623A-4A98-A3A7-40C62584517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B152-E737-40EA-B8AC-0A10D4CE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7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4DCA-623A-4A98-A3A7-40C62584517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B152-E737-40EA-B8AC-0A10D4CE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4DCA-623A-4A98-A3A7-40C62584517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B152-E737-40EA-B8AC-0A10D4CE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4DCA-623A-4A98-A3A7-40C62584517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CB152-E737-40EA-B8AC-0A10D4CE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scripts/ting/visualizations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424" y="331399"/>
            <a:ext cx="772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observations (before considering microbiome data)</a:t>
            </a:r>
          </a:p>
          <a:p>
            <a:r>
              <a:rPr lang="en-US" dirty="0" err="1"/>
              <a:t>maxWeightLossPercent</a:t>
            </a:r>
            <a:r>
              <a:rPr lang="en-US" dirty="0"/>
              <a:t> is correlated (increases) with time</a:t>
            </a:r>
          </a:p>
          <a:p>
            <a:r>
              <a:rPr lang="en-US" dirty="0"/>
              <a:t>(Would we expect this based on the way it is calculated?)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176" y="1166892"/>
            <a:ext cx="4761753" cy="4311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1153466" y="2892611"/>
            <a:ext cx="236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maxWeightLossPercent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07432" y="509793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796" y="629649"/>
            <a:ext cx="5149475" cy="13812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37929" y="2480235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r-squared  = 18%</a:t>
            </a:r>
          </a:p>
        </p:txBody>
      </p:sp>
    </p:spTree>
    <p:extLst>
      <p:ext uri="{BB962C8B-B14F-4D97-AF65-F5344CB8AC3E}">
        <p14:creationId xmlns:p14="http://schemas.microsoft.com/office/powerpoint/2010/main" val="334735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73" y="660064"/>
            <a:ext cx="5987679" cy="5910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9176" y="284613"/>
            <a:ext cx="367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most compelling hit </a:t>
            </a:r>
            <a:r>
              <a:rPr lang="en-US"/>
              <a:t>for weight….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275" y="0"/>
            <a:ext cx="680238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450" y="436005"/>
            <a:ext cx="295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2</a:t>
            </a:r>
            <a:r>
              <a:rPr lang="en-US" baseline="30000" dirty="0"/>
              <a:t>nd</a:t>
            </a:r>
            <a:r>
              <a:rPr lang="en-US" dirty="0"/>
              <a:t> most compelling hit…</a:t>
            </a:r>
          </a:p>
        </p:txBody>
      </p:sp>
    </p:spTree>
    <p:extLst>
      <p:ext uri="{BB962C8B-B14F-4D97-AF65-F5344CB8AC3E}">
        <p14:creationId xmlns:p14="http://schemas.microsoft.com/office/powerpoint/2010/main" val="74784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99726" y="593452"/>
            <a:ext cx="108544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</a:t>
            </a:r>
          </a:p>
          <a:p>
            <a:endParaRPr lang="en-US" dirty="0"/>
          </a:p>
          <a:p>
            <a:r>
              <a:rPr lang="en-US" dirty="0"/>
              <a:t>	Time and cage have effects on the microbial community and on % weight gain.</a:t>
            </a:r>
          </a:p>
          <a:p>
            <a:endParaRPr lang="en-US" dirty="0"/>
          </a:p>
          <a:p>
            <a:r>
              <a:rPr lang="en-US" dirty="0"/>
              <a:t>	Timepoint 12 is perhaps an outlier relative to other timepoints</a:t>
            </a:r>
          </a:p>
          <a:p>
            <a:endParaRPr lang="en-US" dirty="0"/>
          </a:p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Extend univariate (one variable at a time) to more complex models for the microbial data.</a:t>
            </a:r>
          </a:p>
          <a:p>
            <a:endParaRPr lang="en-US" dirty="0"/>
          </a:p>
          <a:p>
            <a:r>
              <a:rPr lang="en-US" dirty="0"/>
              <a:t>	Our ability to separate correlated variables is always limited but there are tricks we can try</a:t>
            </a:r>
          </a:p>
          <a:p>
            <a:r>
              <a:rPr lang="en-US" dirty="0"/>
              <a:t>	(mediation analysis, extend mixed linear models to the microbial community).</a:t>
            </a:r>
          </a:p>
          <a:p>
            <a:endParaRPr lang="en-US" dirty="0"/>
          </a:p>
          <a:p>
            <a:r>
              <a:rPr lang="en-US" dirty="0"/>
              <a:t>	Would we expect % weight change to be correlated with time?  I need a better understanding of this</a:t>
            </a:r>
          </a:p>
          <a:p>
            <a:r>
              <a:rPr lang="en-US" dirty="0"/>
              <a:t>	before attempting the next round of statistical modeling…</a:t>
            </a:r>
          </a:p>
          <a:p>
            <a:endParaRPr lang="en-US" dirty="0"/>
          </a:p>
          <a:p>
            <a:r>
              <a:rPr lang="en-US" dirty="0"/>
              <a:t>	Repeat at higher phylogenetic levels…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9411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45" y="211810"/>
            <a:ext cx="5813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maxWeightLossPercent</a:t>
            </a:r>
            <a:r>
              <a:rPr lang="en-US" dirty="0"/>
              <a:t> is not strongly dependent on cage….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69" y="700188"/>
            <a:ext cx="5638800" cy="510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124270" y="2953167"/>
            <a:ext cx="236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maxWeightLossPercent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07" y="4113191"/>
            <a:ext cx="4972123" cy="15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8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76" y="744781"/>
            <a:ext cx="6721244" cy="60854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4856" y="375449"/>
            <a:ext cx="502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(by design) is much more correlated with cage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3858" y="320342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8368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23" y="230114"/>
            <a:ext cx="1108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may be interactions between time and genotype effects on </a:t>
            </a:r>
            <a:r>
              <a:rPr lang="en-US" dirty="0" err="1"/>
              <a:t>maxWeightLossPercent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76" y="912630"/>
            <a:ext cx="5638800" cy="5105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020" y="1234642"/>
            <a:ext cx="6968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plot( </a:t>
            </a:r>
            <a:r>
              <a:rPr lang="en-US" sz="1200" dirty="0" err="1"/>
              <a:t>myT$time</a:t>
            </a:r>
            <a:r>
              <a:rPr lang="en-US" sz="1200" dirty="0"/>
              <a:t> , </a:t>
            </a:r>
            <a:r>
              <a:rPr lang="en-US" sz="1200" dirty="0" err="1"/>
              <a:t>myT$maxWeightLossPercent</a:t>
            </a:r>
            <a:r>
              <a:rPr lang="en-US" sz="1200" dirty="0"/>
              <a:t> ,col= </a:t>
            </a:r>
            <a:r>
              <a:rPr lang="en-US" sz="1200" dirty="0" err="1"/>
              <a:t>ifelse</a:t>
            </a:r>
            <a:r>
              <a:rPr lang="en-US" sz="1200" dirty="0"/>
              <a:t>(</a:t>
            </a:r>
            <a:r>
              <a:rPr lang="en-US" sz="1200" dirty="0" err="1"/>
              <a:t>myT$genotype</a:t>
            </a:r>
            <a:r>
              <a:rPr lang="en-US" sz="1200" dirty="0"/>
              <a:t> == "KO", "RED", "BLUE"))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66" y="1395935"/>
            <a:ext cx="4707526" cy="18281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1117" y="1059734"/>
            <a:ext cx="386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with cage as random 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776" y="6243354"/>
            <a:ext cx="1008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at: </a:t>
            </a:r>
            <a:r>
              <a:rPr lang="en-US" dirty="0"/>
              <a:t>https://github.com/afodor/metagenomicsTools/blob/master/src/scripts/ting/mixedModels.txt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01128" y="3330596"/>
            <a:ext cx="543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38952" y="3470878"/>
            <a:ext cx="244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</a:t>
            </a:r>
            <a:r>
              <a:rPr lang="en-US"/>
              <a:t>ignoring cage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789" y="3914785"/>
            <a:ext cx="5095081" cy="19015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22908" y="1574464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ko</a:t>
            </a:r>
            <a:r>
              <a:rPr lang="en-US" dirty="0">
                <a:solidFill>
                  <a:srgbClr val="FF0000"/>
                </a:solidFill>
              </a:rPr>
              <a:t> = 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217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289" y="466283"/>
            <a:ext cx="666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analysis:</a:t>
            </a:r>
          </a:p>
          <a:p>
            <a:endParaRPr lang="en-US" dirty="0"/>
          </a:p>
          <a:p>
            <a:r>
              <a:rPr lang="en-US" dirty="0"/>
              <a:t>Take the most derived OTU table (rightmost tab in Excel spreadsheet)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09155" y="1459407"/>
            <a:ext cx="6056" cy="62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45052" y="22035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Log Normalize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79886" y="2641268"/>
            <a:ext cx="6056" cy="62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19058" y="32521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PCoA</a:t>
            </a:r>
            <a:r>
              <a:rPr lang="en-US" dirty="0"/>
              <a:t> with Bray-Curtis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1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952" y="30279"/>
            <a:ext cx="476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separation of microbial community by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2" y="1166061"/>
            <a:ext cx="9349892" cy="4492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617" y="95566"/>
            <a:ext cx="1832585" cy="11500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8623" y="579523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MDS 1 (27%)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19915" y="281082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MDS 2 (21%)</a:t>
            </a:r>
          </a:p>
        </p:txBody>
      </p:sp>
    </p:spTree>
    <p:extLst>
      <p:ext uri="{BB962C8B-B14F-4D97-AF65-F5344CB8AC3E}">
        <p14:creationId xmlns:p14="http://schemas.microsoft.com/office/powerpoint/2010/main" val="252069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6" y="817568"/>
            <a:ext cx="11287807" cy="5328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8623" y="5989021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MDS 1 (27%)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603098" y="2844167"/>
            <a:ext cx="236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maxWeightLossPercent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7852" y="27250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correlation of MDS1 with </a:t>
            </a:r>
            <a:r>
              <a:rPr lang="en-US" dirty="0" err="1"/>
              <a:t>maxWeightLossPercent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617" y="95566"/>
            <a:ext cx="1832585" cy="115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0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2795" y="363338"/>
            <a:ext cx="993182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analysis:</a:t>
            </a:r>
          </a:p>
          <a:p>
            <a:endParaRPr lang="en-US" dirty="0"/>
          </a:p>
          <a:p>
            <a:r>
              <a:rPr lang="en-US" dirty="0"/>
              <a:t>	Run univariate tests (one variable at a time) against each OTU.</a:t>
            </a:r>
          </a:p>
          <a:p>
            <a:endParaRPr lang="en-US" dirty="0"/>
          </a:p>
          <a:p>
            <a:r>
              <a:rPr lang="en-US" dirty="0"/>
              <a:t>	Statistical tests are summarized in attached file “</a:t>
            </a:r>
            <a:r>
              <a:rPr lang="en-US" dirty="0"/>
              <a:t>pValuesOtu.txt”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Visualizations are in “boxplots.pdf”</a:t>
            </a:r>
          </a:p>
          <a:p>
            <a:endParaRPr lang="en-US" dirty="0"/>
          </a:p>
          <a:p>
            <a:r>
              <a:rPr lang="en-US" dirty="0"/>
              <a:t>	Code is at: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https://github.com/afodor/metagenomicsTools/blob/master/src/scripts/ting/visualizations.txt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	(works on attached file otuAsColumnsLogNormPlusMetadata.txt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8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619" y="405727"/>
            <a:ext cx="8299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Summary: In univariate tests, significant hits for time, </a:t>
            </a:r>
            <a:r>
              <a:rPr lang="en-US" dirty="0" err="1"/>
              <a:t>maxWeightLossPercent</a:t>
            </a:r>
            <a:r>
              <a:rPr lang="en-US" dirty="0"/>
              <a:t> and cage</a:t>
            </a:r>
          </a:p>
          <a:p>
            <a:endParaRPr lang="en-US" dirty="0"/>
          </a:p>
          <a:p>
            <a:r>
              <a:rPr lang="en-US" dirty="0"/>
              <a:t>Hits are significant but are modest (but not miniscule) in effect size.</a:t>
            </a:r>
          </a:p>
          <a:p>
            <a:endParaRPr lang="en-US" dirty="0"/>
          </a:p>
          <a:p>
            <a:r>
              <a:rPr lang="en-US" dirty="0"/>
              <a:t>Not much significant for genotype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404" y="1435184"/>
            <a:ext cx="5787453" cy="5182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728" y="2834034"/>
            <a:ext cx="3869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Cage: 48/73 significant at 10% FDR</a:t>
            </a:r>
          </a:p>
          <a:p>
            <a:r>
              <a:rPr lang="en-US" dirty="0"/>
              <a:t>Weight %: 15/73 significant at 10% FDR</a:t>
            </a:r>
          </a:p>
          <a:p>
            <a:r>
              <a:rPr lang="en-US" dirty="0"/>
              <a:t>Time: 24/73 significant at 10% FDR</a:t>
            </a:r>
          </a:p>
        </p:txBody>
      </p:sp>
    </p:spTree>
    <p:extLst>
      <p:ext uri="{BB962C8B-B14F-4D97-AF65-F5344CB8AC3E}">
        <p14:creationId xmlns:p14="http://schemas.microsoft.com/office/powerpoint/2010/main" val="323678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260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19</cp:revision>
  <dcterms:created xsi:type="dcterms:W3CDTF">2017-02-28T16:18:34Z</dcterms:created>
  <dcterms:modified xsi:type="dcterms:W3CDTF">2017-02-28T19:11:54Z</dcterms:modified>
</cp:coreProperties>
</file>