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05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1" r:id="rId38"/>
    <p:sldId id="33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3A705-9865-40FC-B0DE-650F7351F882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C5BCA-E347-4534-93AB-F3725C3BC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343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One more PCA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7620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Poisson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Negative binomial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logistic regression (binomial distribution)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276600" y="6096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457200"/>
            <a:ext cx="343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One more PCA 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7620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Poisson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Negative binomial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logistic regression (binomial distribution)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62600" y="9144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936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710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this data set from section 9.5 of the </a:t>
            </a:r>
            <a:r>
              <a:rPr lang="en-US" dirty="0" err="1"/>
              <a:t>Zuur</a:t>
            </a:r>
            <a:r>
              <a:rPr lang="en-US" dirty="0"/>
              <a:t> book </a:t>
            </a:r>
          </a:p>
          <a:p>
            <a:r>
              <a:rPr lang="en-US" dirty="0"/>
              <a:t>(data from http://www.highstat.com/Book2/ZuurDataMixedModelling.zip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94488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dirty="0" err="1"/>
              <a:t>rm</a:t>
            </a:r>
            <a:r>
              <a:rPr lang="en-US" sz="1600" dirty="0"/>
              <a:t>(list=</a:t>
            </a:r>
            <a:r>
              <a:rPr lang="en-US" sz="1600" dirty="0" err="1"/>
              <a:t>ls</a:t>
            </a:r>
            <a:r>
              <a:rPr lang="en-US" sz="1600" dirty="0"/>
              <a:t>())</a:t>
            </a:r>
          </a:p>
          <a:p>
            <a:r>
              <a:rPr lang="en-US" sz="1600" dirty="0" err="1"/>
              <a:t>setwd</a:t>
            </a:r>
            <a:r>
              <a:rPr lang="en-US" sz="1600" dirty="0"/>
              <a:t>("C:\\books\\</a:t>
            </a:r>
            <a:r>
              <a:rPr lang="en-US" sz="1600" dirty="0" err="1"/>
              <a:t>zuurData</a:t>
            </a:r>
            <a:r>
              <a:rPr lang="en-US" sz="1600" dirty="0"/>
              <a:t>")</a:t>
            </a:r>
          </a:p>
          <a:p>
            <a:r>
              <a:rPr lang="en-US" sz="1600" dirty="0"/>
              <a:t>RK &lt;- </a:t>
            </a:r>
            <a:r>
              <a:rPr lang="en-US" sz="1600" dirty="0" err="1"/>
              <a:t>read.table</a:t>
            </a:r>
            <a:r>
              <a:rPr lang="en-US" sz="1600" dirty="0"/>
              <a:t>("</a:t>
            </a:r>
            <a:r>
              <a:rPr lang="en-US" sz="1600" dirty="0" err="1"/>
              <a:t>RoadKills.txt",header</a:t>
            </a:r>
            <a:r>
              <a:rPr lang="en-US" sz="1600" dirty="0"/>
              <a:t>=TRUE, sep="\t")</a:t>
            </a:r>
          </a:p>
          <a:p>
            <a:r>
              <a:rPr lang="en-US" sz="1600" dirty="0"/>
              <a:t>plot(RK$D.PARK, RK$TOT.N, </a:t>
            </a:r>
            <a:r>
              <a:rPr lang="en-US" sz="1600" dirty="0" err="1"/>
              <a:t>xlab</a:t>
            </a:r>
            <a:r>
              <a:rPr lang="en-US" sz="1600" dirty="0"/>
              <a:t> = "Distance to </a:t>
            </a:r>
            <a:r>
              <a:rPr lang="en-US" sz="1600" dirty="0" err="1"/>
              <a:t>park",ylab</a:t>
            </a:r>
            <a:r>
              <a:rPr lang="en-US" sz="1600" dirty="0"/>
              <a:t> = "Road </a:t>
            </a:r>
            <a:r>
              <a:rPr lang="en-US" sz="1600" dirty="0" err="1"/>
              <a:t>kills",ylim</a:t>
            </a:r>
            <a:r>
              <a:rPr lang="en-US" sz="1600" dirty="0"/>
              <a:t>=c(-30,130))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752600"/>
            <a:ext cx="6562725" cy="654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1000" y="6321623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https://github.com/afodor/metagenomicsTools/blob/master/src/classExamples/poissonVsNegativeBinomial</a:t>
            </a:r>
          </a:p>
        </p:txBody>
      </p:sp>
    </p:spTree>
    <p:extLst>
      <p:ext uri="{BB962C8B-B14F-4D97-AF65-F5344CB8AC3E}">
        <p14:creationId xmlns:p14="http://schemas.microsoft.com/office/powerpoint/2010/main" val="84854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549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of course easily fit a linear model to these data…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609600"/>
            <a:ext cx="845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plot(RK$D.PARK, RK$TOT.N, </a:t>
            </a:r>
            <a:r>
              <a:rPr lang="en-US" sz="1400" dirty="0" err="1"/>
              <a:t>xlab</a:t>
            </a:r>
            <a:r>
              <a:rPr lang="en-US" sz="1400" dirty="0"/>
              <a:t> = "Distance to </a:t>
            </a:r>
            <a:r>
              <a:rPr lang="en-US" sz="1400" dirty="0" err="1"/>
              <a:t>park",ylab</a:t>
            </a:r>
            <a:r>
              <a:rPr lang="en-US" sz="1400" dirty="0"/>
              <a:t> = "Road </a:t>
            </a:r>
            <a:r>
              <a:rPr lang="en-US" sz="1400" dirty="0" err="1"/>
              <a:t>kills",ylim</a:t>
            </a:r>
            <a:r>
              <a:rPr lang="en-US" sz="1400" dirty="0"/>
              <a:t>=c(-30,130))</a:t>
            </a:r>
          </a:p>
          <a:p>
            <a:endParaRPr lang="en-US" sz="1400" dirty="0"/>
          </a:p>
          <a:p>
            <a:r>
              <a:rPr lang="en-US" sz="1400" dirty="0"/>
              <a:t>M0 &lt;- lm( RK$TOT.N ~ RK$D.PARK )</a:t>
            </a:r>
          </a:p>
          <a:p>
            <a:r>
              <a:rPr lang="en-US" sz="1400" dirty="0"/>
              <a:t>plot(RK$D.PARK, RK$TOT.N, </a:t>
            </a:r>
            <a:r>
              <a:rPr lang="en-US" sz="1400" dirty="0" err="1"/>
              <a:t>xlab</a:t>
            </a:r>
            <a:r>
              <a:rPr lang="en-US" sz="1400" dirty="0"/>
              <a:t> = "Distance to </a:t>
            </a:r>
            <a:r>
              <a:rPr lang="en-US" sz="1400" dirty="0" err="1"/>
              <a:t>park",ylab</a:t>
            </a:r>
            <a:r>
              <a:rPr lang="en-US" sz="1400" dirty="0"/>
              <a:t> = "Road </a:t>
            </a:r>
            <a:r>
              <a:rPr lang="en-US" sz="1400" dirty="0" err="1"/>
              <a:t>kills",ylim</a:t>
            </a:r>
            <a:r>
              <a:rPr lang="en-US" sz="1400" dirty="0"/>
              <a:t>=c(-30,130),main=paste( "linear AIC=", format(AIC(M0),digits=5)))</a:t>
            </a:r>
          </a:p>
          <a:p>
            <a:endParaRPr lang="en-US" sz="1400" dirty="0"/>
          </a:p>
          <a:p>
            <a:r>
              <a:rPr lang="en-US" sz="1400" dirty="0" err="1"/>
              <a:t>xRange</a:t>
            </a:r>
            <a:r>
              <a:rPr lang="en-US" sz="1400" dirty="0"/>
              <a:t>&lt;- seq(from = 0,to = 25000, by = 1000)</a:t>
            </a:r>
          </a:p>
          <a:p>
            <a:r>
              <a:rPr lang="en-US" sz="1400" dirty="0" err="1"/>
              <a:t>linearMeans</a:t>
            </a:r>
            <a:r>
              <a:rPr lang="en-US" sz="1400" dirty="0"/>
              <a:t> &lt;- </a:t>
            </a:r>
            <a:r>
              <a:rPr lang="en-US" sz="1400" dirty="0" err="1"/>
              <a:t>coef</a:t>
            </a:r>
            <a:r>
              <a:rPr lang="en-US" sz="1400" dirty="0"/>
              <a:t>(M0)[1] + </a:t>
            </a:r>
            <a:r>
              <a:rPr lang="en-US" sz="1400" dirty="0" err="1"/>
              <a:t>coef</a:t>
            </a:r>
            <a:r>
              <a:rPr lang="en-US" sz="1400" dirty="0"/>
              <a:t>(M0)[2] * </a:t>
            </a:r>
            <a:r>
              <a:rPr lang="en-US" sz="1400" dirty="0" err="1"/>
              <a:t>xRange</a:t>
            </a:r>
            <a:endParaRPr lang="en-US" sz="1400" dirty="0"/>
          </a:p>
          <a:p>
            <a:r>
              <a:rPr lang="en-US" sz="1400" dirty="0"/>
              <a:t>lines( </a:t>
            </a:r>
            <a:r>
              <a:rPr lang="en-US" sz="1400" dirty="0" err="1"/>
              <a:t>xRange</a:t>
            </a:r>
            <a:r>
              <a:rPr lang="en-US" sz="1400" dirty="0"/>
              <a:t>, </a:t>
            </a:r>
            <a:r>
              <a:rPr lang="en-US" sz="1400" dirty="0" err="1"/>
              <a:t>linearMeans</a:t>
            </a:r>
            <a:r>
              <a:rPr lang="en-US" sz="1400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8629" y="2667000"/>
            <a:ext cx="6422821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662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661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model, of course, assumes a constant variance of the residuals…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838200"/>
            <a:ext cx="883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library("</a:t>
            </a:r>
            <a:r>
              <a:rPr lang="en-US" sz="1600" dirty="0" err="1"/>
              <a:t>Hmisc</a:t>
            </a:r>
            <a:r>
              <a:rPr lang="en-US" sz="1600" dirty="0"/>
              <a:t>")</a:t>
            </a:r>
          </a:p>
          <a:p>
            <a:r>
              <a:rPr lang="en-US" sz="1600" dirty="0" err="1"/>
              <a:t>meanR</a:t>
            </a:r>
            <a:r>
              <a:rPr lang="en-US" sz="1600" dirty="0"/>
              <a:t> &lt;- mean(residuals(M0))</a:t>
            </a:r>
          </a:p>
          <a:p>
            <a:r>
              <a:rPr lang="en-US" sz="1600" dirty="0" err="1"/>
              <a:t>standardError</a:t>
            </a:r>
            <a:r>
              <a:rPr lang="en-US" sz="1600" dirty="0"/>
              <a:t> = </a:t>
            </a:r>
            <a:r>
              <a:rPr lang="en-US" sz="1600" dirty="0" err="1"/>
              <a:t>sqrt</a:t>
            </a:r>
            <a:r>
              <a:rPr lang="en-US" sz="1600" dirty="0"/>
              <a:t>(sum( (residuals(M0)-</a:t>
            </a:r>
            <a:r>
              <a:rPr lang="en-US" sz="1600" dirty="0" err="1"/>
              <a:t>meanR</a:t>
            </a:r>
            <a:r>
              <a:rPr lang="en-US" sz="1600" dirty="0"/>
              <a:t>)^2 / ( length(residuals(M0)) - 2 )))</a:t>
            </a:r>
          </a:p>
          <a:p>
            <a:endParaRPr lang="en-US" sz="1600" dirty="0"/>
          </a:p>
          <a:p>
            <a:r>
              <a:rPr lang="en-US" sz="1600" dirty="0" err="1"/>
              <a:t>errbar</a:t>
            </a:r>
            <a:r>
              <a:rPr lang="en-US" sz="1600" dirty="0"/>
              <a:t>(</a:t>
            </a:r>
            <a:r>
              <a:rPr lang="en-US" sz="1600" dirty="0" err="1"/>
              <a:t>xRange</a:t>
            </a:r>
            <a:r>
              <a:rPr lang="en-US" sz="1600" dirty="0"/>
              <a:t>, </a:t>
            </a:r>
            <a:r>
              <a:rPr lang="en-US" sz="1600" dirty="0" err="1"/>
              <a:t>linearMeans</a:t>
            </a:r>
            <a:r>
              <a:rPr lang="en-US" sz="1600" dirty="0"/>
              <a:t> , </a:t>
            </a:r>
            <a:r>
              <a:rPr lang="en-US" sz="1600" dirty="0" err="1"/>
              <a:t>linearMeans</a:t>
            </a:r>
            <a:r>
              <a:rPr lang="en-US" sz="1600" dirty="0"/>
              <a:t> + </a:t>
            </a:r>
            <a:r>
              <a:rPr lang="en-US" sz="1600" dirty="0" err="1"/>
              <a:t>standardError</a:t>
            </a:r>
            <a:r>
              <a:rPr lang="en-US" sz="1600" dirty="0"/>
              <a:t> , </a:t>
            </a:r>
            <a:r>
              <a:rPr lang="en-US" sz="1600" dirty="0" err="1"/>
              <a:t>linearMeans</a:t>
            </a:r>
            <a:r>
              <a:rPr lang="en-US" sz="1600" dirty="0"/>
              <a:t> - </a:t>
            </a:r>
            <a:r>
              <a:rPr lang="en-US" sz="1600" dirty="0" err="1"/>
              <a:t>standardError</a:t>
            </a:r>
            <a:r>
              <a:rPr lang="en-US" sz="1600" dirty="0"/>
              <a:t> ,add=TRUE)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297668"/>
            <a:ext cx="33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add +/- SD to </a:t>
            </a:r>
            <a:r>
              <a:rPr lang="en-US"/>
              <a:t>our graph…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57400"/>
            <a:ext cx="7248525" cy="723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5901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248525" cy="723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304800"/>
            <a:ext cx="387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Definitely some problems with </a:t>
            </a:r>
            <a:r>
              <a:rPr lang="en-US"/>
              <a:t>this fit…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76800" y="3505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3200400"/>
            <a:ext cx="309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Systematic bias in the residuals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200" y="15240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990600"/>
            <a:ext cx="517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 doesn’t appear constant across whole range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953000" y="4495800"/>
            <a:ext cx="914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5867400"/>
            <a:ext cx="3729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predicts negative road kills</a:t>
            </a:r>
          </a:p>
          <a:p>
            <a:r>
              <a:rPr lang="en-US" dirty="0"/>
              <a:t>at high distance;</a:t>
            </a:r>
          </a:p>
          <a:p>
            <a:r>
              <a:rPr lang="en-US" dirty="0"/>
              <a:t>This doesn’t make a lot of sense…</a:t>
            </a:r>
          </a:p>
        </p:txBody>
      </p:sp>
    </p:spTree>
    <p:extLst>
      <p:ext uri="{BB962C8B-B14F-4D97-AF65-F5344CB8AC3E}">
        <p14:creationId xmlns:p14="http://schemas.microsoft.com/office/powerpoint/2010/main" val="711181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712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see the systematic variation in the residuals </a:t>
            </a:r>
            <a:r>
              <a:rPr lang="en-US"/>
              <a:t>by typing “plot(M0)”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4634396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0232" y="1076325"/>
            <a:ext cx="4407568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4318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3641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would be nice if we could have a model based on counts that allows us to vary the</a:t>
            </a:r>
          </a:p>
          <a:p>
            <a:r>
              <a:rPr lang="en-US" dirty="0"/>
              <a:t>variance ; </a:t>
            </a:r>
          </a:p>
          <a:p>
            <a:endParaRPr lang="en-US" dirty="0"/>
          </a:p>
          <a:p>
            <a:r>
              <a:rPr lang="en-US" dirty="0"/>
              <a:t>We will see that we can build a model based on the negative binomial distribution that </a:t>
            </a:r>
          </a:p>
          <a:p>
            <a:r>
              <a:rPr lang="en-US" dirty="0"/>
              <a:t>fits the bill.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38400"/>
            <a:ext cx="761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let’s first (for simplicity) consider a model based on the Poisson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527391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52400"/>
            <a:ext cx="4997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generalized linear model has three components…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838200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Zuur</a:t>
            </a:r>
            <a:r>
              <a:rPr lang="en-US" dirty="0"/>
              <a:t> book (section 9.3)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53816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2895600" y="1937266"/>
            <a:ext cx="1600200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95800" y="1752600"/>
            <a:ext cx="304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data is Poisson distributed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343400" y="2667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00600" y="2133600"/>
            <a:ext cx="397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mean and variance are given by the </a:t>
            </a:r>
          </a:p>
          <a:p>
            <a:r>
              <a:rPr lang="en-US" dirty="0"/>
              <a:t>Poisson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91000" y="32004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91000" y="3429000"/>
            <a:ext cx="419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value mean is a function of our </a:t>
            </a:r>
          </a:p>
          <a:p>
            <a:r>
              <a:rPr lang="en-US" dirty="0"/>
              <a:t>explanatory variables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6400" y="4572000"/>
            <a:ext cx="5623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 Poisson, mean = n*p and p can’t be negative!</a:t>
            </a:r>
          </a:p>
          <a:p>
            <a:r>
              <a:rPr lang="en-US" dirty="0"/>
              <a:t>The exponential term ensures only positive model means!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752600" y="32004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6800" y="3581400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“link” function</a:t>
            </a:r>
          </a:p>
        </p:txBody>
      </p:sp>
    </p:spTree>
    <p:extLst>
      <p:ext uri="{BB962C8B-B14F-4D97-AF65-F5344CB8AC3E}">
        <p14:creationId xmlns:p14="http://schemas.microsoft.com/office/powerpoint/2010/main" val="2014436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"/>
            <a:ext cx="805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 this all together and it will produce a likelihood function (</a:t>
            </a:r>
            <a:r>
              <a:rPr lang="en-US" dirty="0" err="1"/>
              <a:t>Zuur</a:t>
            </a:r>
            <a:r>
              <a:rPr lang="en-US" dirty="0"/>
              <a:t> book section 9.4)..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65913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95600"/>
            <a:ext cx="4572000" cy="369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267200" y="6488668"/>
            <a:ext cx="481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we are ready to find the maximum likelihood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867400" y="1524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53200" y="1106269"/>
            <a:ext cx="2127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data are Poisson</a:t>
            </a:r>
          </a:p>
          <a:p>
            <a:r>
              <a:rPr lang="en-US" dirty="0"/>
              <a:t>distributed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572000" y="2514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0200" y="2249269"/>
            <a:ext cx="3587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mean is a function of our</a:t>
            </a:r>
          </a:p>
          <a:p>
            <a:r>
              <a:rPr lang="en-US" dirty="0"/>
              <a:t>explanatory variables</a:t>
            </a:r>
          </a:p>
        </p:txBody>
      </p:sp>
    </p:spTree>
    <p:extLst>
      <p:ext uri="{BB962C8B-B14F-4D97-AF65-F5344CB8AC3E}">
        <p14:creationId xmlns:p14="http://schemas.microsoft.com/office/powerpoint/2010/main" val="3976046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4748212" cy="298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52400" y="0"/>
            <a:ext cx="8991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M1 &lt;-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glm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(TOT.N ~ D.PARK, family =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poisson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data = RK)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plot(RK$D.PARK, RK$TOT.N,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xlab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"Distance to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park",ylab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"Road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kills",,main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=paste( "Poisson AIC=", format(AIC(M1),digits=5)),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ylim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=c(-30,130))</a:t>
            </a:r>
          </a:p>
          <a:p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&lt;- exp(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coef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(M1)[1] +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coef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(M1)[2]*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xRange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lines(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xRange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)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# variance equals the means</a:t>
            </a:r>
          </a:p>
          <a:p>
            <a:r>
              <a:rPr lang="en-US" sz="1400" dirty="0" err="1">
                <a:latin typeface="Arial" pitchFamily="34" charset="0"/>
                <a:cs typeface="Arial" pitchFamily="34" charset="0"/>
              </a:rPr>
              <a:t>errbar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xRange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+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sqrt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sqrt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),add=TRUE)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828800"/>
            <a:ext cx="4876800" cy="486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38200" y="6550223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https://github.com/afodor/metagenomicsTools/blob/master/src/classExamples/poissonVsNegativeBinomial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762000"/>
            <a:ext cx="18383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223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447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the relationship between x and x ^ 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41052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905000"/>
            <a:ext cx="4767262" cy="439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077200" cy="7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H="1">
            <a:off x="4038600" y="5638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3400" y="5257800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Does not go below zero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(which is good)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09800" y="44196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47508" y="4191000"/>
            <a:ext cx="542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The assumption that variance = mean is not a good fit for this data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00400" y="36576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239000" y="304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05200" y="3505200"/>
            <a:ext cx="3535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Too many data points outside the variance</a:t>
            </a:r>
          </a:p>
        </p:txBody>
      </p:sp>
    </p:spTree>
    <p:extLst>
      <p:ext uri="{BB962C8B-B14F-4D97-AF65-F5344CB8AC3E}">
        <p14:creationId xmlns:p14="http://schemas.microsoft.com/office/powerpoint/2010/main" val="1072110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767763" cy="289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533400"/>
            <a:ext cx="853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“predict” to get the line for our model, but it is good to know that we can do </a:t>
            </a:r>
          </a:p>
          <a:p>
            <a:r>
              <a:rPr lang="en-US" dirty="0"/>
              <a:t>it ourselves…</a:t>
            </a:r>
          </a:p>
        </p:txBody>
      </p:sp>
    </p:spTree>
    <p:extLst>
      <p:ext uri="{BB962C8B-B14F-4D97-AF65-F5344CB8AC3E}">
        <p14:creationId xmlns:p14="http://schemas.microsoft.com/office/powerpoint/2010/main" val="1692457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457200"/>
            <a:ext cx="343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One more PCA 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7620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Poisson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Negative binomial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logistic regression (binomial distribution)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705600" y="12192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950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1668"/>
            <a:ext cx="849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We can relax the assumption that the variance equals the mean with the negative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binomial distribution..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48863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971800" y="8382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34801" y="609600"/>
            <a:ext cx="47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add one parameter that adjusts the variance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48200" y="16002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438400" y="24384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73993" y="2502932"/>
            <a:ext cx="464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“linkage” equation is the same as Poisson…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29200" y="1371600"/>
            <a:ext cx="352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Shotgun noise + additional variance</a:t>
            </a:r>
          </a:p>
        </p:txBody>
      </p:sp>
    </p:spTree>
    <p:extLst>
      <p:ext uri="{BB962C8B-B14F-4D97-AF65-F5344CB8AC3E}">
        <p14:creationId xmlns:p14="http://schemas.microsoft.com/office/powerpoint/2010/main" val="1094910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746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put this all together (</a:t>
            </a:r>
            <a:r>
              <a:rPr lang="en-US" dirty="0" err="1"/>
              <a:t>Zuur</a:t>
            </a:r>
            <a:r>
              <a:rPr lang="en-US" dirty="0"/>
              <a:t> book Chapter 9) to get our likelihood function….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61531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133600"/>
            <a:ext cx="65722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7086600" y="2667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43800" y="2514600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4648200"/>
            <a:ext cx="443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our likelihood function to maximize!</a:t>
            </a:r>
          </a:p>
          <a:p>
            <a:r>
              <a:rPr lang="en-US" dirty="0"/>
              <a:t>(Once we plug in that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4953000"/>
            <a:ext cx="15906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800600" y="48884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5712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057400"/>
            <a:ext cx="541401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52400" y="-152400"/>
            <a:ext cx="868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library("MASS")</a:t>
            </a:r>
          </a:p>
          <a:p>
            <a:r>
              <a:rPr lang="en-US" sz="1400" dirty="0"/>
              <a:t>M2 &lt;- </a:t>
            </a:r>
            <a:r>
              <a:rPr lang="en-US" sz="1400" dirty="0" err="1"/>
              <a:t>glm.nb</a:t>
            </a:r>
            <a:r>
              <a:rPr lang="en-US" sz="1400" dirty="0"/>
              <a:t>(TOT.N ~ D.PARK, data = RK)</a:t>
            </a:r>
          </a:p>
          <a:p>
            <a:r>
              <a:rPr lang="en-US" sz="1400" dirty="0"/>
              <a:t>model2Means &lt;- exp( </a:t>
            </a:r>
            <a:r>
              <a:rPr lang="en-US" sz="1400" dirty="0" err="1"/>
              <a:t>coef</a:t>
            </a:r>
            <a:r>
              <a:rPr lang="en-US" sz="1400" dirty="0"/>
              <a:t>(M2)[1] + </a:t>
            </a:r>
            <a:r>
              <a:rPr lang="en-US" sz="1400" dirty="0" err="1"/>
              <a:t>coef</a:t>
            </a:r>
            <a:r>
              <a:rPr lang="en-US" sz="1400" dirty="0"/>
              <a:t>(M2)[2]* </a:t>
            </a:r>
            <a:r>
              <a:rPr lang="en-US" sz="1400" dirty="0" err="1"/>
              <a:t>xRange</a:t>
            </a:r>
            <a:r>
              <a:rPr lang="en-US" sz="1400" dirty="0"/>
              <a:t>)</a:t>
            </a:r>
          </a:p>
          <a:p>
            <a:r>
              <a:rPr lang="en-US" sz="1400" dirty="0"/>
              <a:t>plot(RK$D.PARK, RK$TOT.N, </a:t>
            </a:r>
            <a:r>
              <a:rPr lang="en-US" sz="1400" dirty="0" err="1"/>
              <a:t>xlab</a:t>
            </a:r>
            <a:r>
              <a:rPr lang="en-US" sz="1400" dirty="0"/>
              <a:t> = "Distance to </a:t>
            </a:r>
            <a:r>
              <a:rPr lang="en-US" sz="1400" dirty="0" err="1"/>
              <a:t>park",ylab</a:t>
            </a:r>
            <a:r>
              <a:rPr lang="en-US" sz="1400" dirty="0"/>
              <a:t> = "Road </a:t>
            </a:r>
            <a:r>
              <a:rPr lang="en-US" sz="1400" dirty="0" err="1"/>
              <a:t>kills",main</a:t>
            </a:r>
            <a:r>
              <a:rPr lang="en-US" sz="1400" dirty="0"/>
              <a:t>=paste( "Neg. binomial AIC =", format(AIC(M2),digits=5)),</a:t>
            </a:r>
            <a:r>
              <a:rPr lang="en-US" sz="1400" dirty="0" err="1"/>
              <a:t>ylim</a:t>
            </a:r>
            <a:r>
              <a:rPr lang="en-US" sz="1400" dirty="0"/>
              <a:t>=c(-30,130))</a:t>
            </a:r>
          </a:p>
          <a:p>
            <a:r>
              <a:rPr lang="en-US" sz="1400" dirty="0"/>
              <a:t>lines(</a:t>
            </a:r>
            <a:r>
              <a:rPr lang="en-US" sz="1400" dirty="0" err="1"/>
              <a:t>xRange</a:t>
            </a:r>
            <a:r>
              <a:rPr lang="en-US" sz="1400" dirty="0"/>
              <a:t>, model2Means)</a:t>
            </a:r>
          </a:p>
          <a:p>
            <a:r>
              <a:rPr lang="en-US" sz="1400" dirty="0" err="1"/>
              <a:t>vars</a:t>
            </a:r>
            <a:r>
              <a:rPr lang="en-US" sz="1400" dirty="0"/>
              <a:t> = model2Means  + model2Means^2 /  M2$theta</a:t>
            </a:r>
          </a:p>
          <a:p>
            <a:r>
              <a:rPr lang="en-US" sz="1400" dirty="0" err="1"/>
              <a:t>errbar</a:t>
            </a:r>
            <a:r>
              <a:rPr lang="en-US" sz="1400" dirty="0"/>
              <a:t>(</a:t>
            </a:r>
            <a:r>
              <a:rPr lang="en-US" sz="1400" dirty="0" err="1"/>
              <a:t>xRange</a:t>
            </a:r>
            <a:r>
              <a:rPr lang="en-US" sz="1400" dirty="0"/>
              <a:t>, model2Means, model2Means + </a:t>
            </a:r>
            <a:r>
              <a:rPr lang="en-US" sz="1400" dirty="0" err="1"/>
              <a:t>sqrt</a:t>
            </a:r>
            <a:r>
              <a:rPr lang="en-US" sz="1400" dirty="0"/>
              <a:t>(</a:t>
            </a:r>
            <a:r>
              <a:rPr lang="en-US" sz="1400" dirty="0" err="1"/>
              <a:t>vars</a:t>
            </a:r>
            <a:r>
              <a:rPr lang="en-US" sz="1400" dirty="0"/>
              <a:t>), model2Means - </a:t>
            </a:r>
            <a:r>
              <a:rPr lang="en-US" sz="1400" dirty="0" err="1"/>
              <a:t>sqrt</a:t>
            </a:r>
            <a:r>
              <a:rPr lang="en-US" sz="1400" dirty="0"/>
              <a:t>(</a:t>
            </a:r>
            <a:r>
              <a:rPr lang="en-US" sz="1400" dirty="0" err="1"/>
              <a:t>vars</a:t>
            </a:r>
            <a:r>
              <a:rPr lang="en-US" sz="1400" dirty="0"/>
              <a:t>),add=TRUE, errbar.col="RED")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8675" y="228600"/>
            <a:ext cx="18383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4495800" y="5334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2475" y="990600"/>
            <a:ext cx="14573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>
            <a:endCxn id="6146" idx="1"/>
          </p:cNvCxnSpPr>
          <p:nvPr/>
        </p:nvCxnSpPr>
        <p:spPr>
          <a:xfrm flipV="1">
            <a:off x="4038600" y="1285875"/>
            <a:ext cx="523875" cy="238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912484"/>
            <a:ext cx="4418691" cy="441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6355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685799"/>
            <a:ext cx="5105400" cy="5097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219200" y="32004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3657600"/>
            <a:ext cx="1837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capture large </a:t>
            </a:r>
          </a:p>
          <a:p>
            <a:r>
              <a:rPr lang="en-US" dirty="0"/>
              <a:t>variance at high</a:t>
            </a:r>
          </a:p>
          <a:p>
            <a:r>
              <a:rPr lang="en-US" dirty="0"/>
              <a:t>road kills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629400" y="42672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7010400" y="44958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model doesn’t go below zero</a:t>
            </a:r>
          </a:p>
        </p:txBody>
      </p:sp>
    </p:spTree>
    <p:extLst>
      <p:ext uri="{BB962C8B-B14F-4D97-AF65-F5344CB8AC3E}">
        <p14:creationId xmlns:p14="http://schemas.microsoft.com/office/powerpoint/2010/main" val="2494340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42812"/>
            <a:ext cx="6324600" cy="631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binomial seems like the best fit…</a:t>
            </a:r>
          </a:p>
          <a:p>
            <a:r>
              <a:rPr lang="en-US" dirty="0"/>
              <a:t>But the differences between the models are in some ways subtle..</a:t>
            </a:r>
          </a:p>
          <a:p>
            <a:r>
              <a:rPr lang="en-US" dirty="0"/>
              <a:t>They all capture the basic shape of the relationship.. </a:t>
            </a:r>
          </a:p>
        </p:txBody>
      </p:sp>
    </p:spTree>
    <p:extLst>
      <p:ext uri="{BB962C8B-B14F-4D97-AF65-F5344CB8AC3E}">
        <p14:creationId xmlns:p14="http://schemas.microsoft.com/office/powerpoint/2010/main" val="2844620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457200"/>
            <a:ext cx="343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One more PCA 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7620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Poisson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Negative binomial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logistic regression (binomial distribution)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620000" y="14478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98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4877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binary variables.</a:t>
            </a:r>
          </a:p>
          <a:p>
            <a:endParaRPr lang="en-US" dirty="0"/>
          </a:p>
          <a:p>
            <a:r>
              <a:rPr lang="en-US" dirty="0"/>
              <a:t>	voting democratic or republican</a:t>
            </a:r>
          </a:p>
          <a:p>
            <a:r>
              <a:rPr lang="en-US" dirty="0"/>
              <a:t>	             has cancer/does not have cancer</a:t>
            </a:r>
          </a:p>
        </p:txBody>
      </p:sp>
    </p:spTree>
    <p:extLst>
      <p:ext uri="{BB962C8B-B14F-4D97-AF65-F5344CB8AC3E}">
        <p14:creationId xmlns:p14="http://schemas.microsoft.com/office/powerpoint/2010/main" val="150824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51720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524000"/>
            <a:ext cx="5322839" cy="502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0"/>
            <a:ext cx="557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subtracting doesn’t much change the </a:t>
            </a:r>
            <a:r>
              <a:rPr lang="en-US"/>
              <a:t>basic shape…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594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simulate a classification problem (more on this later)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6474023"/>
            <a:ext cx="11887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https://github.com/afodor/metagenomicsTools/blob/master/src/machineLearningExamples/logisticRegressionSims.txt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591264"/>
            <a:ext cx="8001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(list=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&lt;- 100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classBlue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(10,mean=1);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classOrange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(10, mean=0);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blueDataX1 &lt;- vector();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orangeDataX1 &lt;- vector();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for(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1:numDataPoints)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blueDataX1[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(1, mean=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classBlue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 sample(1:10,1) ],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1/5)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orangeDataX1[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 &lt;-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(1, mean=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classOrange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[sample(1:10,1)],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1/5)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colors &lt;- c( rep("BLUE",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 rep ("ORANGE",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values &lt;- c( rep(0,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 rep (1,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numDataPoints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mergedDataX1 &lt;- c(  blueDataX1, orangeDataX1 );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plot(mergedDataX1,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values,col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=colors)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89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1516" y="114"/>
            <a:ext cx="6791884" cy="6781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09600" y="1524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plot(mergedDataX1,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values,col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=colors)</a:t>
            </a:r>
          </a:p>
        </p:txBody>
      </p:sp>
    </p:spTree>
    <p:extLst>
      <p:ext uri="{BB962C8B-B14F-4D97-AF65-F5344CB8AC3E}">
        <p14:creationId xmlns:p14="http://schemas.microsoft.com/office/powerpoint/2010/main" val="3199598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of course fit a linear model to these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45281"/>
            <a:ext cx="7239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xSeq</a:t>
            </a:r>
            <a:r>
              <a:rPr lang="en-US" dirty="0"/>
              <a:t> &lt;- </a:t>
            </a:r>
            <a:r>
              <a:rPr lang="en-US" dirty="0" err="1"/>
              <a:t>seq</a:t>
            </a:r>
            <a:r>
              <a:rPr lang="en-US" dirty="0"/>
              <a:t>(min(mergedDataX1), max(mergedDataX1), 0.001)</a:t>
            </a:r>
          </a:p>
          <a:p>
            <a:r>
              <a:rPr lang="en-US" dirty="0" err="1"/>
              <a:t>myLm</a:t>
            </a:r>
            <a:r>
              <a:rPr lang="en-US" dirty="0"/>
              <a:t> &lt;- lm( values ~ mergedDataX1)</a:t>
            </a:r>
          </a:p>
          <a:p>
            <a:r>
              <a:rPr lang="en-US" dirty="0" err="1"/>
              <a:t>getProbLm</a:t>
            </a:r>
            <a:r>
              <a:rPr lang="en-US" dirty="0"/>
              <a:t> &lt;- function( x, B0, B1)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return ( B0 + B1 * x 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lines( </a:t>
            </a:r>
            <a:r>
              <a:rPr lang="en-US" dirty="0" err="1"/>
              <a:t>xSeq</a:t>
            </a:r>
            <a:r>
              <a:rPr lang="en-US" dirty="0"/>
              <a:t>, </a:t>
            </a:r>
            <a:r>
              <a:rPr lang="en-US" dirty="0" err="1"/>
              <a:t>getProbLm</a:t>
            </a:r>
            <a:r>
              <a:rPr lang="en-US" dirty="0"/>
              <a:t>(</a:t>
            </a:r>
            <a:r>
              <a:rPr lang="en-US" dirty="0" err="1"/>
              <a:t>xSeq</a:t>
            </a:r>
            <a:r>
              <a:rPr lang="en-US" dirty="0"/>
              <a:t>, </a:t>
            </a:r>
            <a:r>
              <a:rPr lang="en-US" dirty="0" err="1"/>
              <a:t>coef</a:t>
            </a:r>
            <a:r>
              <a:rPr lang="en-US" dirty="0"/>
              <a:t>(</a:t>
            </a:r>
            <a:r>
              <a:rPr lang="en-US" dirty="0" err="1"/>
              <a:t>myLm</a:t>
            </a:r>
            <a:r>
              <a:rPr lang="en-US" dirty="0"/>
              <a:t>)[1], </a:t>
            </a:r>
            <a:r>
              <a:rPr lang="en-US" dirty="0" err="1"/>
              <a:t>coef</a:t>
            </a:r>
            <a:r>
              <a:rPr lang="en-US" dirty="0"/>
              <a:t>(</a:t>
            </a:r>
            <a:r>
              <a:rPr lang="en-US" dirty="0" err="1"/>
              <a:t>myLm</a:t>
            </a:r>
            <a:r>
              <a:rPr lang="en-US" dirty="0"/>
              <a:t>)[2]),</a:t>
            </a:r>
            <a:r>
              <a:rPr lang="en-US" dirty="0" err="1"/>
              <a:t>col</a:t>
            </a:r>
            <a:r>
              <a:rPr lang="en-US" dirty="0"/>
              <a:t>="black")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368722"/>
            <a:ext cx="4343400" cy="433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2971800"/>
            <a:ext cx="289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think of the y-values as the p(</a:t>
            </a:r>
            <a:r>
              <a:rPr lang="en-US" dirty="0" err="1"/>
              <a:t>blue|x</a:t>
            </a:r>
            <a:r>
              <a:rPr lang="en-US" dirty="0"/>
              <a:t> value)</a:t>
            </a:r>
          </a:p>
          <a:p>
            <a:endParaRPr lang="en-US" dirty="0"/>
          </a:p>
          <a:p>
            <a:r>
              <a:rPr lang="en-US" dirty="0"/>
              <a:t>But our model can</a:t>
            </a:r>
          </a:p>
          <a:p>
            <a:r>
              <a:rPr lang="en-US" dirty="0"/>
              <a:t>Return values &gt; 1 or &lt;0, which doesn’t make sense for a probability </a:t>
            </a:r>
          </a:p>
        </p:txBody>
      </p:sp>
    </p:spTree>
    <p:extLst>
      <p:ext uri="{BB962C8B-B14F-4D97-AF65-F5344CB8AC3E}">
        <p14:creationId xmlns:p14="http://schemas.microsoft.com/office/powerpoint/2010/main" val="2431136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52400"/>
            <a:ext cx="9220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glm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 values ~ mergedDataX1 ,family = binomial)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summary(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xSeq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&lt;-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seq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(min(mergedDataX1), max(mergedDataX1), 0.001)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getProb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&lt;- function(x, B0, B1)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return (1 / (1 + exp(-(B0 + B1 * x ))))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lines(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xSeq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getProb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xSeq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coef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)[1],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coef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myLogReg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)[2]),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col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="red")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209800"/>
            <a:ext cx="4495800" cy="44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flipH="1">
            <a:off x="228600" y="2895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alternative is a logistic regression</a:t>
            </a:r>
          </a:p>
          <a:p>
            <a:r>
              <a:rPr lang="en-US" dirty="0"/>
              <a:t>where the model can’t go &gt;1 or &lt;0</a:t>
            </a:r>
          </a:p>
        </p:txBody>
      </p:sp>
    </p:spTree>
    <p:extLst>
      <p:ext uri="{BB962C8B-B14F-4D97-AF65-F5344CB8AC3E}">
        <p14:creationId xmlns:p14="http://schemas.microsoft.com/office/powerpoint/2010/main" val="985176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533400" y="228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the rules for a logistic regression…(Chapter 10 of the </a:t>
            </a:r>
            <a:r>
              <a:rPr lang="en-US" dirty="0" err="1"/>
              <a:t>Zuur</a:t>
            </a:r>
            <a:r>
              <a:rPr lang="en-US" dirty="0"/>
              <a:t> book..)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85153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581400" y="14478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3400" y="1154668"/>
            <a:ext cx="328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Binomial probability of 1 coin flip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400800" y="21336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2297668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 p * (1-p) with N = 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524000" y="23622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2209800"/>
            <a:ext cx="158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Linker function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114800"/>
            <a:ext cx="809378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876800"/>
            <a:ext cx="2286000" cy="184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228600" y="63246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http://en.wikipedia.org/wiki/Logistic_regression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371600" y="54864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71600" y="5867400"/>
            <a:ext cx="371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constrains us to between 0 and 1</a:t>
            </a:r>
          </a:p>
        </p:txBody>
      </p:sp>
    </p:spTree>
    <p:extLst>
      <p:ext uri="{BB962C8B-B14F-4D97-AF65-F5344CB8AC3E}">
        <p14:creationId xmlns:p14="http://schemas.microsoft.com/office/powerpoint/2010/main" val="3526638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Put all this together into the likelihood…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617220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http://www.stat.cmu.edu/~cshalizi/uADA/12/lectures/ch12.pdf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838200"/>
            <a:ext cx="38481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656143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 flipH="1">
            <a:off x="1417318" y="4495800"/>
            <a:ext cx="673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parameters to maximize this and we are good to go….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4572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Binomial distribution with n = 1</a:t>
            </a:r>
          </a:p>
          <a:p>
            <a:r>
              <a:rPr lang="en-US" dirty="0"/>
              <a:t>Yi is 1 or 0 </a:t>
            </a:r>
          </a:p>
          <a:p>
            <a:r>
              <a:rPr lang="en-US" dirty="0"/>
              <a:t>This is 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 if a head (</a:t>
            </a:r>
            <a:r>
              <a:rPr lang="en-US"/>
              <a:t>1-</a:t>
            </a:r>
            <a:r>
              <a:rPr lang="en-US">
                <a:sym typeface="Symbol"/>
              </a:rPr>
              <a:t> </a:t>
            </a:r>
            <a:r>
              <a:rPr lang="en-US"/>
              <a:t>) </a:t>
            </a:r>
            <a:r>
              <a:rPr lang="en-US" dirty="0"/>
              <a:t>if a tail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63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389204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769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linear regression and logistic regression can vary in how closely they agree…</a:t>
            </a:r>
          </a:p>
          <a:p>
            <a:r>
              <a:rPr lang="en-US" dirty="0"/>
              <a:t>(Here we look at 3 different runs….)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34436"/>
            <a:ext cx="3886200" cy="388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3581400"/>
            <a:ext cx="3200400" cy="3195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13748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533400"/>
            <a:ext cx="5220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Next:</a:t>
            </a:r>
          </a:p>
          <a:p>
            <a:r>
              <a:rPr lang="en-US" dirty="0"/>
              <a:t>	Zero inflated Poisson and Negative Binomial</a:t>
            </a:r>
          </a:p>
        </p:txBody>
      </p:sp>
    </p:spTree>
    <p:extLst>
      <p:ext uri="{BB962C8B-B14F-4D97-AF65-F5344CB8AC3E}">
        <p14:creationId xmlns:p14="http://schemas.microsoft.com/office/powerpoint/2010/main" val="4239052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09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474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perform the PCA via Eigen value rotation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19175"/>
            <a:ext cx="67627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371600"/>
            <a:ext cx="5310187" cy="501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362200" y="685800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[200,  2]    * [2,2] = [200,2]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we rotate it back but only use the first PCA component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695325"/>
            <a:ext cx="79533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600200"/>
            <a:ext cx="4953000" cy="4707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24200" y="45720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[200 * 1]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0" y="4572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[ 1 * 2 ]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8400" y="4572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[200 * 2]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2438400"/>
            <a:ext cx="2553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one linear component,</a:t>
            </a:r>
          </a:p>
          <a:p>
            <a:r>
              <a:rPr lang="en-US" dirty="0"/>
              <a:t>we can only hold linear</a:t>
            </a:r>
          </a:p>
          <a:p>
            <a:r>
              <a:rPr lang="en-US" dirty="0"/>
              <a:t>Information…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 course, if we use both components, we can get the original </a:t>
            </a:r>
            <a:r>
              <a:rPr lang="en-US"/>
              <a:t>data back…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447800"/>
            <a:ext cx="538204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838200"/>
            <a:ext cx="80676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7347" y="533400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[200 * 2] * [2,2] = [200 * 2]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45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alternative syntax (but identical results…)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66675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286000"/>
            <a:ext cx="399903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0"/>
            <a:ext cx="71818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45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alternative syntax (but identical results…)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758332"/>
            <a:ext cx="4953000" cy="464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0"/>
            <a:ext cx="45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alternative syntax (but identical results…)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33400"/>
            <a:ext cx="70866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143000"/>
            <a:ext cx="5210573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6200" y="6474023"/>
            <a:ext cx="1165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https://github.com/afodor/metagenomicsTools/blob/master/src/machineLearningExamples/pcaRotation.txt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1485</Words>
  <Application>Microsoft Office PowerPoint</Application>
  <PresentationFormat>On-screen Show (4:3)</PresentationFormat>
  <Paragraphs>199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Courier New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105</cp:revision>
  <dcterms:created xsi:type="dcterms:W3CDTF">2006-08-16T00:00:00Z</dcterms:created>
  <dcterms:modified xsi:type="dcterms:W3CDTF">2016-04-09T14:14:55Z</dcterms:modified>
</cp:coreProperties>
</file>