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5" r:id="rId2"/>
    <p:sldId id="265" r:id="rId3"/>
    <p:sldId id="273" r:id="rId4"/>
    <p:sldId id="274" r:id="rId5"/>
    <p:sldId id="275" r:id="rId6"/>
    <p:sldId id="323" r:id="rId7"/>
    <p:sldId id="324" r:id="rId8"/>
    <p:sldId id="277" r:id="rId9"/>
    <p:sldId id="306" r:id="rId10"/>
    <p:sldId id="276" r:id="rId11"/>
    <p:sldId id="307" r:id="rId12"/>
    <p:sldId id="308" r:id="rId13"/>
    <p:sldId id="304" r:id="rId14"/>
    <p:sldId id="309" r:id="rId15"/>
    <p:sldId id="278" r:id="rId16"/>
    <p:sldId id="279" r:id="rId17"/>
    <p:sldId id="311" r:id="rId18"/>
    <p:sldId id="313" r:id="rId19"/>
    <p:sldId id="312" r:id="rId20"/>
    <p:sldId id="310" r:id="rId21"/>
    <p:sldId id="314" r:id="rId22"/>
    <p:sldId id="280" r:id="rId23"/>
    <p:sldId id="281" r:id="rId24"/>
    <p:sldId id="319" r:id="rId25"/>
    <p:sldId id="282" r:id="rId26"/>
    <p:sldId id="301" r:id="rId27"/>
    <p:sldId id="315" r:id="rId28"/>
    <p:sldId id="316" r:id="rId29"/>
    <p:sldId id="322" r:id="rId30"/>
    <p:sldId id="321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27290-D2D8-4027-9B33-5AC98C65E00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27290-D2D8-4027-9B33-5AC98C65E00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tibs/ElemStatLearn/printings/ESLII_print1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hyperlink" Target="http://scott.fortmann-roe.com/docs/BiasVarianc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ott.fortmann-roe.com/docs/BiasVarianc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tat.stanford.edu/~tibs/ElemStatLearn/download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curse of dimensionality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10000" y="6096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75247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4800600"/>
            <a:ext cx="3108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B0 + B1 * X1 + B2 *X2</a:t>
            </a:r>
          </a:p>
          <a:p>
            <a:endParaRPr lang="en-US" dirty="0"/>
          </a:p>
          <a:p>
            <a:r>
              <a:rPr lang="en-US" dirty="0"/>
              <a:t>We want the line where Y = 0.5</a:t>
            </a:r>
          </a:p>
          <a:p>
            <a:endParaRPr lang="en-US" dirty="0"/>
          </a:p>
          <a:p>
            <a:r>
              <a:rPr lang="en-US" dirty="0"/>
              <a:t>0.5 = B0 + B1 * X1 + B2 * X2 </a:t>
            </a:r>
          </a:p>
          <a:p>
            <a:r>
              <a:rPr lang="en-US" dirty="0"/>
              <a:t>X2 = ( 0.5- B0 - B1 * X1 ) / B2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62484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762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is very easy to implement in R…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64740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https://github.com/afodor/metagenomicsTools/blob/master/src/machineLearningExamples/linearExampleInR.txt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38600" y="28194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2590800"/>
            <a:ext cx="290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linear model as usual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47800" y="4038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114800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0.5</a:t>
            </a:r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0"/>
            <a:ext cx="2743200" cy="256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191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95400"/>
            <a:ext cx="42481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152400"/>
            <a:ext cx="863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Successive runs on our simulated data set show the linear model sometimes doing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better than others…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63150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90950"/>
            <a:ext cx="580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352925"/>
            <a:ext cx="6305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Can we do better than linear models?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curse of dimensionality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14800" y="9144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64389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"/>
            <a:ext cx="6267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385697"/>
            <a:ext cx="5181600" cy="447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2971800"/>
            <a:ext cx="4343400" cy="105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271463"/>
            <a:ext cx="87630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-76200"/>
            <a:ext cx="717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(little) trickier to code up..  We start as before (with the linear fit)..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81000"/>
            <a:ext cx="3433762" cy="30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"/>
            <a:ext cx="68389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166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Next we add the </a:t>
            </a:r>
            <a:r>
              <a:rPr lang="en-US">
                <a:latin typeface="Arial" pitchFamily="34" charset="0"/>
                <a:cs typeface="Arial" pitchFamily="34" charset="0"/>
              </a:rPr>
              <a:t>nearest neighbor </a:t>
            </a:r>
            <a:r>
              <a:rPr lang="en-US" dirty="0">
                <a:latin typeface="Arial" pitchFamily="34" charset="0"/>
                <a:cs typeface="Arial" pitchFamily="34" charset="0"/>
              </a:rPr>
              <a:t>fit..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0"/>
            <a:ext cx="32873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"/>
            <a:ext cx="68389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0"/>
            <a:ext cx="32873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502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4980801"/>
            <a:ext cx="3065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Note that k has to be even for this to work!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14400" y="37338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812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1930" y="1368623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Evaluate every point in the grid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3886200"/>
            <a:ext cx="33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Find the distance to all points in the grid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2000" y="4419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724" y="4114800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Score the nearest neighbors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1166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Next we add the </a:t>
            </a:r>
            <a:r>
              <a:rPr lang="en-US">
                <a:latin typeface="Arial" pitchFamily="34" charset="0"/>
                <a:cs typeface="Arial" pitchFamily="34" charset="0"/>
              </a:rPr>
              <a:t>nearest neighbor </a:t>
            </a:r>
            <a:r>
              <a:rPr lang="en-US" dirty="0">
                <a:latin typeface="Arial" pitchFamily="34" charset="0"/>
                <a:cs typeface="Arial" pitchFamily="34" charset="0"/>
              </a:rPr>
              <a:t>fit..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3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9050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1999"/>
            <a:ext cx="6858000" cy="599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838200" y="304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increase the nearest neighbor, the models become simpler… </a:t>
            </a:r>
          </a:p>
          <a:p>
            <a:r>
              <a:rPr lang="en-US" dirty="0"/>
              <a:t>We say we reduce </a:t>
            </a:r>
            <a:r>
              <a:rPr lang="en-US" dirty="0">
                <a:solidFill>
                  <a:srgbClr val="FF0000"/>
                </a:solidFill>
              </a:rPr>
              <a:t>variance</a:t>
            </a:r>
            <a:r>
              <a:rPr lang="en-US" dirty="0"/>
              <a:t> but increase </a:t>
            </a:r>
            <a:r>
              <a:rPr lang="en-US" dirty="0">
                <a:solidFill>
                  <a:srgbClr val="FF0000"/>
                </a:solidFill>
              </a:rPr>
              <a:t>bias</a:t>
            </a:r>
            <a:r>
              <a:rPr lang="en-US" dirty="0"/>
              <a:t> as k increases…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6400800" cy="55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371600"/>
            <a:ext cx="53625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838200"/>
            <a:ext cx="398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k=1, over-fitting becomes assured..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834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more easily over-fit with k-means because there are more effective parameters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066800"/>
            <a:ext cx="5819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2971800"/>
            <a:ext cx="643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choose k?  We can’t minimize the sum-squared errors..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581400"/>
            <a:ext cx="5200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curse of dimensionality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05200" y="1447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762000"/>
            <a:ext cx="59150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562600" y="1295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990600"/>
            <a:ext cx="2798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is over-trained;</a:t>
            </a:r>
          </a:p>
          <a:p>
            <a:r>
              <a:rPr lang="en-US" dirty="0"/>
              <a:t>Low error in the training set</a:t>
            </a:r>
          </a:p>
          <a:p>
            <a:r>
              <a:rPr lang="en-US" dirty="0"/>
              <a:t>High error in the test set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85800"/>
            <a:ext cx="1738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is </a:t>
            </a:r>
          </a:p>
          <a:p>
            <a:r>
              <a:rPr lang="en-US" dirty="0"/>
              <a:t>Under-trained;</a:t>
            </a:r>
          </a:p>
          <a:p>
            <a:r>
              <a:rPr lang="en-US" dirty="0"/>
              <a:t>High error in </a:t>
            </a:r>
          </a:p>
          <a:p>
            <a:r>
              <a:rPr lang="en-US" dirty="0"/>
              <a:t>Both training set</a:t>
            </a:r>
          </a:p>
          <a:p>
            <a:r>
              <a:rPr lang="en-US" dirty="0"/>
              <a:t>And the test set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91200" y="2819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800" y="2895600"/>
            <a:ext cx="2440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theoretically best</a:t>
            </a:r>
          </a:p>
          <a:p>
            <a:r>
              <a:rPr lang="en-US" dirty="0"/>
              <a:t>model that could be </a:t>
            </a:r>
          </a:p>
          <a:p>
            <a:r>
              <a:rPr lang="en-US" dirty="0"/>
              <a:t>obtained (if you knew</a:t>
            </a:r>
          </a:p>
          <a:p>
            <a:r>
              <a:rPr lang="en-US" dirty="0"/>
              <a:t>the “true” distributions)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14400"/>
            <a:ext cx="58864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457200"/>
            <a:ext cx="719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idea of tuning model complexity to avoid over-fitting and under-fitting</a:t>
            </a:r>
          </a:p>
          <a:p>
            <a:r>
              <a:rPr lang="en-US" dirty="0"/>
              <a:t>is central to the book (and shows up again in Chapter 7)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8763000" cy="123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55626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http://scott.fortmann-roe.com/docs/BiasVariance.html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600200"/>
            <a:ext cx="7391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942975"/>
            <a:ext cx="76485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819400" y="62600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http://scott.fortmann-roe.com/docs/BiasVariance.html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"/>
            <a:ext cx="55530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667000"/>
            <a:ext cx="5486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88963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867400"/>
            <a:ext cx="654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Hastie et al: The elements of Statistical Learning</a:t>
            </a:r>
          </a:p>
          <a:p>
            <a:r>
              <a:rPr lang="en-US" dirty="0">
                <a:hlinkClick r:id="rId4"/>
              </a:rPr>
              <a:t>http://www-stat.stanford.edu/~tibs/ElemStatLearn/download.html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57200"/>
            <a:ext cx="833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our (familiar if you remember stats) linear algebra notation for linear models..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curse of dimensionality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05200" y="1752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of math towards the end of chapter 2 that we won’t cover…</a:t>
            </a:r>
          </a:p>
          <a:p>
            <a:r>
              <a:rPr lang="en-US" dirty="0"/>
              <a:t>But this is sort of interesting..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6162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-105728"/>
            <a:ext cx="5943600" cy="446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419600"/>
            <a:ext cx="765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a line, covering 10% of the line take 10% of the total pixels of the 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753928"/>
            <a:ext cx="8363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square: I want to cover 10% of all the data.  How much of each side (d) do I need?</a:t>
            </a:r>
          </a:p>
          <a:p>
            <a:r>
              <a:rPr lang="en-US" dirty="0"/>
              <a:t>	d ^ 2 = 0.10  ; d = 0.10 ^ (1/2) = 0.31</a:t>
            </a:r>
          </a:p>
          <a:p>
            <a:endParaRPr lang="en-US" dirty="0"/>
          </a:p>
          <a:p>
            <a:r>
              <a:rPr lang="en-US" dirty="0"/>
              <a:t>For a cube: I want to cover 10% of the data:  How much of each side (d) do I need?</a:t>
            </a:r>
          </a:p>
          <a:p>
            <a:r>
              <a:rPr lang="en-US" dirty="0"/>
              <a:t>	d ^ 3 = 0.10 ; d = 0.10 ^ (1/3) = 0.46 </a:t>
            </a:r>
          </a:p>
          <a:p>
            <a:endParaRPr lang="en-US" dirty="0"/>
          </a:p>
          <a:p>
            <a:r>
              <a:rPr lang="en-US" dirty="0"/>
              <a:t>For 10 dimensions: d ^ 10 = 0.10 ; d = 0.10 ^ (1/10) = 0.794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8600"/>
            <a:ext cx="63627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804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for K-means, the “local” space in high dimensions is not local at all!</a:t>
            </a:r>
          </a:p>
          <a:p>
            <a:r>
              <a:rPr lang="en-US" dirty="0"/>
              <a:t>You’ll need data on the full range of inputs (which you almost certainly will not have)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181600"/>
            <a:ext cx="723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</a:t>
            </a:r>
            <a:r>
              <a:rPr lang="en-US" dirty="0">
                <a:latin typeface="Arial" pitchFamily="34" charset="0"/>
                <a:cs typeface="Arial" pitchFamily="34" charset="0"/>
              </a:rPr>
              <a:t>can’t use simple linear models or simple k-nearest neighbors in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high-dimensional space!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68" y="409575"/>
            <a:ext cx="9043732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11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can find least square parameters easily with a few line of matrix manipulation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50482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619625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2933700" y="26289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295400"/>
            <a:ext cx="4224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73679" y="5029200"/>
            <a:ext cx="65939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 is primarily concerned with </a:t>
            </a:r>
            <a:r>
              <a:rPr lang="en-US" dirty="0">
                <a:solidFill>
                  <a:srgbClr val="FF0000"/>
                </a:solidFill>
              </a:rPr>
              <a:t>inference</a:t>
            </a:r>
          </a:p>
          <a:p>
            <a:r>
              <a:rPr lang="en-US" dirty="0"/>
              <a:t>What is the probability that the true values of the parameters are 0?</a:t>
            </a:r>
          </a:p>
          <a:p>
            <a:r>
              <a:rPr lang="en-US" dirty="0"/>
              <a:t>Dependent on assumptions: normality, equal variance, linearity, etc.</a:t>
            </a:r>
          </a:p>
          <a:p>
            <a:endParaRPr lang="en-US" dirty="0"/>
          </a:p>
          <a:p>
            <a:r>
              <a:rPr lang="en-US" dirty="0"/>
              <a:t>Machine learning is more concerned with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. </a:t>
            </a:r>
          </a:p>
          <a:p>
            <a:r>
              <a:rPr lang="en-US" dirty="0"/>
              <a:t>Given a new set of X values, how well can we predict y?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40268"/>
            <a:ext cx="643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 easily do linear algebra as easily in Java as in 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545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JAMA package is very useful for Matrix algebra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(although doesn’t do well on large matrices…)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6400800"/>
            <a:ext cx="406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http://math.nist.gov/javanumerics/jama/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61" y="2209800"/>
            <a:ext cx="7429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86611" y="6461581"/>
            <a:ext cx="4200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https://github.com/afodor/mlExamples/blob/master/src/mlExamples/TestRegression.java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7920"/>
            <a:ext cx="7348888" cy="6079080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1336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9600" y="152400"/>
            <a:ext cx="688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obtain the linear least squares fit as easily in Java as in 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971800"/>
            <a:ext cx="284135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6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838200"/>
            <a:ext cx="68294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228600"/>
            <a:ext cx="87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return to the Elements of Statistical Learning, a two-dimensional classification problem…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5924"/>
            <a:ext cx="7229475" cy="57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62454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https://github.com/afodor/metagenomicsTools/blob/master/src/machineLearningExamples/linearExampleInR.txt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0"/>
            <a:ext cx="475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code that generates a similar training 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685800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221468"/>
            <a:ext cx="411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5175" y="838200"/>
            <a:ext cx="58388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9925" y="1866900"/>
            <a:ext cx="5781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191000"/>
            <a:ext cx="209015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699</Words>
  <Application>Microsoft Office PowerPoint</Application>
  <PresentationFormat>On-screen Show (4:3)</PresentationFormat>
  <Paragraphs>117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104</cp:revision>
  <dcterms:created xsi:type="dcterms:W3CDTF">2006-08-16T00:00:00Z</dcterms:created>
  <dcterms:modified xsi:type="dcterms:W3CDTF">2016-11-23T00:53:55Z</dcterms:modified>
</cp:coreProperties>
</file>