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9" r:id="rId24"/>
    <p:sldId id="286" r:id="rId25"/>
    <p:sldId id="287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7B744-7612-4611-8F4D-13872B6CD7A1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F5D75-94EA-4075-9229-5126148E0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32D06-50B8-4512-B573-20403FD2C1EF}" type="slidenum">
              <a:rPr lang="en-US"/>
              <a:pPr/>
              <a:t>20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F4505-A681-4647-B0BD-5AC8489D480A}" type="slidenum">
              <a:rPr lang="en-US"/>
              <a:pPr/>
              <a:t>21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FB978-8F29-4450-AFF2-D7156396B908}" type="slidenum">
              <a:rPr lang="en-US"/>
              <a:pPr/>
              <a:t>22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F8F32-20E4-4E9C-B12E-CC6AA546BF25}" type="slidenum">
              <a:rPr lang="en-US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55706-7F76-4300-B3F6-E8F420EA8EA7}" type="slidenum">
              <a:rPr lang="en-US"/>
              <a:pPr/>
              <a:t>19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3838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smtClean="0"/>
              <a:t>the binomial to the normal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Central Limit Theorem</a:t>
            </a:r>
          </a:p>
          <a:p>
            <a:r>
              <a:rPr lang="en-US" dirty="0" smtClean="0"/>
              <a:t>Standard Normal Distribution</a:t>
            </a:r>
          </a:p>
          <a:p>
            <a:r>
              <a:rPr lang="en-US" dirty="0" smtClean="0"/>
              <a:t>Preview: Chi-square and t-distributions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624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806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qqnorm</a:t>
            </a:r>
            <a:r>
              <a:rPr lang="en-US" dirty="0" smtClean="0"/>
              <a:t> and </a:t>
            </a:r>
            <a:r>
              <a:rPr lang="en-US" dirty="0" err="1" smtClean="0"/>
              <a:t>qqline</a:t>
            </a:r>
            <a:r>
              <a:rPr lang="en-US" dirty="0" smtClean="0"/>
              <a:t> can be used very quickly to visually tell if a distribution is normal</a:t>
            </a:r>
            <a:endParaRPr 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24685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4535702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066800"/>
            <a:ext cx="237122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209800"/>
            <a:ext cx="4167187" cy="403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6581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0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 non-normal distribution….)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7247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383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Discovery Rate</a:t>
            </a:r>
          </a:p>
          <a:p>
            <a:r>
              <a:rPr lang="en-US" dirty="0" smtClean="0"/>
              <a:t>From the binomial to the normal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Central Limit Theorem</a:t>
            </a:r>
          </a:p>
          <a:p>
            <a:r>
              <a:rPr lang="en-US" dirty="0" smtClean="0"/>
              <a:t>Standard Normal Distribution</a:t>
            </a:r>
          </a:p>
          <a:p>
            <a:r>
              <a:rPr lang="en-US" dirty="0" smtClean="0"/>
              <a:t>Preview: Chi-square and t-distributions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352800" y="1524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57200"/>
            <a:ext cx="734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central theorem gives us a surprising fact about the normal distribution!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7467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505200"/>
            <a:ext cx="8948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central limit theorem applies when you are taking the mean of a </a:t>
            </a:r>
          </a:p>
          <a:p>
            <a:r>
              <a:rPr lang="en-US" dirty="0" smtClean="0"/>
              <a:t>distribution where each sample comes from a distribution with a constant mean and variance</a:t>
            </a:r>
          </a:p>
          <a:p>
            <a:r>
              <a:rPr lang="en-US" dirty="0" smtClean="0"/>
              <a:t>and the samples are identically and independently distributed.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514600"/>
            <a:ext cx="647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http://en.wikipedia.org/wiki/Central_limit_theorem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426718" y="0"/>
            <a:ext cx="79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here is an example of a random variable that is not normally distributed	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"/>
            <a:ext cx="8610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someDist</a:t>
            </a:r>
            <a:r>
              <a:rPr lang="en-US" sz="1400" dirty="0" smtClean="0">
                <a:latin typeface="Courier" pitchFamily="49" charset="0"/>
              </a:rPr>
              <a:t> &lt;- function() { x &lt;- </a:t>
            </a:r>
            <a:r>
              <a:rPr lang="en-US" sz="1400" dirty="0" err="1" smtClean="0">
                <a:latin typeface="Courier" pitchFamily="49" charset="0"/>
              </a:rPr>
              <a:t>rexp</a:t>
            </a:r>
            <a:r>
              <a:rPr lang="en-US" sz="1400" dirty="0" smtClean="0">
                <a:latin typeface="Courier" pitchFamily="49" charset="0"/>
              </a:rPr>
              <a:t>(1)}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sampleSize</a:t>
            </a:r>
            <a:r>
              <a:rPr lang="en-US" sz="1400" dirty="0" smtClean="0">
                <a:latin typeface="Courier" pitchFamily="49" charset="0"/>
              </a:rPr>
              <a:t> &lt;- 10000</a:t>
            </a:r>
          </a:p>
          <a:p>
            <a:r>
              <a:rPr lang="en-US" sz="1400" dirty="0" smtClean="0">
                <a:latin typeface="Courier" pitchFamily="49" charset="0"/>
              </a:rPr>
              <a:t>results &lt;- vector(length=</a:t>
            </a:r>
            <a:r>
              <a:rPr lang="en-US" sz="1400" dirty="0" err="1" smtClean="0">
                <a:latin typeface="Courier" pitchFamily="49" charset="0"/>
              </a:rPr>
              <a:t>sampleSize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1:sampleSize)</a:t>
            </a:r>
          </a:p>
          <a:p>
            <a:r>
              <a:rPr lang="en-US" sz="1400" dirty="0" smtClean="0">
                <a:latin typeface="Courier" pitchFamily="49" charset="0"/>
              </a:rPr>
              <a:t>results[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] &lt;- </a:t>
            </a:r>
            <a:r>
              <a:rPr lang="en-US" sz="1400" dirty="0" err="1" smtClean="0">
                <a:latin typeface="Courier" pitchFamily="49" charset="0"/>
              </a:rPr>
              <a:t>someDist</a:t>
            </a:r>
            <a:r>
              <a:rPr lang="en-US" sz="1400" dirty="0" smtClean="0">
                <a:latin typeface="Courier" pitchFamily="49" charset="0"/>
              </a:rPr>
              <a:t>()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myHist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hist</a:t>
            </a:r>
            <a:r>
              <a:rPr lang="en-US" sz="1400" dirty="0" smtClean="0">
                <a:latin typeface="Courier" pitchFamily="49" charset="0"/>
              </a:rPr>
              <a:t>(</a:t>
            </a:r>
            <a:r>
              <a:rPr lang="en-US" sz="1400" dirty="0" err="1" smtClean="0">
                <a:latin typeface="Courier" pitchFamily="49" charset="0"/>
              </a:rPr>
              <a:t>results,breaks</a:t>
            </a:r>
            <a:r>
              <a:rPr lang="en-US" sz="1400" dirty="0" smtClean="0">
                <a:latin typeface="Courier" pitchFamily="49" charset="0"/>
              </a:rPr>
              <a:t>=50)</a:t>
            </a:r>
          </a:p>
          <a:p>
            <a:r>
              <a:rPr lang="en-US" sz="1400" dirty="0" smtClean="0">
                <a:latin typeface="Courier" pitchFamily="49" charset="0"/>
              </a:rPr>
              <a:t>plot(</a:t>
            </a:r>
            <a:r>
              <a:rPr lang="en-US" sz="1400" dirty="0" err="1" smtClean="0">
                <a:latin typeface="Courier" pitchFamily="49" charset="0"/>
              </a:rPr>
              <a:t>myHist$breaks</a:t>
            </a:r>
            <a:r>
              <a:rPr lang="en-US" sz="1400" dirty="0" smtClean="0">
                <a:latin typeface="Courier" pitchFamily="49" charset="0"/>
              </a:rPr>
              <a:t>, </a:t>
            </a:r>
            <a:r>
              <a:rPr lang="en-US" sz="1400" dirty="0" err="1" smtClean="0">
                <a:latin typeface="Courier" pitchFamily="49" charset="0"/>
              </a:rPr>
              <a:t>myHist$density</a:t>
            </a:r>
            <a:r>
              <a:rPr lang="en-US" sz="1400" dirty="0" smtClean="0">
                <a:latin typeface="Courier" pitchFamily="49" charset="0"/>
              </a:rPr>
              <a:t>[1:length(</a:t>
            </a:r>
            <a:r>
              <a:rPr lang="en-US" sz="1400" dirty="0" err="1" smtClean="0">
                <a:latin typeface="Courier" pitchFamily="49" charset="0"/>
              </a:rPr>
              <a:t>myHist$breaks</a:t>
            </a:r>
            <a:r>
              <a:rPr lang="en-US" sz="1400" dirty="0" smtClean="0">
                <a:latin typeface="Courier" pitchFamily="49" charset="0"/>
              </a:rPr>
              <a:t>)])</a:t>
            </a:r>
          </a:p>
          <a:p>
            <a:r>
              <a:rPr lang="en-US" sz="1400" dirty="0" smtClean="0">
                <a:latin typeface="Courier" pitchFamily="49" charset="0"/>
              </a:rPr>
              <a:t>lines( </a:t>
            </a:r>
            <a:r>
              <a:rPr lang="en-US" sz="1400" dirty="0" err="1" smtClean="0">
                <a:latin typeface="Courier" pitchFamily="49" charset="0"/>
              </a:rPr>
              <a:t>myHist$breaks</a:t>
            </a:r>
            <a:r>
              <a:rPr lang="en-US" sz="1400" dirty="0" smtClean="0">
                <a:latin typeface="Courier" pitchFamily="49" charset="0"/>
              </a:rPr>
              <a:t>, </a:t>
            </a:r>
            <a:r>
              <a:rPr lang="en-US" sz="1400" dirty="0" err="1" smtClean="0">
                <a:latin typeface="Courier" pitchFamily="49" charset="0"/>
              </a:rPr>
              <a:t>dnorm</a:t>
            </a:r>
            <a:r>
              <a:rPr lang="en-US" sz="1400" dirty="0" smtClean="0">
                <a:latin typeface="Courier" pitchFamily="49" charset="0"/>
              </a:rPr>
              <a:t>(</a:t>
            </a:r>
            <a:r>
              <a:rPr lang="en-US" sz="1400" dirty="0" err="1" smtClean="0">
                <a:latin typeface="Courier" pitchFamily="49" charset="0"/>
              </a:rPr>
              <a:t>myHist$breaks,mean</a:t>
            </a:r>
            <a:r>
              <a:rPr lang="en-US" sz="1400" dirty="0" smtClean="0">
                <a:latin typeface="Courier" pitchFamily="49" charset="0"/>
              </a:rPr>
              <a:t>=mean(results),</a:t>
            </a:r>
            <a:r>
              <a:rPr lang="en-US" sz="1400" dirty="0" err="1" smtClean="0">
                <a:latin typeface="Courier" pitchFamily="49" charset="0"/>
              </a:rPr>
              <a:t>sd</a:t>
            </a:r>
            <a:r>
              <a:rPr lang="en-US" sz="1400" dirty="0" smtClean="0">
                <a:latin typeface="Courier" pitchFamily="49" charset="0"/>
              </a:rPr>
              <a:t>=</a:t>
            </a:r>
            <a:r>
              <a:rPr lang="en-US" sz="1400" dirty="0" err="1" smtClean="0">
                <a:latin typeface="Courier" pitchFamily="49" charset="0"/>
              </a:rPr>
              <a:t>sd</a:t>
            </a:r>
            <a:r>
              <a:rPr lang="en-US" sz="1400" dirty="0" smtClean="0">
                <a:latin typeface="Courier" pitchFamily="49" charset="0"/>
              </a:rPr>
              <a:t>(results)),</a:t>
            </a:r>
            <a:r>
              <a:rPr lang="en-US" sz="1400" dirty="0" err="1" smtClean="0">
                <a:latin typeface="Courier" pitchFamily="49" charset="0"/>
              </a:rPr>
              <a:t>col</a:t>
            </a:r>
            <a:r>
              <a:rPr lang="en-US" sz="1400" dirty="0" smtClean="0">
                <a:latin typeface="Courier" pitchFamily="49" charset="0"/>
              </a:rPr>
              <a:t>="RED") </a:t>
            </a:r>
          </a:p>
          <a:p>
            <a:r>
              <a:rPr lang="en-US" sz="1400" dirty="0" smtClean="0">
                <a:latin typeface="Courier" pitchFamily="49" charset="0"/>
              </a:rPr>
              <a:t>windows()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qqnorm</a:t>
            </a:r>
            <a:r>
              <a:rPr lang="en-US" sz="1400" dirty="0" smtClean="0">
                <a:latin typeface="Courier" pitchFamily="49" charset="0"/>
              </a:rPr>
              <a:t>(results)  ; </a:t>
            </a:r>
            <a:r>
              <a:rPr lang="en-US" sz="1400" dirty="0" err="1" smtClean="0">
                <a:latin typeface="Courier" pitchFamily="49" charset="0"/>
              </a:rPr>
              <a:t>qqline</a:t>
            </a:r>
            <a:r>
              <a:rPr lang="en-US" sz="1400" dirty="0" smtClean="0">
                <a:latin typeface="Courier" pitchFamily="49" charset="0"/>
              </a:rPr>
              <a:t>(results)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49" y="3810000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sample the exponential distribution (at n=1) and it absolutely not normal!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0"/>
            <a:ext cx="30525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114799"/>
            <a:ext cx="2667000" cy="266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343399"/>
            <a:ext cx="2438400" cy="24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" y="369332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" pitchFamily="49" charset="0"/>
              </a:rPr>
              <a:t>someDist</a:t>
            </a:r>
            <a:r>
              <a:rPr lang="en-US" sz="1400" dirty="0" smtClean="0">
                <a:latin typeface="Courier" pitchFamily="49" charset="0"/>
              </a:rPr>
              <a:t> &lt;- function() { x &lt;- </a:t>
            </a:r>
            <a:r>
              <a:rPr lang="en-US" sz="1400" dirty="0" err="1" smtClean="0">
                <a:latin typeface="Courier" pitchFamily="49" charset="0"/>
              </a:rPr>
              <a:t>rexp</a:t>
            </a:r>
            <a:r>
              <a:rPr lang="en-US" sz="1400" dirty="0" smtClean="0">
                <a:latin typeface="Courier" pitchFamily="49" charset="0"/>
              </a:rPr>
              <a:t>(1000) }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sampleSize</a:t>
            </a:r>
            <a:r>
              <a:rPr lang="en-US" sz="1400" dirty="0" smtClean="0">
                <a:latin typeface="Courier" pitchFamily="49" charset="0"/>
              </a:rPr>
              <a:t> &lt;- 10000</a:t>
            </a:r>
          </a:p>
          <a:p>
            <a:r>
              <a:rPr lang="en-US" sz="1400" dirty="0" smtClean="0">
                <a:latin typeface="Courier" pitchFamily="49" charset="0"/>
              </a:rPr>
              <a:t>results &lt;- vector(length=</a:t>
            </a:r>
            <a:r>
              <a:rPr lang="en-US" sz="1400" dirty="0" err="1" smtClean="0">
                <a:latin typeface="Courier" pitchFamily="49" charset="0"/>
              </a:rPr>
              <a:t>sampleSize</a:t>
            </a:r>
            <a:r>
              <a:rPr lang="en-US" sz="1400" dirty="0" smtClean="0">
                <a:latin typeface="Courier" pitchFamily="49" charset="0"/>
              </a:rPr>
              <a:t>)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smtClean="0">
                <a:latin typeface="Courier" pitchFamily="49" charset="0"/>
              </a:rPr>
              <a:t>for( 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 in 1:sampleSize)</a:t>
            </a:r>
          </a:p>
          <a:p>
            <a:r>
              <a:rPr lang="en-US" sz="1400" dirty="0" smtClean="0">
                <a:latin typeface="Courier" pitchFamily="49" charset="0"/>
              </a:rPr>
              <a:t>results[</a:t>
            </a:r>
            <a:r>
              <a:rPr lang="en-US" sz="1400" dirty="0" err="1" smtClean="0">
                <a:latin typeface="Courier" pitchFamily="49" charset="0"/>
              </a:rPr>
              <a:t>i</a:t>
            </a:r>
            <a:r>
              <a:rPr lang="en-US" sz="1400" dirty="0" smtClean="0">
                <a:latin typeface="Courier" pitchFamily="49" charset="0"/>
              </a:rPr>
              <a:t>] &lt;- mean( </a:t>
            </a:r>
            <a:r>
              <a:rPr lang="en-US" sz="1400" dirty="0" err="1" smtClean="0">
                <a:latin typeface="Courier" pitchFamily="49" charset="0"/>
              </a:rPr>
              <a:t>someDist</a:t>
            </a:r>
            <a:r>
              <a:rPr lang="en-US" sz="1400" dirty="0" smtClean="0">
                <a:latin typeface="Courier" pitchFamily="49" charset="0"/>
              </a:rPr>
              <a:t>())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myHist</a:t>
            </a:r>
            <a:r>
              <a:rPr lang="en-US" sz="1400" dirty="0" smtClean="0">
                <a:latin typeface="Courier" pitchFamily="49" charset="0"/>
              </a:rPr>
              <a:t> &lt;- </a:t>
            </a:r>
            <a:r>
              <a:rPr lang="en-US" sz="1400" dirty="0" err="1" smtClean="0">
                <a:latin typeface="Courier" pitchFamily="49" charset="0"/>
              </a:rPr>
              <a:t>hist</a:t>
            </a:r>
            <a:r>
              <a:rPr lang="en-US" sz="1400" dirty="0" smtClean="0">
                <a:latin typeface="Courier" pitchFamily="49" charset="0"/>
              </a:rPr>
              <a:t>(</a:t>
            </a:r>
            <a:r>
              <a:rPr lang="en-US" sz="1400" dirty="0" err="1" smtClean="0">
                <a:latin typeface="Courier" pitchFamily="49" charset="0"/>
              </a:rPr>
              <a:t>results,breaks</a:t>
            </a:r>
            <a:r>
              <a:rPr lang="en-US" sz="1400" dirty="0" smtClean="0">
                <a:latin typeface="Courier" pitchFamily="49" charset="0"/>
              </a:rPr>
              <a:t>=50)</a:t>
            </a:r>
          </a:p>
          <a:p>
            <a:r>
              <a:rPr lang="en-US" sz="1400" dirty="0" smtClean="0">
                <a:latin typeface="Courier" pitchFamily="49" charset="0"/>
              </a:rPr>
              <a:t>plot(</a:t>
            </a:r>
            <a:r>
              <a:rPr lang="en-US" sz="1400" dirty="0" err="1" smtClean="0">
                <a:latin typeface="Courier" pitchFamily="49" charset="0"/>
              </a:rPr>
              <a:t>myHist$breaks</a:t>
            </a:r>
            <a:r>
              <a:rPr lang="en-US" sz="1400" dirty="0" smtClean="0">
                <a:latin typeface="Courier" pitchFamily="49" charset="0"/>
              </a:rPr>
              <a:t>, </a:t>
            </a:r>
            <a:r>
              <a:rPr lang="en-US" sz="1400" dirty="0" err="1" smtClean="0">
                <a:latin typeface="Courier" pitchFamily="49" charset="0"/>
              </a:rPr>
              <a:t>myHist$density</a:t>
            </a:r>
            <a:r>
              <a:rPr lang="en-US" sz="1400" dirty="0" smtClean="0">
                <a:latin typeface="Courier" pitchFamily="49" charset="0"/>
              </a:rPr>
              <a:t>[1:length(</a:t>
            </a:r>
            <a:r>
              <a:rPr lang="en-US" sz="1400" dirty="0" err="1" smtClean="0">
                <a:latin typeface="Courier" pitchFamily="49" charset="0"/>
              </a:rPr>
              <a:t>myHist$breaks</a:t>
            </a:r>
            <a:r>
              <a:rPr lang="en-US" sz="1400" dirty="0" smtClean="0">
                <a:latin typeface="Courier" pitchFamily="49" charset="0"/>
              </a:rPr>
              <a:t>)])</a:t>
            </a:r>
          </a:p>
          <a:p>
            <a:r>
              <a:rPr lang="en-US" sz="1400" dirty="0" smtClean="0">
                <a:latin typeface="Courier" pitchFamily="49" charset="0"/>
              </a:rPr>
              <a:t>lines( </a:t>
            </a:r>
            <a:r>
              <a:rPr lang="en-US" sz="1400" dirty="0" err="1" smtClean="0">
                <a:latin typeface="Courier" pitchFamily="49" charset="0"/>
              </a:rPr>
              <a:t>myHist$breaks</a:t>
            </a:r>
            <a:r>
              <a:rPr lang="en-US" sz="1400" dirty="0" smtClean="0">
                <a:latin typeface="Courier" pitchFamily="49" charset="0"/>
              </a:rPr>
              <a:t>, </a:t>
            </a:r>
            <a:r>
              <a:rPr lang="en-US" sz="1400" dirty="0" err="1" smtClean="0">
                <a:latin typeface="Courier" pitchFamily="49" charset="0"/>
              </a:rPr>
              <a:t>dnorm</a:t>
            </a:r>
            <a:r>
              <a:rPr lang="en-US" sz="1400" dirty="0" smtClean="0">
                <a:latin typeface="Courier" pitchFamily="49" charset="0"/>
              </a:rPr>
              <a:t>(</a:t>
            </a:r>
            <a:r>
              <a:rPr lang="en-US" sz="1400" dirty="0" err="1" smtClean="0">
                <a:latin typeface="Courier" pitchFamily="49" charset="0"/>
              </a:rPr>
              <a:t>myHist$breaks,mean</a:t>
            </a:r>
            <a:r>
              <a:rPr lang="en-US" sz="1400" dirty="0" smtClean="0">
                <a:latin typeface="Courier" pitchFamily="49" charset="0"/>
              </a:rPr>
              <a:t>=mean(results),</a:t>
            </a:r>
            <a:r>
              <a:rPr lang="en-US" sz="1400" dirty="0" err="1" smtClean="0">
                <a:latin typeface="Courier" pitchFamily="49" charset="0"/>
              </a:rPr>
              <a:t>sd</a:t>
            </a:r>
            <a:r>
              <a:rPr lang="en-US" sz="1400" dirty="0" smtClean="0">
                <a:latin typeface="Courier" pitchFamily="49" charset="0"/>
              </a:rPr>
              <a:t>=</a:t>
            </a:r>
            <a:r>
              <a:rPr lang="en-US" sz="1400" dirty="0" err="1" smtClean="0">
                <a:latin typeface="Courier" pitchFamily="49" charset="0"/>
              </a:rPr>
              <a:t>sd</a:t>
            </a:r>
            <a:r>
              <a:rPr lang="en-US" sz="1400" dirty="0" smtClean="0">
                <a:latin typeface="Courier" pitchFamily="49" charset="0"/>
              </a:rPr>
              <a:t>(results)),</a:t>
            </a:r>
            <a:r>
              <a:rPr lang="en-US" sz="1400" dirty="0" err="1" smtClean="0">
                <a:latin typeface="Courier" pitchFamily="49" charset="0"/>
              </a:rPr>
              <a:t>col</a:t>
            </a:r>
            <a:r>
              <a:rPr lang="en-US" sz="1400" dirty="0" smtClean="0">
                <a:latin typeface="Courier" pitchFamily="49" charset="0"/>
              </a:rPr>
              <a:t>="RED") </a:t>
            </a:r>
          </a:p>
          <a:p>
            <a:r>
              <a:rPr lang="en-US" sz="1400" dirty="0" smtClean="0">
                <a:latin typeface="Courier" pitchFamily="49" charset="0"/>
              </a:rPr>
              <a:t>windows()</a:t>
            </a:r>
          </a:p>
          <a:p>
            <a:endParaRPr lang="en-US" sz="1400" dirty="0" smtClean="0">
              <a:latin typeface="Courier" pitchFamily="49" charset="0"/>
            </a:endParaRPr>
          </a:p>
          <a:p>
            <a:r>
              <a:rPr lang="en-US" sz="1400" dirty="0" err="1" smtClean="0">
                <a:latin typeface="Courier" pitchFamily="49" charset="0"/>
              </a:rPr>
              <a:t>qqnorm</a:t>
            </a:r>
            <a:r>
              <a:rPr lang="en-US" sz="1400" dirty="0" smtClean="0">
                <a:latin typeface="Courier" pitchFamily="49" charset="0"/>
              </a:rPr>
              <a:t>(results)  ; </a:t>
            </a:r>
            <a:r>
              <a:rPr lang="en-US" sz="1400" dirty="0" err="1" smtClean="0">
                <a:latin typeface="Courier" pitchFamily="49" charset="0"/>
              </a:rPr>
              <a:t>qqline</a:t>
            </a:r>
            <a:r>
              <a:rPr lang="en-US" sz="1400" dirty="0" smtClean="0">
                <a:latin typeface="Courier" pitchFamily="49" charset="0"/>
              </a:rPr>
              <a:t>(results)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0"/>
            <a:ext cx="861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take the average of the distribution (instead of a single read from the distribution)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029200" y="52173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1271" y="304800"/>
            <a:ext cx="2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Generate 1,000 numbers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962400" y="2044143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817132"/>
            <a:ext cx="417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  the average of those 1,000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5004"/>
            <a:ext cx="2667000" cy="266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4114800"/>
            <a:ext cx="640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advertised, the results are nearly perfectly normally distributed!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0682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central theorem does say:</a:t>
            </a:r>
          </a:p>
          <a:p>
            <a:endParaRPr lang="en-US" dirty="0" smtClean="0"/>
          </a:p>
          <a:p>
            <a:r>
              <a:rPr lang="en-US" dirty="0" smtClean="0"/>
              <a:t>	Taking the mean from an </a:t>
            </a:r>
            <a:r>
              <a:rPr lang="en-US" dirty="0" err="1" smtClean="0"/>
              <a:t>idd</a:t>
            </a:r>
            <a:r>
              <a:rPr lang="en-US" dirty="0" smtClean="0"/>
              <a:t> distribution will (eventually) lead to a normal</a:t>
            </a:r>
          </a:p>
          <a:p>
            <a:r>
              <a:rPr lang="en-US" dirty="0" smtClean="0"/>
              <a:t>	distribution</a:t>
            </a:r>
          </a:p>
          <a:p>
            <a:endParaRPr lang="en-US" dirty="0" smtClean="0"/>
          </a:p>
          <a:p>
            <a:r>
              <a:rPr lang="en-US" dirty="0" smtClean="0"/>
              <a:t>What the central theorem does not say:</a:t>
            </a:r>
          </a:p>
          <a:p>
            <a:endParaRPr lang="en-US" dirty="0" smtClean="0"/>
          </a:p>
          <a:p>
            <a:r>
              <a:rPr lang="en-US" dirty="0" smtClean="0"/>
              <a:t>	Your particular dataset is normal</a:t>
            </a:r>
          </a:p>
          <a:p>
            <a:endParaRPr lang="en-US" dirty="0" smtClean="0"/>
          </a:p>
          <a:p>
            <a:r>
              <a:rPr lang="en-US" dirty="0" smtClean="0"/>
              <a:t>In biology, unfortunately, datasets are often not normally distributed.</a:t>
            </a:r>
          </a:p>
          <a:p>
            <a:endParaRPr lang="en-US" dirty="0" smtClean="0"/>
          </a:p>
          <a:p>
            <a:r>
              <a:rPr lang="en-US" dirty="0" smtClean="0"/>
              <a:t>	Sample size may be insufficient for central limit theorem to kick in.</a:t>
            </a:r>
          </a:p>
          <a:p>
            <a:endParaRPr lang="en-US" dirty="0" smtClean="0"/>
          </a:p>
          <a:p>
            <a:r>
              <a:rPr lang="en-US" dirty="0" smtClean="0"/>
              <a:t>	Sampling may not be from the same distribution across subjects.</a:t>
            </a:r>
          </a:p>
          <a:p>
            <a:endParaRPr lang="en-US" dirty="0" smtClean="0"/>
          </a:p>
          <a:p>
            <a:r>
              <a:rPr lang="en-US" dirty="0" smtClean="0"/>
              <a:t>	(What </a:t>
            </a:r>
            <a:r>
              <a:rPr lang="en-US" dirty="0" err="1" smtClean="0"/>
              <a:t>actin</a:t>
            </a:r>
            <a:r>
              <a:rPr lang="en-US" dirty="0" smtClean="0"/>
              <a:t> does in patient X is different from patient Y)</a:t>
            </a:r>
          </a:p>
          <a:p>
            <a:endParaRPr lang="en-US" dirty="0" smtClean="0"/>
          </a:p>
          <a:p>
            <a:r>
              <a:rPr lang="en-US" dirty="0" smtClean="0"/>
              <a:t>	We will still have to test for normality before applying parametric statistics!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533400"/>
            <a:ext cx="383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Discovery Rate</a:t>
            </a:r>
          </a:p>
          <a:p>
            <a:r>
              <a:rPr lang="en-US" dirty="0" smtClean="0"/>
              <a:t>From the binomial to the normal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Central Limit Theorem</a:t>
            </a:r>
          </a:p>
          <a:p>
            <a:r>
              <a:rPr lang="en-US" dirty="0" smtClean="0"/>
              <a:t>Standard Normal Distribution</a:t>
            </a:r>
          </a:p>
          <a:p>
            <a:r>
              <a:rPr lang="en-US" dirty="0" smtClean="0"/>
              <a:t>Preview: Chi-square and t-distributions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576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98525" y="346075"/>
            <a:ext cx="7142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you add a subtract a constant to a normally distributed </a:t>
            </a:r>
          </a:p>
          <a:p>
            <a:r>
              <a:rPr lang="en-US"/>
              <a:t>set of values, they are still normally distributed…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3886200" y="1676400"/>
          <a:ext cx="4267200" cy="4167188"/>
        </p:xfrm>
        <a:graphic>
          <a:graphicData uri="http://schemas.openxmlformats.org/presentationml/2006/ole">
            <p:oleObj spid="_x0000_s2050" name="Bitmap Image" r:id="rId4" imgW="5296639" imgH="5172797" progId="PBrush">
              <p:embed/>
            </p:oleObj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76200" y="1524000"/>
          <a:ext cx="3714750" cy="857250"/>
        </p:xfrm>
        <a:graphic>
          <a:graphicData uri="http://schemas.openxmlformats.org/presentationml/2006/ole">
            <p:oleObj spid="_x0000_s2051" name="Bitmap Image" r:id="rId5" imgW="3715269" imgH="857143" progId="PBrush">
              <p:embed/>
            </p:oleObj>
          </a:graphicData>
        </a:graphic>
      </p:graphicFrame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288925" y="2860675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“Before”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5562600" y="541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5181600" y="5943600"/>
            <a:ext cx="195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Centered at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8114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seen the Poisson distribution is an approximation to the binomial with large N</a:t>
            </a:r>
          </a:p>
          <a:p>
            <a:r>
              <a:rPr lang="en-US" dirty="0" smtClean="0"/>
              <a:t>and small p.</a:t>
            </a:r>
          </a:p>
          <a:p>
            <a:endParaRPr lang="en-US" dirty="0" smtClean="0"/>
          </a:p>
          <a:p>
            <a:r>
              <a:rPr lang="en-US" dirty="0" smtClean="0"/>
              <a:t>Likewise, the normal distribution is an approximation to the binomial with a large 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8600" y="2860675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“After”</a:t>
            </a:r>
          </a:p>
        </p:txBody>
      </p:sp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244475" y="3429000"/>
          <a:ext cx="4495800" cy="957263"/>
        </p:xfrm>
        <a:graphic>
          <a:graphicData uri="http://schemas.openxmlformats.org/presentationml/2006/ole">
            <p:oleObj spid="_x0000_s3074" name="Bitmap Image" r:id="rId4" imgW="3219899" imgH="685714" progId="PBrush">
              <p:embed/>
            </p:oleObj>
          </a:graphicData>
        </a:graphic>
      </p:graphicFrame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396875" y="1400175"/>
          <a:ext cx="4495800" cy="1038225"/>
        </p:xfrm>
        <a:graphic>
          <a:graphicData uri="http://schemas.openxmlformats.org/presentationml/2006/ole">
            <p:oleObj spid="_x0000_s3075" name="Bitmap Image" r:id="rId5" imgW="3715269" imgH="857143" progId="PBrush">
              <p:embed/>
            </p:oleObj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4724400" y="1981200"/>
          <a:ext cx="3886200" cy="3729038"/>
        </p:xfrm>
        <a:graphic>
          <a:graphicData uri="http://schemas.openxmlformats.org/presentationml/2006/ole">
            <p:oleObj spid="_x0000_s3076" name="Bitmap Image" r:id="rId6" imgW="5372850" imgH="5152381" progId="PBrush">
              <p:embed/>
            </p:oleObj>
          </a:graphicData>
        </a:graphic>
      </p:graphicFrame>
      <p:sp>
        <p:nvSpPr>
          <p:cNvPr id="32774" name="Line 9"/>
          <p:cNvSpPr>
            <a:spLocks noChangeShapeType="1"/>
          </p:cNvSpPr>
          <p:nvPr/>
        </p:nvSpPr>
        <p:spPr bwMode="auto">
          <a:xfrm flipV="1">
            <a:off x="6248400" y="548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5622925" y="5908675"/>
            <a:ext cx="240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 centered at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304800" y="914400"/>
          <a:ext cx="4648200" cy="2185988"/>
        </p:xfrm>
        <a:graphic>
          <a:graphicData uri="http://schemas.openxmlformats.org/presentationml/2006/ole">
            <p:oleObj spid="_x0000_s4098" name="Bitmap Image" r:id="rId4" imgW="4029637" imgH="1895238" progId="PBrush">
              <p:embed/>
            </p:oleObj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3505200" y="2057400"/>
          <a:ext cx="4953000" cy="4640263"/>
        </p:xfrm>
        <a:graphic>
          <a:graphicData uri="http://schemas.openxmlformats.org/presentationml/2006/ole">
            <p:oleObj spid="_x0000_s4099" name="Bitmap Image" r:id="rId5" imgW="6354062" imgH="5952381" progId="PBrush">
              <p:embed/>
            </p:oleObj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1203325" y="117475"/>
            <a:ext cx="7294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Likewise if you divide a normally distributed set of values</a:t>
            </a:r>
          </a:p>
          <a:p>
            <a:r>
              <a:rPr lang="en-US"/>
              <a:t>by a constant, it is still normally distributed… 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V="1">
            <a:off x="3733800" y="632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762000" y="5807075"/>
            <a:ext cx="2998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we’ve done is</a:t>
            </a:r>
          </a:p>
          <a:p>
            <a:r>
              <a:rPr lang="en-US"/>
              <a:t>re-scale the x-axis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762000" y="381000"/>
            <a:ext cx="67754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define a standard normal distribution as a normal </a:t>
            </a:r>
          </a:p>
          <a:p>
            <a:r>
              <a:rPr lang="en-US"/>
              <a:t>distribution with mean=0 and SD = 1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68373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5867400" y="6459538"/>
            <a:ext cx="7010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http://en.wikipedia.org/wiki/Normal_distribution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685800" y="4267200"/>
            <a:ext cx="72024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Given any normal distribution, we can transform it to the</a:t>
            </a:r>
          </a:p>
          <a:p>
            <a:r>
              <a:rPr lang="en-US"/>
              <a:t>standard distribution via</a:t>
            </a:r>
          </a:p>
        </p:txBody>
      </p:sp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1295400" y="54102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 = Y – u </a:t>
            </a:r>
          </a:p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752600" y="5826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2041525" y="57912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3032125" y="5222875"/>
            <a:ext cx="37163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is some random variable</a:t>
            </a:r>
          </a:p>
          <a:p>
            <a:r>
              <a:rPr lang="en-US"/>
              <a:t>u is the mean of that variable</a:t>
            </a:r>
          </a:p>
          <a:p>
            <a:r>
              <a:rPr lang="en-US"/>
              <a:t>s is the sd of that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383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Discovery Rate</a:t>
            </a:r>
          </a:p>
          <a:p>
            <a:r>
              <a:rPr lang="en-US" dirty="0" smtClean="0"/>
              <a:t>From the binomial to the normal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Central Limit Theorem</a:t>
            </a:r>
          </a:p>
          <a:p>
            <a:r>
              <a:rPr lang="en-US" dirty="0" smtClean="0"/>
              <a:t>Standard Normal Distribution</a:t>
            </a:r>
          </a:p>
          <a:p>
            <a:r>
              <a:rPr lang="en-US" dirty="0" smtClean="0"/>
              <a:t>Preview: Chi-square and t-distributions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196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3276600" y="6596063"/>
            <a:ext cx="61722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http://en.wikipedia.org/wiki/Chi-square_distribution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1421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533400" y="7620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the uniform normal distributions, we define the chi-square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57943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533400" y="762000"/>
            <a:ext cx="784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And we build on both to make the t-distribution…</a:t>
            </a: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762000" y="4572000"/>
            <a:ext cx="80883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 the z distribution, chi-square distribution and t-distribution,</a:t>
            </a:r>
          </a:p>
          <a:p>
            <a:r>
              <a:rPr lang="en-US"/>
              <a:t>we will have the z-test, chi-square test and t-test.</a:t>
            </a:r>
          </a:p>
          <a:p>
            <a:r>
              <a:rPr lang="en-US"/>
              <a:t>And we will talk about those next time…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98525" y="5638800"/>
            <a:ext cx="64490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Review t-test and chi-square test from your 1</a:t>
            </a:r>
            <a:r>
              <a:rPr lang="en-US" baseline="30000" dirty="0" smtClean="0"/>
              <a:t>st</a:t>
            </a:r>
            <a:r>
              <a:rPr lang="en-US" dirty="0" smtClean="0"/>
              <a:t> semester stats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09600"/>
            <a:ext cx="699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Reading:</a:t>
            </a:r>
          </a:p>
          <a:p>
            <a:r>
              <a:rPr lang="en-US" dirty="0" smtClean="0"/>
              <a:t>	Canonical statistics text book through t-test and t-distribution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344269"/>
            <a:ext cx="886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Proving that the Gaussian </a:t>
            </a:r>
            <a:r>
              <a:rPr lang="en-US" dirty="0" smtClean="0"/>
              <a:t>distributions </a:t>
            </a:r>
            <a:r>
              <a:rPr lang="en-US" dirty="0" smtClean="0"/>
              <a:t>is the approximate limit of a binomial when N is large</a:t>
            </a:r>
          </a:p>
          <a:p>
            <a:r>
              <a:rPr lang="en-US" dirty="0" smtClean="0"/>
              <a:t>is pretty involved…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26670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http://mathforum.org/library/drmath/view/56600.html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3810000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are not responsible for this proof!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as usual demonstrate this effortlessly in R…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0.5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038600"/>
            <a:ext cx="1752600" cy="13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86200"/>
            <a:ext cx="2362200" cy="176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810000"/>
            <a:ext cx="2286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5791200"/>
            <a:ext cx="834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N doesn’t have to get very large for the approximation to become quite good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334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4800"/>
            <a:ext cx="380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works for p-values other than 0.5!</a:t>
            </a:r>
            <a:endParaRPr lang="en-US" dirty="0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81400"/>
            <a:ext cx="25908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733799"/>
            <a:ext cx="2133600" cy="181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810000"/>
            <a:ext cx="1981200" cy="160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2286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13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course, because the normal value is continuous, we can graph results intermediate</a:t>
            </a:r>
          </a:p>
          <a:p>
            <a:r>
              <a:rPr lang="en-US" dirty="0" smtClean="0"/>
              <a:t>to the integer number of successes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28343"/>
            <a:ext cx="861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plot( 0:numTrials,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(0:numTrials, 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&lt;-seq( 0,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numTrials,by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=1/(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*20))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lines(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mean=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2514600" cy="19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76200" y="6172200"/>
            <a:ext cx="927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continuous nature of the normal distribution makes it appropriate for non-count experiments</a:t>
            </a:r>
          </a:p>
          <a:p>
            <a:r>
              <a:rPr lang="en-US" dirty="0" smtClean="0"/>
              <a:t>(such as microarrays)</a:t>
            </a:r>
            <a:endParaRPr lang="en-US" dirty="0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038600"/>
            <a:ext cx="2353393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962400"/>
            <a:ext cx="2286000" cy="193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685800" y="1524000"/>
          <a:ext cx="7772400" cy="3433763"/>
        </p:xfrm>
        <a:graphic>
          <a:graphicData uri="http://schemas.openxmlformats.org/presentationml/2006/ole">
            <p:oleObj spid="_x0000_s1026" name="Bitmap Image" r:id="rId4" imgW="5885714" imgH="2600000" progId="PBrush">
              <p:embed/>
            </p:oleObj>
          </a:graphicData>
        </a:graphic>
      </p:graphicFrame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46125" y="269875"/>
            <a:ext cx="4802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We have (as usual) </a:t>
            </a:r>
            <a:r>
              <a:rPr lang="en-US" dirty="0" err="1" smtClean="0"/>
              <a:t>dnorm</a:t>
            </a:r>
            <a:r>
              <a:rPr lang="en-US" dirty="0" smtClean="0"/>
              <a:t>, </a:t>
            </a:r>
            <a:r>
              <a:rPr lang="en-US" dirty="0" err="1" smtClean="0"/>
              <a:t>pnorm</a:t>
            </a:r>
            <a:r>
              <a:rPr lang="en-US" dirty="0" smtClean="0"/>
              <a:t>, </a:t>
            </a:r>
            <a:r>
              <a:rPr lang="en-US" dirty="0" err="1" smtClean="0"/>
              <a:t>qnorm</a:t>
            </a:r>
            <a:r>
              <a:rPr lang="en-US" dirty="0" smtClean="0"/>
              <a:t>, </a:t>
            </a:r>
            <a:r>
              <a:rPr lang="en-US" dirty="0" err="1" smtClean="0"/>
              <a:t>rnorm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257800"/>
            <a:ext cx="3983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dnorm</a:t>
            </a:r>
            <a:r>
              <a:rPr lang="en-US" dirty="0" smtClean="0"/>
              <a:t> – probability density function</a:t>
            </a:r>
          </a:p>
          <a:p>
            <a:r>
              <a:rPr lang="en-US" dirty="0" err="1" smtClean="0"/>
              <a:t>pnorm</a:t>
            </a:r>
            <a:r>
              <a:rPr lang="en-US" dirty="0" smtClean="0"/>
              <a:t> -  cumulative probability function</a:t>
            </a:r>
          </a:p>
          <a:p>
            <a:r>
              <a:rPr lang="en-US" dirty="0" err="1" smtClean="0"/>
              <a:t>qnorm</a:t>
            </a:r>
            <a:r>
              <a:rPr lang="en-US" dirty="0" smtClean="0"/>
              <a:t> – inverse of </a:t>
            </a:r>
            <a:r>
              <a:rPr lang="en-US" dirty="0" err="1" smtClean="0"/>
              <a:t>pnorm</a:t>
            </a:r>
            <a:endParaRPr lang="en-US" dirty="0" smtClean="0"/>
          </a:p>
          <a:p>
            <a:r>
              <a:rPr lang="en-US" dirty="0" err="1" smtClean="0"/>
              <a:t>rnorm</a:t>
            </a:r>
            <a:r>
              <a:rPr lang="en-US" dirty="0" smtClean="0"/>
              <a:t> – generates random Gaussians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6453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PDF is defined in terms of the normal distribution’s mean and variance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399" y="304800"/>
            <a:ext cx="284266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762000"/>
            <a:ext cx="2133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6248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http://en.wikipedia.org/wiki/Normal_distribution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383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Discovery Rate</a:t>
            </a:r>
          </a:p>
          <a:p>
            <a:r>
              <a:rPr lang="en-US" dirty="0" smtClean="0"/>
              <a:t>From the binomial to the normal</a:t>
            </a:r>
          </a:p>
          <a:p>
            <a:r>
              <a:rPr lang="en-US" dirty="0" err="1" smtClean="0"/>
              <a:t>qqnorm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Central Limit Theorem</a:t>
            </a:r>
          </a:p>
          <a:p>
            <a:r>
              <a:rPr lang="en-US" dirty="0" smtClean="0"/>
              <a:t>Standard Normal Distribution</a:t>
            </a:r>
          </a:p>
          <a:p>
            <a:r>
              <a:rPr lang="en-US" dirty="0" smtClean="0"/>
              <a:t>Preview: Chi-square and t-distributions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76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872</Words>
  <Application>Microsoft Office PowerPoint</Application>
  <PresentationFormat>On-screen Show (4:3)</PresentationFormat>
  <Paragraphs>193</Paragraphs>
  <Slides>26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22</cp:revision>
  <dcterms:created xsi:type="dcterms:W3CDTF">2006-08-16T00:00:00Z</dcterms:created>
  <dcterms:modified xsi:type="dcterms:W3CDTF">2015-03-13T18:07:41Z</dcterms:modified>
</cp:coreProperties>
</file>