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582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 detectives – review of basic algebraic manipulations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534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data….)</a:t>
            </a:r>
          </a:p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thing for any data like this, make a two by two contingency table…</a:t>
            </a:r>
          </a:p>
          <a:p>
            <a:r>
              <a:rPr lang="en-US" dirty="0" smtClean="0"/>
              <a:t>Label each row and column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525869"/>
            <a:ext cx="454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have your table, re-read everything; </a:t>
            </a:r>
          </a:p>
          <a:p>
            <a:r>
              <a:rPr lang="en-US" dirty="0" smtClean="0"/>
              <a:t>Make sure all the numbers add up!!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70923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498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(like on your study guide), you can do </a:t>
            </a:r>
          </a:p>
          <a:p>
            <a:r>
              <a:rPr lang="en-US" dirty="0" smtClean="0"/>
              <a:t>	</a:t>
            </a:r>
            <a:r>
              <a:rPr lang="en-US" dirty="0" smtClean="0"/>
              <a:t>= (40 * 110 ) / (10 *20 )  = 22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91200"/>
            <a:ext cx="39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you may be able to do that faster…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21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same…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696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514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828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438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7211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4507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4096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659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2200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17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47918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77868" y="3048000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people attended </a:t>
            </a:r>
            <a:r>
              <a:rPr lang="en-US" smtClean="0"/>
              <a:t>the fair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7868" y="5486400"/>
            <a:ext cx="35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people did not attended the fair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48200" y="5105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5029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172200"/>
            <a:ext cx="776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first contingency table will (if you are like me) be wrong, so double check it…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</a:t>
            </a:r>
            <a:r>
              <a:rPr lang="en-US" dirty="0" smtClean="0">
                <a:solidFill>
                  <a:srgbClr val="FF0000"/>
                </a:solidFill>
              </a:rPr>
              <a:t>attack rate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134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818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seems as if they will (usually) ask about the attack rate in the vulnerable population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attack rate?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1242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40 / ( 40 + 20 )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3429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89786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got sick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505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3962400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attended </a:t>
            </a:r>
            <a:r>
              <a:rPr lang="en-US" smtClean="0"/>
              <a:t>the fair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7244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2/3  = 66.67%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10200"/>
            <a:ext cx="654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 the fair, you are at a 2/3 </a:t>
            </a:r>
            <a:r>
              <a:rPr lang="en-US" dirty="0" smtClean="0">
                <a:solidFill>
                  <a:srgbClr val="FF0000"/>
                </a:solidFill>
              </a:rPr>
              <a:t>risk</a:t>
            </a:r>
            <a:r>
              <a:rPr lang="en-US" dirty="0" smtClean="0"/>
              <a:t> of contacting the disease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830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relative risk </a:t>
            </a:r>
            <a:r>
              <a:rPr lang="en-US" dirty="0" smtClean="0"/>
              <a:t>of attending the fair?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attack rates of attending the fair vs. not attending the fair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9050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733800"/>
            <a:ext cx="6648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rate for attending the fair:  40 / (40 + 20)   = 0.67</a:t>
            </a:r>
          </a:p>
          <a:p>
            <a:r>
              <a:rPr lang="en-US" dirty="0" smtClean="0"/>
              <a:t>Attack rate for not attending the fair: 10 / ( 10 + 110 )  = 0.077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these two numbers 0.67 / 0.077 = 8.67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102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odds ratio </a:t>
            </a:r>
            <a:r>
              <a:rPr lang="en-US" dirty="0" smtClean="0"/>
              <a:t>is another way of thinking about how dangerous the fair 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24677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590800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792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</a:t>
            </a:r>
            <a:r>
              <a:rPr lang="en-US" dirty="0" smtClean="0">
                <a:solidFill>
                  <a:srgbClr val="FF0000"/>
                </a:solidFill>
              </a:rPr>
              <a:t>small </a:t>
            </a:r>
            <a:r>
              <a:rPr lang="en-US" dirty="0" smtClean="0"/>
              <a:t>and the disease is common, and you are asked to choose </a:t>
            </a:r>
          </a:p>
          <a:p>
            <a:r>
              <a:rPr lang="en-US" dirty="0" smtClean="0"/>
              <a:t>between the odds ratio and risk ratio, choose the odds ratio…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9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large, and the disease is rare,</a:t>
            </a:r>
          </a:p>
          <a:p>
            <a:r>
              <a:rPr lang="en-US" dirty="0" smtClean="0"/>
              <a:t> the odds ratio is approximately equal to the risk ratio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271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1,000,000 people live in Charlotte ; 1% of them have the disease.</a:t>
            </a:r>
          </a:p>
          <a:p>
            <a:endParaRPr lang="en-US" dirty="0" smtClean="0"/>
          </a:p>
          <a:p>
            <a:r>
              <a:rPr lang="en-US" dirty="0" smtClean="0"/>
              <a:t>500,000 people live in Chapel Hill; 0.5% of the have the disease.</a:t>
            </a:r>
          </a:p>
          <a:p>
            <a:endParaRPr lang="en-US" dirty="0" smtClean="0"/>
          </a:p>
          <a:p>
            <a:r>
              <a:rPr lang="en-US" dirty="0" smtClean="0"/>
              <a:t>What is the risk ratio of living in Charlotte relative to Chapel Hill?</a:t>
            </a:r>
          </a:p>
          <a:p>
            <a:endParaRPr lang="en-US" dirty="0" smtClean="0"/>
          </a:p>
          <a:p>
            <a:r>
              <a:rPr lang="en-US" dirty="0" smtClean="0"/>
              <a:t>	= .01 / .005 =  2</a:t>
            </a:r>
          </a:p>
          <a:p>
            <a:endParaRPr lang="en-US" dirty="0" smtClean="0"/>
          </a:p>
          <a:p>
            <a:r>
              <a:rPr lang="en-US" dirty="0" smtClean="0"/>
              <a:t>What is the odds ratio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43434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Charlotte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Chapel 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497,500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57912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=( 10,000 / 1,000,000  ) / (2,500 / 500,000) =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554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those of you who are more </a:t>
            </a:r>
            <a:r>
              <a:rPr lang="en-US" smtClean="0"/>
              <a:t>mathematically inclined…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677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6488668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https://en.wikipedia.org/wiki/Odds_ratio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751</Words>
  <Application>Microsoft Office PowerPoint</Application>
  <PresentationFormat>On-screen Show (4:3)</PresentationFormat>
  <Paragraphs>162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15</cp:revision>
  <dcterms:created xsi:type="dcterms:W3CDTF">2006-08-16T00:00:00Z</dcterms:created>
  <dcterms:modified xsi:type="dcterms:W3CDTF">2015-09-26T01:43:26Z</dcterms:modified>
</cp:coreProperties>
</file>