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7" r:id="rId16"/>
    <p:sldId id="273" r:id="rId17"/>
    <p:sldId id="274" r:id="rId18"/>
    <p:sldId id="275" r:id="rId19"/>
    <p:sldId id="276" r:id="rId20"/>
    <p:sldId id="278" r:id="rId21"/>
    <p:sldId id="279" r:id="rId22"/>
    <p:sldId id="289" r:id="rId23"/>
    <p:sldId id="29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5755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to our mouse dataset for lab..</a:t>
            </a:r>
          </a:p>
          <a:p>
            <a:r>
              <a:rPr lang="en-US" dirty="0"/>
              <a:t>Estimating mean and variances for the negative binomial fit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72000" y="53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Paired ends are nearly exactly the same</a:t>
              </a:r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of the dataset: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your spreadsheet for the homework, we simply merged the paired ends…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potential problem with this dataset.</a:t>
            </a:r>
          </a:p>
          <a:p>
            <a:r>
              <a:rPr lang="en-US" dirty="0"/>
              <a:t>Most of the sequences were 16S and 23S </a:t>
            </a:r>
            <a:r>
              <a:rPr lang="en-US" dirty="0" err="1"/>
              <a:t>rRNA</a:t>
            </a:r>
            <a:endParaRPr lang="en-US" dirty="0"/>
          </a:p>
          <a:p>
            <a:endParaRPr lang="en-US" dirty="0"/>
          </a:p>
          <a:p>
            <a:r>
              <a:rPr lang="en-US" dirty="0"/>
              <a:t>(Bacteria do not have a poly-A tail on their mRNA ) </a:t>
            </a:r>
          </a:p>
          <a:p>
            <a:r>
              <a:rPr lang="en-US" dirty="0"/>
              <a:t>(We used a bead capture method to remove the </a:t>
            </a:r>
            <a:r>
              <a:rPr lang="en-US" dirty="0" err="1"/>
              <a:t>rRNA</a:t>
            </a:r>
            <a:r>
              <a:rPr lang="en-US" dirty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fraction of 16S </a:t>
            </a:r>
            <a:r>
              <a:rPr lang="en-US" dirty="0" err="1"/>
              <a:t>rRNA</a:t>
            </a:r>
            <a:r>
              <a:rPr lang="en-US" dirty="0"/>
              <a:t> was correlated with time!</a:t>
            </a:r>
          </a:p>
          <a:p>
            <a:r>
              <a:rPr lang="en-US" dirty="0"/>
              <a:t>(The ribosomal machinery changes with the state of the bug?)</a:t>
            </a:r>
          </a:p>
          <a:p>
            <a:r>
              <a:rPr lang="en-US" dirty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16s </a:t>
            </a:r>
            <a:r>
              <a:rPr lang="en-US" dirty="0" err="1"/>
              <a:t>rRNA</a:t>
            </a:r>
            <a:r>
              <a:rPr lang="en-US" dirty="0"/>
              <a:t> reads + 23s </a:t>
            </a:r>
            <a:r>
              <a:rPr lang="en-US" dirty="0" err="1"/>
              <a:t>rRNA</a:t>
            </a:r>
            <a:r>
              <a:rPr lang="en-US" dirty="0"/>
              <a:t>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your spreadsheet, we removed the 16S and 23S </a:t>
            </a:r>
            <a:r>
              <a:rPr lang="en-US" dirty="0" err="1"/>
              <a:t>rRNA</a:t>
            </a:r>
            <a:r>
              <a:rPr lang="en-US" dirty="0"/>
              <a:t> sequences</a:t>
            </a:r>
          </a:p>
          <a:p>
            <a:r>
              <a:rPr lang="en-US" dirty="0"/>
              <a:t>and we will do normalization on the resulting counts…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5808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to our mouse dataset for lab..</a:t>
            </a:r>
          </a:p>
          <a:p>
            <a:r>
              <a:rPr lang="en-US" dirty="0"/>
              <a:t>Two approaches to column normalization</a:t>
            </a:r>
          </a:p>
          <a:p>
            <a:r>
              <a:rPr lang="en-US" dirty="0"/>
              <a:t>Estimating mean and variances for the negative binomial fit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434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9" y="304800"/>
            <a:ext cx="871584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lab #5, we will fit the Poisson distribution to this mouse/E. Coli dataset.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We will see that this is a poor model..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this week’s lab, we will use a better model based on the negative binomial distribution.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To fit the negative binomial distribution to our dataset, we need to have a strategy to: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deal with the fact that different samples have different numbers of sequences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(ii) choose a strategy to estimate mean and variance for each gene.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(iii) use those means and variances to produce p-values from the negative binomial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	      distribution</a:t>
            </a:r>
          </a:p>
          <a:p>
            <a:endParaRPr lang="en-US" dirty="0"/>
          </a:p>
          <a:p>
            <a:r>
              <a:rPr lang="en-US" dirty="0"/>
              <a:t>We follow the logic and equations in this paper: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948187"/>
            <a:ext cx="4191000" cy="290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4800600" cy="315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0" y="4419600"/>
            <a:ext cx="5211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K</a:t>
            </a:r>
            <a:r>
              <a:rPr lang="en-US" baseline="-25000" dirty="0" err="1"/>
              <a:t>ij</a:t>
            </a:r>
            <a:r>
              <a:rPr lang="en-US" dirty="0"/>
              <a:t> is the # of counts in each cell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303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step</a:t>
            </a:r>
            <a:r>
              <a:rPr lang="en-US"/>
              <a:t>; normalization….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sample in our spreadsheet has a different number of sequences.</a:t>
            </a:r>
          </a:p>
          <a:p>
            <a:r>
              <a:rPr lang="en-US" dirty="0"/>
              <a:t>We need to correct for this (so that we don’t just reflect in our p-values</a:t>
            </a:r>
          </a:p>
          <a:p>
            <a:r>
              <a:rPr lang="en-US" dirty="0"/>
              <a:t>that there were more sequences in one sample).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highly controversial and complex question that we will </a:t>
            </a:r>
          </a:p>
          <a:p>
            <a:r>
              <a:rPr lang="en-US" dirty="0"/>
              <a:t>touch on repeatedly over the semester…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few lines of code give us the # of sequences in each sample….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4847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“apply” sum to the columns of </a:t>
            </a:r>
            <a:r>
              <a:rPr lang="en-US" dirty="0" err="1"/>
              <a:t>myT</a:t>
            </a:r>
            <a:endParaRPr lang="en-US" dirty="0"/>
          </a:p>
          <a:p>
            <a:endParaRPr lang="en-US" dirty="0"/>
          </a:p>
          <a:p>
            <a:r>
              <a:rPr lang="en-US" dirty="0"/>
              <a:t>(if the 2</a:t>
            </a:r>
            <a:r>
              <a:rPr lang="en-US" baseline="30000" dirty="0"/>
              <a:t>nd</a:t>
            </a:r>
            <a:r>
              <a:rPr lang="en-US" dirty="0"/>
              <a:t> parameter were 1, it would be applied to the 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simple normalization scheme is to divide each cell by the sum in the column.</a:t>
            </a:r>
          </a:p>
          <a:p>
            <a:r>
              <a:rPr lang="en-US" dirty="0"/>
              <a:t>This converts each gene to relative abundance…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397823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https://github.com/afodor/metagenomicsTools/blob/master/src/classExamples/compareNormalizations.txt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602"/>
            <a:ext cx="7126658" cy="154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10000"/>
            <a:ext cx="6096000" cy="241417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7532"/>
            <a:ext cx="4419600" cy="303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754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 changes counts to fractions (that sum to 1 in each sample)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7" y="3352800"/>
            <a:ext cx="4333875" cy="3232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5927" y="2907268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myTNorm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257800"/>
            <a:ext cx="4376057" cy="4332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people have problems with relative abundance normalization, including the </a:t>
            </a:r>
            <a:r>
              <a:rPr lang="en-US" dirty="0" err="1"/>
              <a:t>dseq</a:t>
            </a:r>
            <a:r>
              <a:rPr lang="en-US" dirty="0"/>
              <a:t> authors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962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are concerned that outliers may cause problems…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also the compositionality problem (which we may talk about more later…)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1447800"/>
            <a:ext cx="521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ij</a:t>
            </a:r>
            <a:r>
              <a:rPr lang="en-US" dirty="0"/>
              <a:t> is the # of counts in each cell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http://afodor.github.io/classes/stats2015/longitdunalRNASeqData.zip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82" y="304800"/>
            <a:ext cx="809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DeSeq</a:t>
            </a:r>
            <a:r>
              <a:rPr lang="en-US" dirty="0"/>
              <a:t> paper formalism describes a “true” expression level and a scaling factor…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is the true fraction of gene expression under condition p(j)</a:t>
            </a:r>
          </a:p>
          <a:p>
            <a:r>
              <a:rPr lang="en-US" dirty="0"/>
              <a:t>	(in our spreadsheet, p(j) gives us the time 2 weeks, 12, or 20 weeks)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43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is the scaling factor – a normalization factor that will be different for different samples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456872"/>
            <a:ext cx="521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3301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818501"/>
            <a:ext cx="900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estimate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, we take the median of each column (and divide by some normalizing constant)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99501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603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proposes an alternative to simple relative abundance….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12954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762000"/>
            <a:ext cx="3267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Geometric mean is sometimes</a:t>
            </a:r>
          </a:p>
          <a:p>
            <a:r>
              <a:rPr lang="en-US" sz="1600" dirty="0"/>
              <a:t>considered a more robust alternative</a:t>
            </a:r>
          </a:p>
          <a:p>
            <a:r>
              <a:rPr lang="en-US" sz="1600" dirty="0"/>
              <a:t>to average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95337"/>
            <a:ext cx="8848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9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776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Despite the extra terms, </a:t>
            </a:r>
            <a:r>
              <a:rPr lang="en-US" dirty="0" err="1"/>
              <a:t>Deseq’s</a:t>
            </a:r>
            <a:r>
              <a:rPr lang="en-US" dirty="0"/>
              <a:t> </a:t>
            </a:r>
            <a:r>
              <a:rPr lang="en-US" dirty="0" err="1"/>
              <a:t>sjs</a:t>
            </a:r>
            <a:r>
              <a:rPr lang="en-US" dirty="0"/>
              <a:t> are closely related to the more simple metric</a:t>
            </a:r>
          </a:p>
          <a:p>
            <a:r>
              <a:rPr lang="en-US" dirty="0"/>
              <a:t>of sequencing depth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990600"/>
            <a:ext cx="275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sjs</a:t>
            </a:r>
            <a:r>
              <a:rPr lang="en-US" dirty="0"/>
              <a:t>, apply(myT,2,sum))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" y="1355267"/>
            <a:ext cx="4073615" cy="397873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731" y="1356822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562600"/>
            <a:ext cx="749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in practice (at least for this dataset), dividing by </a:t>
            </a:r>
            <a:r>
              <a:rPr lang="en-US" dirty="0" err="1"/>
              <a:t>Sj</a:t>
            </a:r>
            <a:r>
              <a:rPr lang="en-US" dirty="0"/>
              <a:t> is not that different from</a:t>
            </a:r>
          </a:p>
          <a:p>
            <a:r>
              <a:rPr lang="en-US" dirty="0"/>
              <a:t>simple relative abundance…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05400" y="48006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5029200"/>
            <a:ext cx="250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of replicates in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232166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59468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49646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976336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our estimate of expression, normalized by scaling factor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498068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times (the p(…) ) in our spreadsheet can be defined by columns…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41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DeSeq</a:t>
            </a:r>
            <a:r>
              <a:rPr lang="en-US" dirty="0"/>
              <a:t> formalism to take weighted averages across our three </a:t>
            </a:r>
            <a:r>
              <a:rPr lang="en-US" dirty="0" err="1"/>
              <a:t>timepoints</a:t>
            </a:r>
            <a:endParaRPr lang="en-US" dirty="0"/>
          </a:p>
          <a:p>
            <a:r>
              <a:rPr lang="en-US" dirty="0"/>
              <a:t>(2 weeks, 12 weeks and 20 weeks)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-7620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&lt;- 7:11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[j]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876800"/>
            <a:ext cx="22174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normalization makes the different samples more directly comparable…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a local</a:t>
            </a:r>
          </a:p>
          <a:p>
            <a:r>
              <a:rPr lang="en-US" dirty="0"/>
              <a:t>regression might </a:t>
            </a:r>
          </a:p>
          <a:p>
            <a:r>
              <a:rPr lang="en-US" dirty="0"/>
              <a:t>have done better!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Without normalization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normalization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variance?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the variance within a condition would just be something like…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varTwoWeeks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twoWeeks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 err="1"/>
              <a:t>varTwelveWeeks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twelveWeeks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 err="1"/>
              <a:t>varTwentyWeeks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twentyWeeks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just canonical variance defined within each category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going to be numerous reasons why this will not be the variance used in </a:t>
            </a:r>
            <a:r>
              <a:rPr lang="en-US" dirty="0" err="1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9144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67000" y="1646015"/>
            <a:ext cx="304800" cy="4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2133600"/>
            <a:ext cx="25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variance would </a:t>
            </a:r>
          </a:p>
          <a:p>
            <a:r>
              <a:rPr lang="en-US" dirty="0"/>
              <a:t>Be under the </a:t>
            </a:r>
            <a:r>
              <a:rPr lang="en-US" dirty="0" err="1"/>
              <a:t>poisson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2800" y="1646015"/>
            <a:ext cx="533400" cy="18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3581400"/>
            <a:ext cx="207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extra variance </a:t>
            </a:r>
          </a:p>
          <a:p>
            <a:r>
              <a:rPr lang="en-US" dirty="0"/>
              <a:t>associated with the </a:t>
            </a:r>
          </a:p>
          <a:p>
            <a:r>
              <a:rPr lang="en-US" dirty="0"/>
              <a:t>negative binomial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4038600"/>
            <a:ext cx="2057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95300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canonical variance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9530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5334000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943600"/>
            <a:ext cx="697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variance = weighted canonical variance (</a:t>
            </a:r>
            <a:r>
              <a:rPr lang="en-US" dirty="0" err="1"/>
              <a:t>wip</a:t>
            </a:r>
            <a:r>
              <a:rPr lang="en-US" dirty="0"/>
              <a:t>) – weighted mean (zip)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6412468"/>
            <a:ext cx="899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see next time that </a:t>
            </a:r>
            <a:r>
              <a:rPr lang="en-US" dirty="0" err="1"/>
              <a:t>DeSeq</a:t>
            </a:r>
            <a:r>
              <a:rPr lang="en-US" dirty="0"/>
              <a:t> never quite settles on a single way to measure the variance…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48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time:</a:t>
            </a:r>
          </a:p>
          <a:p>
            <a:endParaRPr lang="en-US" dirty="0"/>
          </a:p>
          <a:p>
            <a:r>
              <a:rPr lang="en-US" dirty="0"/>
              <a:t>	Using </a:t>
            </a:r>
            <a:r>
              <a:rPr lang="en-US" dirty="0" err="1"/>
              <a:t>DeSeq</a:t>
            </a:r>
            <a:r>
              <a:rPr lang="en-US" dirty="0"/>
              <a:t> for inference on RNA-</a:t>
            </a:r>
            <a:r>
              <a:rPr lang="en-US" dirty="0" err="1"/>
              <a:t>seq</a:t>
            </a:r>
            <a:r>
              <a:rPr lang="en-US" dirty="0"/>
              <a:t> datasets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case you care what these genes are…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nc101_Annotations.txt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http://www.sciencemag.org/content/338/6103/120.full.pdf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papers that describe this </a:t>
            </a:r>
            <a:r>
              <a:rPr lang="en-US"/>
              <a:t>experimental system….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Proofs are here: </a:t>
            </a:r>
            <a:r>
              <a:rPr lang="en-US" dirty="0">
                <a:hlinkClick r:id="rId5"/>
              </a:rPr>
              <a:t>http://afodor.github.io/classes/stats2015/proofs_NatureCommunications.pdf</a:t>
            </a:r>
            <a:endParaRPr lang="en-US" dirty="0"/>
          </a:p>
          <a:p>
            <a:r>
              <a:rPr lang="en-US" dirty="0"/>
              <a:t>(since UNCC doesn’t have access to this journal!!)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Fig.3 in the 2</a:t>
            </a:r>
            <a:r>
              <a:rPr lang="en-US" baseline="30000" dirty="0"/>
              <a:t>nd</a:t>
            </a:r>
            <a:r>
              <a:rPr lang="en-US" dirty="0"/>
              <a:t> paper is the </a:t>
            </a:r>
            <a:r>
              <a:rPr lang="en-US"/>
              <a:t>dataset you have…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Fodor &amp; Talley. Gastroenterology. 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 et al, Science, 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along the genome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Normalized Read Count</a:t>
              </a:r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 weeks (inflammation)</a:t>
                </a:r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18 weeks (cancer)</a:t>
                </a:r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days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Sterile mice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Inoculate with </a:t>
            </a:r>
            <a:r>
              <a:rPr lang="en-US" i="1" dirty="0"/>
              <a:t>E. Coli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from fecal samples characterized</a:t>
            </a:r>
          </a:p>
          <a:p>
            <a:r>
              <a:rPr lang="en-US" dirty="0"/>
              <a:t>by RNA-seq on the Illumina platform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1310</Words>
  <Application>Microsoft Office PowerPoint</Application>
  <PresentationFormat>On-screen Show (4:3)</PresentationFormat>
  <Paragraphs>198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101</cp:revision>
  <dcterms:created xsi:type="dcterms:W3CDTF">2006-08-16T00:00:00Z</dcterms:created>
  <dcterms:modified xsi:type="dcterms:W3CDTF">2018-02-20T02:32:33Z</dcterms:modified>
</cp:coreProperties>
</file>