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326" r:id="rId2"/>
    <p:sldId id="312" r:id="rId3"/>
    <p:sldId id="313" r:id="rId4"/>
    <p:sldId id="314" r:id="rId5"/>
    <p:sldId id="258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322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323" r:id="rId48"/>
    <p:sldId id="292" r:id="rId49"/>
    <p:sldId id="293" r:id="rId50"/>
    <p:sldId id="294" r:id="rId51"/>
    <p:sldId id="295" r:id="rId52"/>
    <p:sldId id="324" r:id="rId53"/>
    <p:sldId id="296" r:id="rId54"/>
    <p:sldId id="327" r:id="rId55"/>
    <p:sldId id="328" r:id="rId56"/>
    <p:sldId id="329" r:id="rId57"/>
    <p:sldId id="330" r:id="rId58"/>
    <p:sldId id="297" r:id="rId59"/>
    <p:sldId id="298" r:id="rId60"/>
    <p:sldId id="301" r:id="rId61"/>
    <p:sldId id="302" r:id="rId62"/>
    <p:sldId id="303" r:id="rId63"/>
    <p:sldId id="304" r:id="rId64"/>
    <p:sldId id="305" r:id="rId65"/>
    <p:sldId id="306" r:id="rId66"/>
    <p:sldId id="307" r:id="rId67"/>
    <p:sldId id="308" r:id="rId68"/>
    <p:sldId id="309" r:id="rId69"/>
    <p:sldId id="310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F0F85-68D0-4C9E-9C3D-C3BA0419FD92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2CE55-A776-4C48-9114-5AF28238C2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32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68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58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23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79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99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89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22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37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24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80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6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380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73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492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05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66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548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056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177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393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7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52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213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818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484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082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401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DB9DF9-28DF-483B-85A9-DEDB16C41CA5}" type="slidenum">
              <a:rPr lang="en-US"/>
              <a:pPr/>
              <a:t>46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802"/>
            <a:ext cx="5029200" cy="4115997"/>
          </a:xfrm>
          <a:noFill/>
          <a:ln/>
        </p:spPr>
        <p:txBody>
          <a:bodyPr/>
          <a:lstStyle/>
          <a:p>
            <a:endParaRPr lang="en-US">
              <a:latin typeface="Times New Roman" charset="0"/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8660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CB2DD-6C1C-4732-8F0A-94C33CFFADB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166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EC3C3E-7611-4F1E-83B7-594854EA06A7}" type="slidenum">
              <a:rPr lang="en-US"/>
              <a:pPr/>
              <a:t>49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802"/>
            <a:ext cx="5029200" cy="4115997"/>
          </a:xfrm>
          <a:noFill/>
          <a:ln/>
        </p:spPr>
        <p:txBody>
          <a:bodyPr/>
          <a:lstStyle/>
          <a:p>
            <a:endParaRPr lang="en-US">
              <a:latin typeface="Times New Roman" charset="0"/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0615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516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156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AFAD8A-8CE4-445D-BFF6-AF3958B2438D}" type="slidenum">
              <a:rPr lang="en-US"/>
              <a:pPr/>
              <a:t>53</a:t>
            </a:fld>
            <a:endParaRPr lang="en-US"/>
          </a:p>
        </p:txBody>
      </p:sp>
      <p:sp>
        <p:nvSpPr>
          <p:cNvPr id="522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222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4342802"/>
            <a:ext cx="5029200" cy="4115997"/>
          </a:xfrm>
          <a:noFill/>
          <a:ln/>
        </p:spPr>
        <p:txBody>
          <a:bodyPr/>
          <a:lstStyle/>
          <a:p>
            <a:endParaRPr lang="en-US">
              <a:latin typeface="Times New Roman" charset="0"/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932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055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008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376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345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714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093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250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678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0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04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72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90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93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32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61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97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4AD4E-A4B8-4B24-A96A-B8F68943B4E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9.png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rdp8.cme.msu.edu/html/t-rflp_jul02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1.png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2.png"/><Relationship Id="rId4" Type="http://schemas.openxmlformats.org/officeDocument/2006/relationships/oleObject" Target="../embeddings/oleObject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1.png"/><Relationship Id="rId4" Type="http://schemas.openxmlformats.org/officeDocument/2006/relationships/oleObject" Target="../embeddings/oleObject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6.png"/><Relationship Id="rId4" Type="http://schemas.openxmlformats.org/officeDocument/2006/relationships/oleObject" Target="../embeddings/oleObject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9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2.png"/><Relationship Id="rId5" Type="http://schemas.openxmlformats.org/officeDocument/2006/relationships/image" Target="../media/image61.wmf"/><Relationship Id="rId4" Type="http://schemas.openxmlformats.org/officeDocument/2006/relationships/oleObject" Target="../embeddings/oleObject10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7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90.png"/><Relationship Id="rId4" Type="http://schemas.openxmlformats.org/officeDocument/2006/relationships/image" Target="../media/image8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6026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Correlated variables in linear models</a:t>
            </a:r>
          </a:p>
          <a:p>
            <a:r>
              <a:rPr lang="en-US" dirty="0"/>
              <a:t>PCA in concepts</a:t>
            </a:r>
          </a:p>
          <a:p>
            <a:r>
              <a:rPr lang="en-US" dirty="0"/>
              <a:t>PCA in equations</a:t>
            </a:r>
          </a:p>
          <a:p>
            <a:r>
              <a:rPr lang="en-US" dirty="0"/>
              <a:t>PCA in Java (for your reference; not covered in class or in final)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3733800" y="39987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325" y="533400"/>
            <a:ext cx="69913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in the summary view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3863876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Area “masks” elevation. </a:t>
            </a:r>
          </a:p>
          <a:p>
            <a:endParaRPr lang="en-US" dirty="0"/>
          </a:p>
          <a:p>
            <a:r>
              <a:rPr lang="en-US" dirty="0"/>
              <a:t>Species = B0 + B1 * area + B2 * elevation</a:t>
            </a:r>
          </a:p>
          <a:p>
            <a:endParaRPr lang="en-US" dirty="0"/>
          </a:p>
          <a:p>
            <a:r>
              <a:rPr lang="en-US" dirty="0"/>
              <a:t>Because area and elevation are well correlated, changes in B1 can be compensated for </a:t>
            </a:r>
          </a:p>
          <a:p>
            <a:r>
              <a:rPr lang="en-US" dirty="0"/>
              <a:t>by changes in B2.</a:t>
            </a:r>
          </a:p>
          <a:p>
            <a:endParaRPr lang="en-US" dirty="0"/>
          </a:p>
          <a:p>
            <a:r>
              <a:rPr lang="en-US" dirty="0"/>
              <a:t>This makes joint estimates of B1 and B2 unreliable and messes up our inference in</a:t>
            </a:r>
          </a:p>
          <a:p>
            <a:r>
              <a:rPr lang="en-US" dirty="0"/>
              <a:t>this case potentially leading to the incorrect conclusion that Elevation is not correlated with species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397675"/>
            <a:ext cx="71287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many possible solutions to problems with correlated data </a:t>
            </a:r>
          </a:p>
          <a:p>
            <a:r>
              <a:rPr lang="en-US" dirty="0"/>
              <a:t>(that could be a whole class onto itself).</a:t>
            </a:r>
          </a:p>
          <a:p>
            <a:endParaRPr lang="en-US" dirty="0"/>
          </a:p>
          <a:p>
            <a:r>
              <a:rPr lang="en-US" dirty="0"/>
              <a:t>We look at one approach that rotates the data onto new coordinates that</a:t>
            </a:r>
          </a:p>
          <a:p>
            <a:r>
              <a:rPr lang="en-US" dirty="0"/>
              <a:t>by definition are uncorrelated!</a:t>
            </a:r>
          </a:p>
          <a:p>
            <a:endParaRPr lang="en-US" dirty="0"/>
          </a:p>
          <a:p>
            <a:r>
              <a:rPr lang="en-US" dirty="0"/>
              <a:t>This is PCA (Principle Components Analysis)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60260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for random effects in linear models</a:t>
            </a:r>
          </a:p>
          <a:p>
            <a:r>
              <a:rPr lang="en-US" dirty="0"/>
              <a:t>Correlated variables in linear models</a:t>
            </a:r>
          </a:p>
          <a:p>
            <a:r>
              <a:rPr lang="en-US" dirty="0"/>
              <a:t>PCA in concepts</a:t>
            </a:r>
          </a:p>
          <a:p>
            <a:r>
              <a:rPr lang="en-US" dirty="0"/>
              <a:t>PCA in equations</a:t>
            </a:r>
          </a:p>
          <a:p>
            <a:r>
              <a:rPr lang="en-US" dirty="0"/>
              <a:t>PCA in Java (for your reference; not covered in class or in final)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1828800" y="98901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228600"/>
            <a:ext cx="366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table that looks like this….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914400"/>
            <a:ext cx="4343400" cy="339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4343400"/>
            <a:ext cx="900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18 data points here, but clearly we could represent this table is a compressed form…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714375"/>
            <a:ext cx="32004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76200"/>
            <a:ext cx="900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18 data points here, but clearly we could represent this table is a compressed form…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1524000" y="838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0" y="621268"/>
            <a:ext cx="351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original matrix with 18 values…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2515394" y="3199606"/>
            <a:ext cx="1828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5200" y="2437606"/>
            <a:ext cx="5263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compressed form of the matrix with 9 total values</a:t>
            </a:r>
          </a:p>
          <a:p>
            <a:r>
              <a:rPr lang="en-US" dirty="0"/>
              <a:t>in two matrices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2887389" y="4419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38995" y="4278868"/>
            <a:ext cx="320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decompression algorithm!!!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" y="5791200"/>
            <a:ext cx="7744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achieved lossless compression by removing the redundant information!</a:t>
            </a:r>
          </a:p>
          <a:p>
            <a:r>
              <a:rPr lang="en-US" dirty="0"/>
              <a:t>We can store the entire table in 9 values instead of 18.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381000"/>
            <a:ext cx="453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 multiplication in R is the %*% operator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838200"/>
            <a:ext cx="749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your textbook….  (Matrix approach to Simple Linear Regression Analysis)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95400"/>
            <a:ext cx="7305675" cy="5144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rot="5400000">
            <a:off x="3963194" y="3886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4057650" y="2514600"/>
          <a:ext cx="1200150" cy="2273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4" imgW="723600" imgH="1371600" progId="Equation.3">
                  <p:embed/>
                </p:oleObj>
              </mc:Choice>
              <mc:Fallback>
                <p:oleObj name="Equation" r:id="rId4" imgW="723600" imgH="1371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2514600"/>
                        <a:ext cx="1200150" cy="22739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962400" y="481226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(6,1)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92723" y="48006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(1,3)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8800" y="4812268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(6,3)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914400"/>
            <a:ext cx="32004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533400" y="228600"/>
            <a:ext cx="769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the definition of matrix multiplication allows us to recover our original matrix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28600"/>
            <a:ext cx="600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what about if there is not perfect redundancy in the data?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4876800"/>
            <a:ext cx="8758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the correlations are not as perfect.  The level of redundancy has been reduced.</a:t>
            </a:r>
          </a:p>
          <a:p>
            <a:r>
              <a:rPr lang="en-US" dirty="0"/>
              <a:t>We can’t compress these data perfectly, but we can still devise a lossy compression strategy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3999" y="685800"/>
            <a:ext cx="466164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14400"/>
            <a:ext cx="5553924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962400" y="2895600"/>
            <a:ext cx="435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subtracting the mean of </a:t>
            </a:r>
            <a:r>
              <a:rPr lang="en-US"/>
              <a:t>each column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5345668"/>
            <a:ext cx="421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subtracting the mean of each column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762000"/>
            <a:ext cx="45719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838200"/>
            <a:ext cx="59436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1210270"/>
            <a:ext cx="6808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going to transform the matrix by subtracting from each column</a:t>
            </a:r>
          </a:p>
          <a:p>
            <a:r>
              <a:rPr lang="en-US" dirty="0"/>
              <a:t>the mean of each column… (this makes the math easier)</a:t>
            </a:r>
          </a:p>
          <a:p>
            <a:r>
              <a:rPr lang="en-US" dirty="0"/>
              <a:t>(We can always add them back later if we need to!)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81000"/>
            <a:ext cx="386201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38200" y="0"/>
            <a:ext cx="432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seek the compressed form of this matrix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2145268"/>
            <a:ext cx="321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compressed form is in fact…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4581525"/>
            <a:ext cx="55435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1535707" y="2590800"/>
          <a:ext cx="4170362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6" imgW="2514600" imgH="711000" progId="Equation.3">
                  <p:embed/>
                </p:oleObj>
              </mc:Choice>
              <mc:Fallback>
                <p:oleObj name="Equation" r:id="rId6" imgW="251460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707" y="2590800"/>
                        <a:ext cx="4170362" cy="1179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88307" y="3821668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(6,1)                 *       (1,3)  = (6,3)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67200" y="6096000"/>
            <a:ext cx="443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see shortly how R calculates these…)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333500" y="34671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886200"/>
            <a:ext cx="241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principle component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5676900" y="24003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91200" y="2057400"/>
            <a:ext cx="162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eigen</a:t>
            </a:r>
            <a:r>
              <a:rPr lang="en-US" dirty="0"/>
              <a:t> vector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731517" y="304800"/>
            <a:ext cx="803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use a dataset from the Galapagos islands  to think about correlated independent variables</a:t>
            </a:r>
          </a:p>
        </p:txBody>
      </p:sp>
      <p:pic>
        <p:nvPicPr>
          <p:cNvPr id="706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18478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060618"/>
            <a:ext cx="5638800" cy="5524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685800"/>
            <a:ext cx="55435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76200"/>
            <a:ext cx="5966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is transpose.  From the Linear Algebra chapter of your book.</a:t>
            </a:r>
          </a:p>
          <a:p>
            <a:r>
              <a:rPr lang="en-US" dirty="0"/>
              <a:t>(Chapter 5 in 3</a:t>
            </a:r>
            <a:r>
              <a:rPr lang="en-US" baseline="30000" dirty="0"/>
              <a:t>rd</a:t>
            </a:r>
            <a:r>
              <a:rPr lang="en-US" dirty="0"/>
              <a:t> edition)</a:t>
            </a:r>
          </a:p>
        </p:txBody>
      </p:sp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019879"/>
            <a:ext cx="6186487" cy="3685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rot="10800000">
            <a:off x="3962400" y="1671637"/>
            <a:ext cx="1009650" cy="4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99" y="571500"/>
            <a:ext cx="5211711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85800" y="0"/>
            <a:ext cx="8296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much did we lose in our lossy compression???</a:t>
            </a:r>
          </a:p>
          <a:p>
            <a:r>
              <a:rPr lang="en-US" dirty="0"/>
              <a:t>We went from 18 data points to 9 data points, but how much information did we lose?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432807" y="57896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16803" y="5638800"/>
            <a:ext cx="4094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sum squared = sum(x – </a:t>
            </a:r>
            <a:r>
              <a:rPr lang="en-US" dirty="0" err="1"/>
              <a:t>x</a:t>
            </a:r>
            <a:r>
              <a:rPr lang="en-US" baseline="-25000" dirty="0" err="1"/>
              <a:t>avg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r>
              <a:rPr lang="en-US" dirty="0"/>
              <a:t>for all points in the uncompressed matrix.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581400" y="4724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56264" y="3962400"/>
            <a:ext cx="4120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sum squared = </a:t>
            </a:r>
          </a:p>
          <a:p>
            <a:r>
              <a:rPr lang="en-US" dirty="0"/>
              <a:t>sum(compressed – original)</a:t>
            </a:r>
            <a:r>
              <a:rPr lang="en-US" baseline="30000" dirty="0"/>
              <a:t>2</a:t>
            </a:r>
            <a:r>
              <a:rPr lang="en-US" dirty="0"/>
              <a:t> for all points</a:t>
            </a:r>
          </a:p>
          <a:p>
            <a:r>
              <a:rPr lang="en-US" dirty="0"/>
              <a:t>in the matrix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3733800" y="6629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62432" y="6477000"/>
            <a:ext cx="472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compression captures 95.7% of the variance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6800" y="76200"/>
            <a:ext cx="167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More formally…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0"/>
            <a:ext cx="48482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rot="10800000" flipV="1">
            <a:off x="1676400" y="1905000"/>
            <a:ext cx="2209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38600" y="1981200"/>
            <a:ext cx="479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first principle component of </a:t>
            </a:r>
            <a:r>
              <a:rPr lang="en-US" dirty="0" err="1"/>
              <a:t>myMatrix</a:t>
            </a:r>
            <a:r>
              <a:rPr lang="en-US" dirty="0"/>
              <a:t>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2552700" y="4381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95600" y="4419600"/>
            <a:ext cx="402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explains 95.7% of the data in </a:t>
            </a:r>
            <a:r>
              <a:rPr lang="en-US" dirty="0" err="1"/>
              <a:t>myMatrix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" y="4743271"/>
            <a:ext cx="86359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That is, if you replace the three columns in </a:t>
            </a:r>
            <a:r>
              <a:rPr lang="en-US" dirty="0" err="1"/>
              <a:t>myMatrix</a:t>
            </a:r>
            <a:r>
              <a:rPr lang="en-US" dirty="0"/>
              <a:t> with this one column</a:t>
            </a:r>
          </a:p>
          <a:p>
            <a:r>
              <a:rPr lang="en-US" dirty="0"/>
              <a:t>you can still capture 95.7% of the variation.</a:t>
            </a:r>
          </a:p>
          <a:p>
            <a:endParaRPr lang="en-US" dirty="0"/>
          </a:p>
          <a:p>
            <a:r>
              <a:rPr lang="en-US" dirty="0"/>
              <a:t>We are forming a new one-dimensional basis that replaces our three-dimensional dataset.</a:t>
            </a:r>
          </a:p>
          <a:p>
            <a:br>
              <a:rPr lang="en-US" dirty="0"/>
            </a:br>
            <a:r>
              <a:rPr lang="en-US" dirty="0"/>
              <a:t>The PCA guarantees that this new component is the best possible one; that is, no </a:t>
            </a:r>
          </a:p>
          <a:p>
            <a:r>
              <a:rPr lang="en-US" dirty="0"/>
              <a:t>other possible component could explain more variance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0"/>
            <a:ext cx="48482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800" y="4800600"/>
            <a:ext cx="621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improve our compression if we use more data.  </a:t>
            </a:r>
          </a:p>
          <a:p>
            <a:r>
              <a:rPr lang="en-US" dirty="0"/>
              <a:t>If we use two components, we can get 99.8% of our data back…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3200400" y="4419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76200"/>
            <a:ext cx="4366136" cy="6725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0800000">
            <a:off x="1905000" y="685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04904" y="533400"/>
            <a:ext cx="346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We’ll use out first two components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0" y="2831068"/>
            <a:ext cx="304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now nearly identical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2514600" y="23622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2590800" y="31242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19909" y="5791200"/>
            <a:ext cx="4566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captured 99.8% of the data but reduced</a:t>
            </a:r>
          </a:p>
          <a:p>
            <a:r>
              <a:rPr lang="en-US" dirty="0"/>
              <a:t>the dimensionality from 3D to 2D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1066800" y="5943600"/>
            <a:ext cx="2895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2819400" y="6248400"/>
            <a:ext cx="1295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0"/>
            <a:ext cx="48482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3962400" y="4419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400" y="4648200"/>
            <a:ext cx="4809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 course, if we use all 3 components, we can get</a:t>
            </a:r>
          </a:p>
          <a:p>
            <a:r>
              <a:rPr lang="en-US" dirty="0"/>
              <a:t>100% of the data back!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5334000"/>
            <a:ext cx="501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that is trivial.   Essentially just copying the data.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81000"/>
            <a:ext cx="8605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PCA object stores the means so that we can get all the way back to the original matrix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95375"/>
            <a:ext cx="64293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00400" y="1905000"/>
            <a:ext cx="19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original matrix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6600" y="3200400"/>
            <a:ext cx="3850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mean centered compressed matrix</a:t>
            </a:r>
          </a:p>
          <a:p>
            <a:r>
              <a:rPr lang="en-US" dirty="0"/>
              <a:t>with 2 principle components…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5410200" y="1447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19800" y="1307068"/>
            <a:ext cx="217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two components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71800" y="5193268"/>
            <a:ext cx="532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compressed version with the means added back in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831068"/>
            <a:ext cx="205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 is very useful….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296" name="Object 0"/>
          <p:cNvGraphicFramePr>
            <a:graphicFrameLocks noChangeAspect="1"/>
          </p:cNvGraphicFramePr>
          <p:nvPr/>
        </p:nvGraphicFramePr>
        <p:xfrm>
          <a:off x="2311400" y="533400"/>
          <a:ext cx="5080000" cy="614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Bitmap Image" r:id="rId4" imgW="4866667" imgH="5885714" progId="PBrush">
                  <p:embed/>
                </p:oleObj>
              </mc:Choice>
              <mc:Fallback>
                <p:oleObj name="Bitmap Image" r:id="rId4" imgW="4866667" imgH="5885714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533400"/>
                        <a:ext cx="5080000" cy="614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533400" y="90488"/>
            <a:ext cx="3100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http://www.cff.org/AboutCF/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209800" y="152400"/>
            <a:ext cx="3935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Ongoing studies in the Wolfgang lab:</a:t>
            </a: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33375" y="915988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Sputum samples from CF patients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333375" y="1449388"/>
            <a:ext cx="2466975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23 patients total.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333375" y="2698750"/>
            <a:ext cx="84963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Antibiotics used to treat exacerbations include ceftazidime, </a:t>
            </a:r>
          </a:p>
          <a:p>
            <a:r>
              <a:rPr lang="en-US" sz="2400"/>
              <a:t>tobramycin, minocycline, meropenem, colomycin, clindamycin</a:t>
            </a:r>
          </a:p>
          <a:p>
            <a:endParaRPr lang="en-US" sz="2400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333375" y="2025650"/>
            <a:ext cx="7315200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23 patients “exacerbation” and  “end of treatment”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333375" y="3641725"/>
            <a:ext cx="8201025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 patients followed through a second “exacerbation” and “end of treatment” event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333375" y="4648200"/>
            <a:ext cx="652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For 13 patients an additional “stable” timepoint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utoUpdateAnimBg="0"/>
      <p:bldP spid="64516" grpId="0" autoUpdateAnimBg="0"/>
      <p:bldP spid="64517" grpId="0" autoUpdateAnimBg="0"/>
      <p:bldP spid="64518" grpId="0" autoUpdateAnimBg="0"/>
      <p:bldP spid="6451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00050"/>
            <a:ext cx="8077200" cy="63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3017519" y="76200"/>
            <a:ext cx="94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?gala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33400"/>
            <a:ext cx="7924800" cy="490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428" name="Rectangle 4">
            <a:hlinkClick r:id="rId4"/>
          </p:cNvPr>
          <p:cNvSpPr>
            <a:spLocks noChangeArrowheads="1"/>
          </p:cNvSpPr>
          <p:nvPr/>
        </p:nvSpPr>
        <p:spPr bwMode="auto">
          <a:xfrm>
            <a:off x="0" y="374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5561013" y="6567488"/>
            <a:ext cx="34305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Image:rdp8.cme.msu.edu/html/t-rflp_jul02.html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974725" y="76200"/>
            <a:ext cx="4570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T-RFLP is a low cost “fingerprint” technique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0" name="Object 0"/>
          <p:cNvGraphicFramePr>
            <a:graphicFrameLocks noChangeAspect="1"/>
          </p:cNvGraphicFramePr>
          <p:nvPr/>
        </p:nvGraphicFramePr>
        <p:xfrm>
          <a:off x="457200" y="1143000"/>
          <a:ext cx="8153400" cy="513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Bitmap Image" r:id="rId4" imgW="9152381" imgH="5761905" progId="PBrush">
                  <p:embed/>
                </p:oleObj>
              </mc:Choice>
              <mc:Fallback>
                <p:oleObj name="Bitmap Image" r:id="rId4" imgW="9152381" imgH="5761905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8153400" cy="513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488950" y="306388"/>
            <a:ext cx="804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4 T-RFLPs per sample ( 2 enzymes * 5’ or 3’ labeled ends)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1028"/>
          <p:cNvSpPr txBox="1">
            <a:spLocks noChangeArrowheads="1"/>
          </p:cNvSpPr>
          <p:nvPr/>
        </p:nvSpPr>
        <p:spPr bwMode="auto">
          <a:xfrm>
            <a:off x="3990975" y="76200"/>
            <a:ext cx="52292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There is extraordinary stability in the </a:t>
            </a:r>
          </a:p>
          <a:p>
            <a:r>
              <a:rPr lang="en-US" sz="2400"/>
              <a:t>microbial community despite the </a:t>
            </a:r>
          </a:p>
          <a:p>
            <a:r>
              <a:rPr lang="en-US" sz="2400"/>
              <a:t>passage of nearly a year and </a:t>
            </a:r>
          </a:p>
          <a:p>
            <a:r>
              <a:rPr lang="en-US" sz="2400"/>
              <a:t>two-rounds of antibiotic treatment.</a:t>
            </a:r>
          </a:p>
        </p:txBody>
      </p:sp>
      <p:grpSp>
        <p:nvGrpSpPr>
          <p:cNvPr id="2" name="Group 1041"/>
          <p:cNvGrpSpPr>
            <a:grpSpLocks/>
          </p:cNvGrpSpPr>
          <p:nvPr/>
        </p:nvGrpSpPr>
        <p:grpSpPr bwMode="auto">
          <a:xfrm>
            <a:off x="152400" y="0"/>
            <a:ext cx="3854450" cy="6858000"/>
            <a:chOff x="96" y="0"/>
            <a:chExt cx="2428" cy="4320"/>
          </a:xfrm>
        </p:grpSpPr>
        <p:graphicFrame>
          <p:nvGraphicFramePr>
            <p:cNvPr id="185345" name="Object 2049"/>
            <p:cNvGraphicFramePr>
              <a:graphicFrameLocks noChangeAspect="1"/>
            </p:cNvGraphicFramePr>
            <p:nvPr/>
          </p:nvGraphicFramePr>
          <p:xfrm>
            <a:off x="96" y="0"/>
            <a:ext cx="2428" cy="4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0" name="Bitmap Image" r:id="rId4" imgW="4704762" imgH="8371429" progId="PBrush">
                    <p:embed/>
                  </p:oleObj>
                </mc:Choice>
                <mc:Fallback>
                  <p:oleObj name="Bitmap Image" r:id="rId4" imgW="4704762" imgH="8371429" progId="PBrush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0"/>
                          <a:ext cx="2428" cy="4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79" name="Rectangle 1031"/>
            <p:cNvSpPr>
              <a:spLocks noChangeArrowheads="1"/>
            </p:cNvSpPr>
            <p:nvPr/>
          </p:nvSpPr>
          <p:spPr bwMode="auto">
            <a:xfrm>
              <a:off x="1466" y="1392"/>
              <a:ext cx="9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</a:rPr>
                <a:t>ceftazidime, tobramycin</a:t>
              </a:r>
            </a:p>
          </p:txBody>
        </p:sp>
        <p:sp>
          <p:nvSpPr>
            <p:cNvPr id="105483" name="Rectangle 1035"/>
            <p:cNvSpPr>
              <a:spLocks noChangeArrowheads="1"/>
            </p:cNvSpPr>
            <p:nvPr/>
          </p:nvSpPr>
          <p:spPr bwMode="auto">
            <a:xfrm>
              <a:off x="1440" y="3024"/>
              <a:ext cx="9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</a:rPr>
                <a:t>ceftazidime, tobramycin</a:t>
              </a:r>
            </a:p>
          </p:txBody>
        </p:sp>
      </p:grpSp>
      <p:grpSp>
        <p:nvGrpSpPr>
          <p:cNvPr id="3" name="Group 1042"/>
          <p:cNvGrpSpPr>
            <a:grpSpLocks/>
          </p:cNvGrpSpPr>
          <p:nvPr/>
        </p:nvGrpSpPr>
        <p:grpSpPr bwMode="auto">
          <a:xfrm>
            <a:off x="4114800" y="1982788"/>
            <a:ext cx="4840288" cy="4740275"/>
            <a:chOff x="2592" y="1249"/>
            <a:chExt cx="3049" cy="2986"/>
          </a:xfrm>
        </p:grpSpPr>
        <p:sp>
          <p:nvSpPr>
            <p:cNvPr id="105484" name="Text Box 1036"/>
            <p:cNvSpPr txBox="1">
              <a:spLocks noChangeArrowheads="1"/>
            </p:cNvSpPr>
            <p:nvPr/>
          </p:nvSpPr>
          <p:spPr bwMode="auto">
            <a:xfrm>
              <a:off x="2592" y="1249"/>
              <a:ext cx="30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Patients did respond to antibiotics!</a:t>
              </a:r>
            </a:p>
          </p:txBody>
        </p:sp>
        <p:graphicFrame>
          <p:nvGraphicFramePr>
            <p:cNvPr id="185344" name="Object 2048"/>
            <p:cNvGraphicFramePr>
              <a:graphicFrameLocks noChangeAspect="1"/>
            </p:cNvGraphicFramePr>
            <p:nvPr/>
          </p:nvGraphicFramePr>
          <p:xfrm>
            <a:off x="2671" y="1632"/>
            <a:ext cx="2832" cy="2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1" name="Bitmap Image" r:id="rId6" imgW="7914286" imgH="6485714" progId="PBrush">
                    <p:embed/>
                  </p:oleObj>
                </mc:Choice>
                <mc:Fallback>
                  <p:oleObj name="Bitmap Image" r:id="rId6" imgW="7914286" imgH="6485714" progId="PBrush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1" y="1632"/>
                          <a:ext cx="2832" cy="2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87" name="Text Box 1039"/>
            <p:cNvSpPr txBox="1">
              <a:spLocks noChangeArrowheads="1"/>
            </p:cNvSpPr>
            <p:nvPr/>
          </p:nvSpPr>
          <p:spPr bwMode="auto">
            <a:xfrm>
              <a:off x="2961" y="4004"/>
              <a:ext cx="21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Paired t-test p-value = 0.00017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228600" y="228601"/>
          <a:ext cx="1981200" cy="1247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Bitmap Image" r:id="rId4" imgW="9152381" imgH="5761905" progId="PBrush">
                  <p:embed/>
                </p:oleObj>
              </mc:Choice>
              <mc:Fallback>
                <p:oleObj name="Bitmap Image" r:id="rId4" imgW="9152381" imgH="5761905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1"/>
                        <a:ext cx="1981200" cy="1247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/>
          <p:cNvCxnSpPr/>
          <p:nvPr/>
        </p:nvCxnSpPr>
        <p:spPr>
          <a:xfrm rot="5400000">
            <a:off x="1257697" y="1713309"/>
            <a:ext cx="3817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24000" y="1524000"/>
            <a:ext cx="354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Break the x-axis into 3 basepair bins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438400"/>
            <a:ext cx="11095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Sample1</a:t>
            </a:r>
          </a:p>
          <a:p>
            <a:r>
              <a:rPr lang="en-US" dirty="0"/>
              <a:t>Sample2</a:t>
            </a:r>
          </a:p>
          <a:p>
            <a:r>
              <a:rPr lang="en-US" dirty="0"/>
              <a:t>Sample3</a:t>
            </a:r>
          </a:p>
          <a:p>
            <a:r>
              <a:rPr lang="en-US" dirty="0"/>
              <a:t>---</a:t>
            </a:r>
          </a:p>
          <a:p>
            <a:r>
              <a:rPr lang="en-US" dirty="0"/>
              <a:t>Sample64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96130" y="2069068"/>
            <a:ext cx="127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Hae5’_0to3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7730" y="2069068"/>
            <a:ext cx="127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Hae5’_3to6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63130" y="2069068"/>
            <a:ext cx="13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Hae5’_7to10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3600" y="20574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79711" y="2057400"/>
            <a:ext cx="19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Hha3’_1197to1200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143000" y="38862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76400" y="4068128"/>
            <a:ext cx="241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that is 64 by ~1000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2591594" y="4571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71600" y="4724400"/>
            <a:ext cx="508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Toss bins that don’t have peaks over some threshold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47048" y="5421868"/>
            <a:ext cx="218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that is 64 </a:t>
            </a:r>
            <a:r>
              <a:rPr lang="en-US"/>
              <a:t>by 200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2591594" y="52570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2552700" y="5980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12031" y="617220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475" y="762000"/>
            <a:ext cx="6207125" cy="378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838200" y="0"/>
            <a:ext cx="330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results of the PCA analysis…..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896" y="4495800"/>
            <a:ext cx="945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</a:t>
            </a:r>
          </a:p>
          <a:p>
            <a:r>
              <a:rPr lang="en-US" dirty="0"/>
              <a:t>64 samples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09800" y="609600"/>
            <a:ext cx="4664454" cy="1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0"/>
            <a:ext cx="1466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 components…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4724400"/>
            <a:ext cx="3367087" cy="1639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974725" y="0"/>
            <a:ext cx="617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PCA analysis shows two groups of patients…</a:t>
            </a:r>
          </a:p>
        </p:txBody>
      </p:sp>
      <p:graphicFrame>
        <p:nvGraphicFramePr>
          <p:cNvPr id="186368" name="Object 2048"/>
          <p:cNvGraphicFramePr>
            <a:graphicFrameLocks noChangeAspect="1"/>
          </p:cNvGraphicFramePr>
          <p:nvPr/>
        </p:nvGraphicFramePr>
        <p:xfrm>
          <a:off x="609600" y="533400"/>
          <a:ext cx="7086600" cy="5699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Bitmap Image" r:id="rId4" imgW="10240804" imgH="8238095" progId="PBrush">
                  <p:embed/>
                </p:oleObj>
              </mc:Choice>
              <mc:Fallback>
                <p:oleObj name="Bitmap Image" r:id="rId4" imgW="10240804" imgH="8238095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3400"/>
                        <a:ext cx="7086600" cy="5699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600" y="6324600"/>
            <a:ext cx="727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reduced our 200 dimensional dataset to 2D (so that we can plot it!)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653415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28600" y="0"/>
            <a:ext cx="887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 done on sequence counts from the same samples explains what drives the two clusters…</a:t>
            </a:r>
          </a:p>
        </p:txBody>
      </p:sp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838200"/>
            <a:ext cx="20383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269667"/>
            <a:ext cx="7519987" cy="1359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" y="449885"/>
            <a:ext cx="8553450" cy="602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28600" y="76200"/>
            <a:ext cx="3230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return to the gala dataset…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2857500" y="6515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0" y="6324600"/>
            <a:ext cx="561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only 2-3 columns of non-redundant information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09600"/>
            <a:ext cx="7162800" cy="430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81575" y="1828800"/>
            <a:ext cx="34385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4800" y="152400"/>
            <a:ext cx="671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first component correlates with many of the measured variables…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6248400" y="2971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10175" y="4286250"/>
            <a:ext cx="40100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09600" y="5105400"/>
            <a:ext cx="345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second component has much</a:t>
            </a:r>
          </a:p>
          <a:p>
            <a:r>
              <a:rPr lang="en-US" dirty="0"/>
              <a:t>Less correlation with elevation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6477000" y="556101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00" y="5715000"/>
            <a:ext cx="5185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two components, of course,</a:t>
            </a:r>
          </a:p>
          <a:p>
            <a:r>
              <a:rPr lang="en-US" dirty="0"/>
              <a:t>are not correlated with each other (that’s the point!):</a:t>
            </a:r>
          </a:p>
          <a:p>
            <a:endParaRPr 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6276975"/>
            <a:ext cx="39147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76200"/>
            <a:ext cx="53244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914400"/>
            <a:ext cx="5038725" cy="5509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128838"/>
            <a:ext cx="72580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447800" y="914400"/>
            <a:ext cx="3910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http://en.wikipedia.org/wiki/Endemism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609600"/>
            <a:ext cx="739140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371600" y="22860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Isabella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6200000" flipH="1">
            <a:off x="1562100" y="5715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05000" y="5562600"/>
            <a:ext cx="124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Fernandina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2247900" y="59055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05200" y="152400"/>
            <a:ext cx="456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Isabella and Fernandina seem really different…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5400" y="6553200"/>
            <a:ext cx="151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 1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3581400"/>
            <a:ext cx="14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 2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5450" y="76200"/>
            <a:ext cx="57531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Arrow Connector 3"/>
          <p:cNvCxnSpPr/>
          <p:nvPr/>
        </p:nvCxnSpPr>
        <p:spPr>
          <a:xfrm>
            <a:off x="990600" y="3119437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43000" y="2509837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400" y="5334000"/>
            <a:ext cx="57976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Fernandina is adjacent to </a:t>
            </a:r>
            <a:r>
              <a:rPr lang="en-US" dirty="0" err="1"/>
              <a:t>Isabela</a:t>
            </a:r>
            <a:r>
              <a:rPr lang="en-US" dirty="0"/>
              <a:t>.</a:t>
            </a:r>
          </a:p>
          <a:p>
            <a:r>
              <a:rPr lang="en-US" dirty="0"/>
              <a:t>The large area of </a:t>
            </a:r>
            <a:r>
              <a:rPr lang="en-US" dirty="0" err="1"/>
              <a:t>Isabela</a:t>
            </a:r>
            <a:r>
              <a:rPr lang="en-US" dirty="0"/>
              <a:t> causes both points to be outliers….</a:t>
            </a:r>
          </a:p>
          <a:p>
            <a:endParaRPr lang="en-US" dirty="0"/>
          </a:p>
          <a:p>
            <a:r>
              <a:rPr lang="en-US" dirty="0"/>
              <a:t>Limitations of PCA become apparent for this dataset…</a:t>
            </a:r>
          </a:p>
          <a:p>
            <a:r>
              <a:rPr lang="en-US" dirty="0"/>
              <a:t>A single </a:t>
            </a:r>
            <a:r>
              <a:rPr lang="en-US" dirty="0" err="1"/>
              <a:t>datapoint</a:t>
            </a:r>
            <a:r>
              <a:rPr lang="en-US" dirty="0"/>
              <a:t> drives the outliers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228600"/>
            <a:ext cx="60260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for random effects in linear models</a:t>
            </a:r>
          </a:p>
          <a:p>
            <a:r>
              <a:rPr lang="en-US" dirty="0"/>
              <a:t>Correlated variables in linear models</a:t>
            </a:r>
          </a:p>
          <a:p>
            <a:r>
              <a:rPr lang="en-US" dirty="0"/>
              <a:t>PCA in concepts</a:t>
            </a:r>
          </a:p>
          <a:p>
            <a:r>
              <a:rPr lang="en-US" dirty="0"/>
              <a:t>PCA in equations</a:t>
            </a:r>
          </a:p>
          <a:p>
            <a:r>
              <a:rPr lang="en-US" dirty="0"/>
              <a:t>PCA in Java (for your reference; not covered in class or in final)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1905000" y="1219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04800"/>
            <a:ext cx="77803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are NOT responsible for the matrix algebra in this section on the final…</a:t>
            </a:r>
          </a:p>
          <a:p>
            <a:endParaRPr lang="en-US" dirty="0"/>
          </a:p>
          <a:p>
            <a:r>
              <a:rPr lang="en-US" dirty="0"/>
              <a:t>A nice concise summary is here…</a:t>
            </a:r>
          </a:p>
          <a:p>
            <a:endParaRPr lang="en-US" dirty="0"/>
          </a:p>
          <a:p>
            <a:r>
              <a:rPr lang="en-US" dirty="0"/>
              <a:t>http://www.cs.otago.ac.nz/cosc453/student_tutorials/principal_components.pdf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1113" y="2252663"/>
            <a:ext cx="65817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14400" y="5105400"/>
            <a:ext cx="7238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Knowing how to do this means that we can implement PCA in any language</a:t>
            </a:r>
          </a:p>
          <a:p>
            <a:r>
              <a:rPr lang="en-US" dirty="0"/>
              <a:t>and not be dependent on R.</a:t>
            </a:r>
          </a:p>
          <a:p>
            <a:endParaRPr lang="en-US" dirty="0"/>
          </a:p>
          <a:p>
            <a:r>
              <a:rPr lang="en-US" dirty="0"/>
              <a:t>Plus it is just sort of interesting…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0"/>
            <a:ext cx="3978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 to find the principle components…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457200"/>
            <a:ext cx="287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with your data matrix…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4648200"/>
            <a:ext cx="276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subtract the columns</a:t>
            </a:r>
          </a:p>
        </p:txBody>
      </p:sp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457200"/>
            <a:ext cx="3962400" cy="389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4633456"/>
            <a:ext cx="4114800" cy="222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609600" y="4419600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76200"/>
            <a:ext cx="272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 a covariance matrix…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57200"/>
            <a:ext cx="65341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743200"/>
            <a:ext cx="62865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4355068"/>
            <a:ext cx="576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our (6,3) data matrix, the covariance matrix will be (3,3)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105400"/>
            <a:ext cx="8248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Next, generate the Eigenvectors of the covariance matrix.</a:t>
            </a:r>
          </a:p>
          <a:p>
            <a:r>
              <a:rPr lang="en-US" dirty="0"/>
              <a:t>When we multiply these eigenvectors times the original data, we are transforming the</a:t>
            </a:r>
          </a:p>
          <a:p>
            <a:r>
              <a:rPr lang="en-US" dirty="0"/>
              <a:t>old coordinates to a new co-ordinate system based on the principle components.</a:t>
            </a:r>
          </a:p>
          <a:p>
            <a:r>
              <a:rPr lang="en-US" dirty="0"/>
              <a:t>The eigenvectors from the basis of our new coordinate space.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2723-B8EF-4852-9B3A-668839ED4660}" type="slidenum">
              <a:rPr lang="en-US"/>
              <a:pPr/>
              <a:t>46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Covariance Matrix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Representing covariance among dimensions as a matrix, e.g., for 3 dimensions: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Properties: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Diagonal: </a:t>
            </a:r>
            <a:r>
              <a:rPr lang="en-US">
                <a:solidFill>
                  <a:srgbClr val="0066FF"/>
                </a:solidFill>
              </a:rPr>
              <a:t>variances</a:t>
            </a:r>
            <a:r>
              <a:rPr lang="en-US"/>
              <a:t> of the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cov(</a:t>
            </a:r>
            <a:r>
              <a:rPr lang="en-US" i="1"/>
              <a:t>X</a:t>
            </a:r>
            <a:r>
              <a:rPr lang="en-US"/>
              <a:t>,Y)=cov(</a:t>
            </a:r>
            <a:r>
              <a:rPr lang="en-US" i="1"/>
              <a:t>Y</a:t>
            </a:r>
            <a:r>
              <a:rPr lang="en-US"/>
              <a:t>,</a:t>
            </a:r>
            <a:r>
              <a:rPr lang="en-US" i="1"/>
              <a:t>X</a:t>
            </a:r>
            <a:r>
              <a:rPr lang="en-US"/>
              <a:t>), hence matrix is </a:t>
            </a:r>
            <a:r>
              <a:rPr lang="en-US">
                <a:solidFill>
                  <a:srgbClr val="0066FF"/>
                </a:solidFill>
              </a:rPr>
              <a:t>symmetrical</a:t>
            </a:r>
            <a:r>
              <a:rPr lang="en-US"/>
              <a:t> about the diagonal (upper triangular)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/>
              <a:t>n</a:t>
            </a:r>
            <a:r>
              <a:rPr lang="en-US"/>
              <a:t>-dimensional data will result in </a:t>
            </a:r>
            <a:r>
              <a:rPr lang="en-US" i="1">
                <a:solidFill>
                  <a:srgbClr val="0066FF"/>
                </a:solidFill>
              </a:rPr>
              <a:t>n</a:t>
            </a:r>
            <a:r>
              <a:rPr lang="en-US">
                <a:solidFill>
                  <a:srgbClr val="0066FF"/>
                </a:solidFill>
              </a:rPr>
              <a:t>x</a:t>
            </a:r>
            <a:r>
              <a:rPr lang="en-US" i="1">
                <a:solidFill>
                  <a:srgbClr val="0066FF"/>
                </a:solidFill>
              </a:rPr>
              <a:t>n</a:t>
            </a:r>
            <a:r>
              <a:rPr lang="en-US">
                <a:solidFill>
                  <a:srgbClr val="0066FF"/>
                </a:solidFill>
              </a:rPr>
              <a:t> covariance</a:t>
            </a:r>
            <a:r>
              <a:rPr lang="en-US"/>
              <a:t> matrix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854200" y="2306638"/>
          <a:ext cx="4851400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4" imgW="2235200" imgH="622300" progId="Equation.3">
                  <p:embed/>
                </p:oleObj>
              </mc:Choice>
              <mc:Fallback>
                <p:oleObj name="Equation" r:id="rId4" imgW="2235200" imgH="622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2306638"/>
                        <a:ext cx="4851400" cy="1350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33400"/>
            <a:ext cx="738187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429000"/>
            <a:ext cx="7834312" cy="3192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695" y="2743200"/>
            <a:ext cx="385710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47800" y="76200"/>
            <a:ext cx="272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 a covariance matrix…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Eigenvectors &amp; Eigenvalues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alpha val="0"/>
              </a:schemeClr>
            </a:solidFill>
          </a:ln>
        </p:spPr>
        <p:txBody>
          <a:bodyPr/>
          <a:lstStyle/>
          <a:p>
            <a:pPr eaLnBrk="1" hangingPunct="1"/>
            <a:r>
              <a:rPr lang="en-US" dirty="0"/>
              <a:t>Eigenvector:  given a </a:t>
            </a:r>
            <a:r>
              <a:rPr lang="en-US" i="1" dirty="0" err="1"/>
              <a:t>n</a:t>
            </a:r>
            <a:r>
              <a:rPr lang="en-US" dirty="0" err="1"/>
              <a:t>x</a:t>
            </a:r>
            <a:r>
              <a:rPr lang="en-US" i="1" dirty="0" err="1"/>
              <a:t>n</a:t>
            </a:r>
            <a:r>
              <a:rPr lang="en-US" dirty="0"/>
              <a:t> matrix (A) there exists a nonzero vector </a:t>
            </a:r>
            <a:r>
              <a:rPr lang="en-US" dirty="0">
                <a:solidFill>
                  <a:srgbClr val="114FFB"/>
                </a:solidFill>
              </a:rPr>
              <a:t>x</a:t>
            </a:r>
            <a:r>
              <a:rPr lang="en-US" dirty="0"/>
              <a:t> such that </a:t>
            </a:r>
            <a:r>
              <a:rPr lang="en-US" dirty="0">
                <a:solidFill>
                  <a:srgbClr val="114FFB"/>
                </a:solidFill>
              </a:rPr>
              <a:t>Ax = </a:t>
            </a:r>
            <a:r>
              <a:rPr lang="en-US" dirty="0" err="1">
                <a:solidFill>
                  <a:srgbClr val="114FFB"/>
                </a:solidFill>
              </a:rPr>
              <a:t>λx</a:t>
            </a:r>
            <a:endParaRPr 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dirty="0" err="1">
                <a:solidFill>
                  <a:srgbClr val="000000"/>
                </a:solidFill>
              </a:rPr>
              <a:t>Eigenvalue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114FFB"/>
                </a:solidFill>
              </a:rPr>
              <a:t>λ </a:t>
            </a:r>
            <a:r>
              <a:rPr lang="en-US" dirty="0">
                <a:solidFill>
                  <a:srgbClr val="000000"/>
                </a:solidFill>
              </a:rPr>
              <a:t>is an </a:t>
            </a:r>
            <a:r>
              <a:rPr lang="en-US" dirty="0" err="1">
                <a:solidFill>
                  <a:srgbClr val="000000"/>
                </a:solidFill>
              </a:rPr>
              <a:t>eigenvalue</a:t>
            </a:r>
            <a:r>
              <a:rPr lang="en-US" dirty="0">
                <a:solidFill>
                  <a:srgbClr val="000000"/>
                </a:solidFill>
              </a:rPr>
              <a:t> of </a:t>
            </a:r>
            <a:r>
              <a:rPr lang="en-US" dirty="0">
                <a:solidFill>
                  <a:srgbClr val="114FFB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 if there is a nontrivial solution</a:t>
            </a:r>
            <a:r>
              <a:rPr lang="en-US" dirty="0">
                <a:solidFill>
                  <a:srgbClr val="114FFB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of </a:t>
            </a:r>
            <a:r>
              <a:rPr lang="en-US" dirty="0">
                <a:solidFill>
                  <a:srgbClr val="114FFB"/>
                </a:solidFill>
              </a:rPr>
              <a:t>Ax = </a:t>
            </a:r>
            <a:r>
              <a:rPr lang="en-US" dirty="0" err="1">
                <a:solidFill>
                  <a:srgbClr val="114FFB"/>
                </a:solidFill>
              </a:rPr>
              <a:t>λx</a:t>
            </a:r>
            <a:endParaRPr 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dirty="0">
                <a:solidFill>
                  <a:srgbClr val="000000"/>
                </a:solidFill>
              </a:rPr>
              <a:t>Example: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solidFill>
                  <a:srgbClr val="114FFB"/>
                </a:solidFill>
              </a:rPr>
              <a:t>Ax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endParaRPr lang="en-US" dirty="0">
              <a:solidFill>
                <a:srgbClr val="114FFB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EAE6-A8C6-4B1B-A2E4-82E2F8F6CBDD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7" name="Right Bracket 6"/>
          <p:cNvSpPr/>
          <p:nvPr/>
        </p:nvSpPr>
        <p:spPr bwMode="auto">
          <a:xfrm>
            <a:off x="2286000" y="4740275"/>
            <a:ext cx="304800" cy="822325"/>
          </a:xfrm>
          <a:prstGeom prst="righ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9" name="Left Bracket 8"/>
          <p:cNvSpPr/>
          <p:nvPr/>
        </p:nvSpPr>
        <p:spPr bwMode="auto">
          <a:xfrm>
            <a:off x="1752600" y="4732338"/>
            <a:ext cx="304800" cy="822325"/>
          </a:xfrm>
          <a:prstGeom prst="lef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4" name="Right Bracket 13"/>
          <p:cNvSpPr/>
          <p:nvPr/>
        </p:nvSpPr>
        <p:spPr bwMode="auto">
          <a:xfrm>
            <a:off x="3124200" y="4732338"/>
            <a:ext cx="304800" cy="822325"/>
          </a:xfrm>
          <a:prstGeom prst="righ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5" name="Left Bracket 14"/>
          <p:cNvSpPr/>
          <p:nvPr/>
        </p:nvSpPr>
        <p:spPr bwMode="auto">
          <a:xfrm>
            <a:off x="2743200" y="4724400"/>
            <a:ext cx="304800" cy="822325"/>
          </a:xfrm>
          <a:prstGeom prst="lef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Right Bracket 15"/>
          <p:cNvSpPr/>
          <p:nvPr/>
        </p:nvSpPr>
        <p:spPr bwMode="auto">
          <a:xfrm>
            <a:off x="6629400" y="4732338"/>
            <a:ext cx="304800" cy="822325"/>
          </a:xfrm>
          <a:prstGeom prst="righ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7" name="Left Bracket 16"/>
          <p:cNvSpPr/>
          <p:nvPr/>
        </p:nvSpPr>
        <p:spPr bwMode="auto">
          <a:xfrm>
            <a:off x="6019800" y="4724400"/>
            <a:ext cx="304800" cy="822325"/>
          </a:xfrm>
          <a:prstGeom prst="lef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8" name="Right Bracket 17"/>
          <p:cNvSpPr/>
          <p:nvPr/>
        </p:nvSpPr>
        <p:spPr bwMode="auto">
          <a:xfrm>
            <a:off x="4648200" y="4732338"/>
            <a:ext cx="304800" cy="822325"/>
          </a:xfrm>
          <a:prstGeom prst="righ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9" name="Left Bracket 18"/>
          <p:cNvSpPr/>
          <p:nvPr/>
        </p:nvSpPr>
        <p:spPr bwMode="auto">
          <a:xfrm>
            <a:off x="4191000" y="4724400"/>
            <a:ext cx="304800" cy="822325"/>
          </a:xfrm>
          <a:prstGeom prst="lef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7661" name="TextBox 19"/>
          <p:cNvSpPr txBox="1">
            <a:spLocks noChangeArrowheads="1"/>
          </p:cNvSpPr>
          <p:nvPr/>
        </p:nvSpPr>
        <p:spPr bwMode="auto">
          <a:xfrm>
            <a:off x="1828800" y="4800600"/>
            <a:ext cx="6524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1   6</a:t>
            </a:r>
          </a:p>
          <a:p>
            <a:pPr eaLnBrk="0" hangingPunct="0"/>
            <a:r>
              <a:rPr lang="en-US" sz="1800">
                <a:ea typeface="MS Pゴシック" pitchFamily="-92" charset="-128"/>
              </a:rPr>
              <a:t>5   2</a:t>
            </a:r>
          </a:p>
        </p:txBody>
      </p:sp>
      <p:sp>
        <p:nvSpPr>
          <p:cNvPr id="27662" name="TextBox 20"/>
          <p:cNvSpPr txBox="1">
            <a:spLocks noChangeArrowheads="1"/>
          </p:cNvSpPr>
          <p:nvPr/>
        </p:nvSpPr>
        <p:spPr bwMode="auto">
          <a:xfrm>
            <a:off x="2819400" y="4800600"/>
            <a:ext cx="3952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 6</a:t>
            </a:r>
          </a:p>
          <a:p>
            <a:pPr eaLnBrk="0" hangingPunct="0"/>
            <a:r>
              <a:rPr lang="en-US" sz="1800">
                <a:ea typeface="MS Pゴシック" pitchFamily="-92" charset="-128"/>
              </a:rPr>
              <a:t>-5</a:t>
            </a:r>
          </a:p>
        </p:txBody>
      </p:sp>
      <p:sp>
        <p:nvSpPr>
          <p:cNvPr id="27663" name="TextBox 21"/>
          <p:cNvSpPr txBox="1">
            <a:spLocks noChangeArrowheads="1"/>
          </p:cNvSpPr>
          <p:nvPr/>
        </p:nvSpPr>
        <p:spPr bwMode="auto">
          <a:xfrm>
            <a:off x="3581400" y="4953000"/>
            <a:ext cx="352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=</a:t>
            </a:r>
          </a:p>
        </p:txBody>
      </p:sp>
      <p:sp>
        <p:nvSpPr>
          <p:cNvPr id="27664" name="TextBox 22"/>
          <p:cNvSpPr txBox="1">
            <a:spLocks noChangeArrowheads="1"/>
          </p:cNvSpPr>
          <p:nvPr/>
        </p:nvSpPr>
        <p:spPr bwMode="auto">
          <a:xfrm>
            <a:off x="4252913" y="4800600"/>
            <a:ext cx="5207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-24</a:t>
            </a:r>
          </a:p>
          <a:p>
            <a:pPr eaLnBrk="0" hangingPunct="0"/>
            <a:r>
              <a:rPr lang="en-US" sz="1800">
                <a:ea typeface="MS Pゴシック" pitchFamily="-92" charset="-128"/>
              </a:rPr>
              <a:t> 20</a:t>
            </a:r>
          </a:p>
        </p:txBody>
      </p:sp>
      <p:sp>
        <p:nvSpPr>
          <p:cNvPr id="27665" name="TextBox 23"/>
          <p:cNvSpPr txBox="1">
            <a:spLocks noChangeArrowheads="1"/>
          </p:cNvSpPr>
          <p:nvPr/>
        </p:nvSpPr>
        <p:spPr bwMode="auto">
          <a:xfrm>
            <a:off x="5057775" y="4964113"/>
            <a:ext cx="352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=</a:t>
            </a:r>
          </a:p>
        </p:txBody>
      </p:sp>
      <p:sp>
        <p:nvSpPr>
          <p:cNvPr id="27666" name="TextBox 24"/>
          <p:cNvSpPr txBox="1">
            <a:spLocks noChangeArrowheads="1"/>
          </p:cNvSpPr>
          <p:nvPr/>
        </p:nvSpPr>
        <p:spPr bwMode="auto">
          <a:xfrm>
            <a:off x="5486400" y="4953000"/>
            <a:ext cx="395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-4</a:t>
            </a:r>
          </a:p>
        </p:txBody>
      </p:sp>
      <p:sp>
        <p:nvSpPr>
          <p:cNvPr id="27667" name="TextBox 25"/>
          <p:cNvSpPr txBox="1">
            <a:spLocks noChangeArrowheads="1"/>
          </p:cNvSpPr>
          <p:nvPr/>
        </p:nvSpPr>
        <p:spPr bwMode="auto">
          <a:xfrm>
            <a:off x="6234113" y="4800600"/>
            <a:ext cx="3952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 6</a:t>
            </a:r>
          </a:p>
          <a:p>
            <a:pPr eaLnBrk="0" hangingPunct="0"/>
            <a:r>
              <a:rPr lang="en-US" sz="1800">
                <a:ea typeface="MS Pゴシック" pitchFamily="-92" charset="-128"/>
              </a:rPr>
              <a:t>-5</a:t>
            </a:r>
          </a:p>
        </p:txBody>
      </p:sp>
      <p:sp>
        <p:nvSpPr>
          <p:cNvPr id="27668" name="TextBox 26"/>
          <p:cNvSpPr txBox="1">
            <a:spLocks noChangeArrowheads="1"/>
          </p:cNvSpPr>
          <p:nvPr/>
        </p:nvSpPr>
        <p:spPr bwMode="auto">
          <a:xfrm>
            <a:off x="7191375" y="4953000"/>
            <a:ext cx="352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a typeface="MS Pゴシック" pitchFamily="-92" charset="-128"/>
              </a:rPr>
              <a:t>=</a:t>
            </a:r>
          </a:p>
        </p:txBody>
      </p:sp>
      <p:sp>
        <p:nvSpPr>
          <p:cNvPr id="27669" name="TextBox 27"/>
          <p:cNvSpPr txBox="1">
            <a:spLocks noChangeArrowheads="1"/>
          </p:cNvSpPr>
          <p:nvPr/>
        </p:nvSpPr>
        <p:spPr bwMode="auto">
          <a:xfrm>
            <a:off x="7620000" y="4800600"/>
            <a:ext cx="762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solidFill>
                  <a:srgbClr val="114FFB"/>
                </a:solidFill>
                <a:ea typeface="MS Pゴシック" pitchFamily="-92" charset="-128"/>
              </a:rPr>
              <a:t>-4x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1524000" y="57150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95400" y="603146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16200000" flipV="1">
            <a:off x="3048000" y="57150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43200" y="6019800"/>
            <a:ext cx="128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Eigenvector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33118" y="6019800"/>
            <a:ext cx="128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Eigenvector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rot="16200000" flipV="1">
            <a:off x="6286500" y="57531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76800" y="6031468"/>
            <a:ext cx="119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Eigenvalue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rot="5400000" flipH="1" flipV="1">
            <a:off x="5067300" y="55245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3400" y="76200"/>
            <a:ext cx="645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the eigenvector and </a:t>
            </a:r>
            <a:r>
              <a:rPr lang="en-US" dirty="0" err="1"/>
              <a:t>eigenvalues</a:t>
            </a:r>
            <a:r>
              <a:rPr lang="en-US" dirty="0"/>
              <a:t> of the covariance matrix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19EA-8E24-41FD-9758-D4ACD1DDE8D8}" type="slidenum">
              <a:rPr lang="en-US"/>
              <a:pPr/>
              <a:t>49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Properties of Eigenvectors and Eigenvalues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Eigenvectors can only be found for square matrices and not every square matrix has eigenvectors.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Given an </a:t>
            </a:r>
            <a:r>
              <a:rPr lang="en-US" sz="2800" i="1" dirty="0"/>
              <a:t>n</a:t>
            </a:r>
            <a:r>
              <a:rPr lang="en-US" sz="2800" dirty="0"/>
              <a:t> x </a:t>
            </a:r>
            <a:r>
              <a:rPr lang="en-US" sz="2800" i="1" dirty="0"/>
              <a:t>n</a:t>
            </a:r>
            <a:r>
              <a:rPr lang="en-US" sz="2800" dirty="0"/>
              <a:t> matrix (with eigenvectors), we can find </a:t>
            </a:r>
            <a:r>
              <a:rPr lang="en-US" sz="2800" i="1" dirty="0"/>
              <a:t>n</a:t>
            </a:r>
            <a:r>
              <a:rPr lang="en-US" sz="2800" dirty="0"/>
              <a:t> eigenvectors.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All eigenvectors of a </a:t>
            </a:r>
            <a:r>
              <a:rPr lang="en-US" sz="2800" u="sng" dirty="0"/>
              <a:t>symmetric</a:t>
            </a:r>
            <a:r>
              <a:rPr lang="en-US" sz="2800" baseline="30000" dirty="0"/>
              <a:t>*</a:t>
            </a:r>
            <a:r>
              <a:rPr lang="en-US" sz="2800" dirty="0"/>
              <a:t> matrix are perpendicular to each other, no matter how many dimensions we have.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All eigenvalues of a symmetric matrix are real.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/>
              <a:t>(symmetric matrices are examples of Hermitian matrices)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4146550" y="6276975"/>
            <a:ext cx="4025900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285750" indent="-285750" algn="ctr" eaLnBrk="0" hangingPunct="0"/>
            <a:r>
              <a:rPr lang="en-US" sz="1600">
                <a:ea typeface="MS Pゴシック" pitchFamily="-92" charset="-128"/>
              </a:rPr>
              <a:t>*Note: covariance matrices are symmetric!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52400"/>
            <a:ext cx="396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plot(gala) performs all by all </a:t>
            </a:r>
            <a:r>
              <a:rPr lang="en-US" dirty="0" err="1"/>
              <a:t>scatterplots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24243"/>
            <a:ext cx="6543675" cy="597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289045" y="6412468"/>
            <a:ext cx="442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Clearly there is redundant information here. 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5044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the Eigenvectors of the covariance matrix.</a:t>
            </a:r>
          </a:p>
          <a:p>
            <a:endParaRPr lang="en-US" dirty="0"/>
          </a:p>
        </p:txBody>
      </p:sp>
      <p:pic>
        <p:nvPicPr>
          <p:cNvPr id="921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755332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58966" y="5486400"/>
            <a:ext cx="8493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of these </a:t>
            </a:r>
            <a:r>
              <a:rPr lang="en-US" dirty="0" err="1"/>
              <a:t>EignenVectors</a:t>
            </a:r>
            <a:r>
              <a:rPr lang="en-US" dirty="0"/>
              <a:t> are orthogonal to each other in some 7 dimensional space…</a:t>
            </a:r>
          </a:p>
          <a:p>
            <a:r>
              <a:rPr lang="en-US" dirty="0"/>
              <a:t>They form an orthogonal basis..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0" y="152400"/>
            <a:ext cx="93660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get the new principle components, multiply the </a:t>
            </a:r>
            <a:r>
              <a:rPr lang="en-US" dirty="0" err="1"/>
              <a:t>meanSubtractedMatrix</a:t>
            </a:r>
            <a:r>
              <a:rPr lang="en-US" dirty="0"/>
              <a:t> times the eigenvectors.</a:t>
            </a:r>
          </a:p>
          <a:p>
            <a:r>
              <a:rPr lang="en-US" dirty="0"/>
              <a:t>Conceptually, we are “rotating” the data into a new dimensional space with </a:t>
            </a:r>
          </a:p>
          <a:p>
            <a:r>
              <a:rPr lang="en-US" dirty="0"/>
              <a:t>“orthogonal” vectors generated by the </a:t>
            </a:r>
            <a:r>
              <a:rPr lang="en-US" dirty="0" err="1"/>
              <a:t>EigenValue</a:t>
            </a:r>
            <a:r>
              <a:rPr lang="en-US" dirty="0"/>
              <a:t> decomposition.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87869"/>
            <a:ext cx="5511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have our data projected into component space..</a:t>
            </a:r>
          </a:p>
          <a:p>
            <a:r>
              <a:rPr lang="en-US" dirty="0"/>
              <a:t>These are the principal components of our data..</a:t>
            </a:r>
          </a:p>
        </p:txBody>
      </p:sp>
      <p:pic>
        <p:nvPicPr>
          <p:cNvPr id="901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719137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52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Alternatively (with much less typing)</a:t>
            </a: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09600"/>
            <a:ext cx="7515225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CAB5-C94B-4CF6-A4FC-B8DB5637F93C}" type="slidenum">
              <a:rPr lang="en-US"/>
              <a:pPr/>
              <a:t>53</a:t>
            </a:fld>
            <a:endParaRPr lang="en-US"/>
          </a:p>
        </p:txBody>
      </p:sp>
      <p:sp>
        <p:nvSpPr>
          <p:cNvPr id="3747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Calculating the percent variance</a:t>
            </a:r>
          </a:p>
        </p:txBody>
      </p:sp>
      <p:sp>
        <p:nvSpPr>
          <p:cNvPr id="3747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When the </a:t>
            </a:r>
            <a:r>
              <a:rPr lang="el-GR" sz="2800" dirty="0">
                <a:latin typeface="Lucida Grande" pitchFamily="-65" charset="0"/>
                <a:cs typeface="Arial" charset="0"/>
              </a:rPr>
              <a:t>λ</a:t>
            </a:r>
            <a:r>
              <a:rPr lang="en-US" sz="2800" baseline="-25000" dirty="0" err="1">
                <a:cs typeface="Arial" charset="0"/>
              </a:rPr>
              <a:t>i</a:t>
            </a:r>
            <a:r>
              <a:rPr lang="en-US" sz="2800" dirty="0" err="1"/>
              <a:t>’s</a:t>
            </a:r>
            <a:r>
              <a:rPr lang="en-US" sz="2800" dirty="0"/>
              <a:t> (</a:t>
            </a:r>
            <a:r>
              <a:rPr lang="en-US" sz="2800" dirty="0" err="1"/>
              <a:t>eigenvalues</a:t>
            </a:r>
            <a:r>
              <a:rPr lang="en-US" sz="2800" dirty="0"/>
              <a:t>) are sorted in descending order, the proportion of variance explained by the </a:t>
            </a:r>
            <a:r>
              <a:rPr lang="en-US" sz="2800" i="1" dirty="0"/>
              <a:t>p</a:t>
            </a:r>
            <a:r>
              <a:rPr lang="en-US" sz="2800" dirty="0"/>
              <a:t> principal components is: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  <a:buNone/>
            </a:pPr>
            <a:endParaRPr lang="en-US" sz="2800" dirty="0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2209800" y="2362200"/>
          <a:ext cx="3810000" cy="177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4" imgW="1905000" imgH="889000" progId="Equation.3">
                  <p:embed/>
                </p:oleObj>
              </mc:Choice>
              <mc:Fallback>
                <p:oleObj name="Equation" r:id="rId4" imgW="1905000" imgH="889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62200"/>
                        <a:ext cx="3810000" cy="177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4419600"/>
            <a:ext cx="768667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36C260-056C-41EB-B034-31C6678066D2}"/>
              </a:ext>
            </a:extLst>
          </p:cNvPr>
          <p:cNvSpPr txBox="1"/>
          <p:nvPr/>
        </p:nvSpPr>
        <p:spPr>
          <a:xfrm>
            <a:off x="767080" y="152400"/>
            <a:ext cx="4653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Consider a simulated 2D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C5526C-515B-474F-A00C-00861B3A3C24}"/>
              </a:ext>
            </a:extLst>
          </p:cNvPr>
          <p:cNvSpPr/>
          <p:nvPr/>
        </p:nvSpPr>
        <p:spPr>
          <a:xfrm>
            <a:off x="228600" y="6336268"/>
            <a:ext cx="922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https://github.com/afodor/metagenomicsTools/blob/master/src/classExamples/pcaSim.txt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573A55-00BF-4876-B688-84AABE520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0"/>
            <a:ext cx="4643006" cy="5105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203313-CA00-45AF-979C-333FFED2F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762000"/>
            <a:ext cx="4925691" cy="44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28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FE784A-83B4-4017-84B7-C5EE238D1253}"/>
              </a:ext>
            </a:extLst>
          </p:cNvPr>
          <p:cNvSpPr txBox="1"/>
          <p:nvPr/>
        </p:nvSpPr>
        <p:spPr>
          <a:xfrm flipH="1">
            <a:off x="533400" y="3810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rotate these data any way we want to (by any </a:t>
            </a:r>
            <a:r>
              <a:rPr lang="en-US" dirty="0" err="1"/>
              <a:t>orthornoral</a:t>
            </a:r>
            <a:r>
              <a:rPr lang="en-US" dirty="0"/>
              <a:t> basis)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453A3-2085-44A0-879F-C32883989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7696200" cy="13167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5F42CF-BFA6-4924-BD18-062FE741E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14600"/>
            <a:ext cx="7543800" cy="34728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DDF523-977B-43AA-9CA2-92475A38477A}"/>
              </a:ext>
            </a:extLst>
          </p:cNvPr>
          <p:cNvSpPr txBox="1"/>
          <p:nvPr/>
        </p:nvSpPr>
        <p:spPr>
          <a:xfrm>
            <a:off x="1600200" y="2743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rotation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C9445F-4299-442D-B5DA-06F4493D0DEC}"/>
              </a:ext>
            </a:extLst>
          </p:cNvPr>
          <p:cNvSpPr txBox="1"/>
          <p:nvPr/>
        </p:nvSpPr>
        <p:spPr>
          <a:xfrm>
            <a:off x="5334000" y="27548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rotation</a:t>
            </a:r>
          </a:p>
        </p:txBody>
      </p:sp>
    </p:spTree>
    <p:extLst>
      <p:ext uri="{BB962C8B-B14F-4D97-AF65-F5344CB8AC3E}">
        <p14:creationId xmlns:p14="http://schemas.microsoft.com/office/powerpoint/2010/main" val="21934315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CAA90-6CE3-4256-8F93-1F749BA83BB6}"/>
              </a:ext>
            </a:extLst>
          </p:cNvPr>
          <p:cNvSpPr txBox="1"/>
          <p:nvPr/>
        </p:nvSpPr>
        <p:spPr>
          <a:xfrm>
            <a:off x="152400" y="39469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PCA rotation is the rotation that guarantees that PCA1 will capture the most possible variance of the data in one dimension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84AA0-F53C-4364-BF65-14B567CA6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40" y="838200"/>
            <a:ext cx="5534460" cy="5018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68FDBF-657E-4E15-B4A3-1B1EF317D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650240"/>
            <a:ext cx="4590228" cy="41503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46D318-259D-4734-8995-95575078FA27}"/>
              </a:ext>
            </a:extLst>
          </p:cNvPr>
          <p:cNvSpPr txBox="1"/>
          <p:nvPr/>
        </p:nvSpPr>
        <p:spPr>
          <a:xfrm>
            <a:off x="533400" y="5867400"/>
            <a:ext cx="79074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the option of doing inference (comparing for example red. vs. blue)</a:t>
            </a:r>
          </a:p>
          <a:p>
            <a:r>
              <a:rPr lang="en-US" dirty="0"/>
              <a:t>in one-dimension (with, for example, a simple t-test) even though we started with </a:t>
            </a:r>
          </a:p>
          <a:p>
            <a:r>
              <a:rPr lang="en-US" dirty="0"/>
              <a:t>two correlated variables)</a:t>
            </a:r>
          </a:p>
        </p:txBody>
      </p:sp>
    </p:spTree>
    <p:extLst>
      <p:ext uri="{BB962C8B-B14F-4D97-AF65-F5344CB8AC3E}">
        <p14:creationId xmlns:p14="http://schemas.microsoft.com/office/powerpoint/2010/main" val="11636065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F7EE0A-AE38-405B-A8E5-787658C67513}"/>
              </a:ext>
            </a:extLst>
          </p:cNvPr>
          <p:cNvSpPr txBox="1"/>
          <p:nvPr/>
        </p:nvSpPr>
        <p:spPr>
          <a:xfrm>
            <a:off x="284480" y="76200"/>
            <a:ext cx="79074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the option of doing inference (comparing for example red. vs. blue)</a:t>
            </a:r>
          </a:p>
          <a:p>
            <a:r>
              <a:rPr lang="en-US" dirty="0"/>
              <a:t>in one-dimension (with, for example, a simple t-test) even though we started with </a:t>
            </a:r>
          </a:p>
          <a:p>
            <a:r>
              <a:rPr lang="en-US" dirty="0"/>
              <a:t>two correlated variables)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D88892-7492-416E-890C-F45C07DF7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4267200"/>
            <a:ext cx="2590800" cy="2202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2E9431-E656-4486-91ED-EC3F3154F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6800"/>
            <a:ext cx="7620000" cy="328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721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04800"/>
            <a:ext cx="6026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Correlated variables in linear models</a:t>
            </a:r>
          </a:p>
          <a:p>
            <a:r>
              <a:rPr lang="en-US" dirty="0"/>
              <a:t>PCA in concepts</a:t>
            </a:r>
          </a:p>
          <a:p>
            <a:r>
              <a:rPr lang="en-US" dirty="0"/>
              <a:t>PCA in equations</a:t>
            </a:r>
          </a:p>
          <a:p>
            <a:r>
              <a:rPr lang="en-US" dirty="0"/>
              <a:t>PCA in Java (for your reference; not covered in class or in final)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6248400" y="1295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468868"/>
            <a:ext cx="5818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have a linear algebra library, PCA is easy to implement</a:t>
            </a: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066800"/>
            <a:ext cx="7239000" cy="431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5791200"/>
            <a:ext cx="810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National Institute of Standards and Technology has been kind enough to provide</a:t>
            </a:r>
          </a:p>
          <a:p>
            <a:r>
              <a:rPr lang="en-US" dirty="0"/>
              <a:t>us with one…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228600"/>
            <a:ext cx="681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Area, elevation and species count are all correlated with one another…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371600"/>
            <a:ext cx="3967162" cy="37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600200" y="838200"/>
            <a:ext cx="16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Species Vs. Area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52600"/>
            <a:ext cx="4572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381000"/>
            <a:ext cx="285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 Subtract column means…</a:t>
            </a: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762000"/>
            <a:ext cx="58007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0"/>
            <a:ext cx="294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Find the covariance matrix</a:t>
            </a: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04800"/>
            <a:ext cx="547687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3810000"/>
            <a:ext cx="4648200" cy="284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447800"/>
            <a:ext cx="42481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962400"/>
            <a:ext cx="51816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457200"/>
            <a:ext cx="52292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4191000" y="14478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5029200" y="53340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8600"/>
            <a:ext cx="7924800" cy="413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495800"/>
            <a:ext cx="51244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5105400"/>
            <a:ext cx="51816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04800"/>
            <a:ext cx="5867400" cy="519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>
            <a:off x="2362200" y="5410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076825"/>
            <a:ext cx="57626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52400"/>
            <a:ext cx="69342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0525" y="2956111"/>
            <a:ext cx="5934075" cy="19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143000"/>
            <a:ext cx="71913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2975" y="2209800"/>
            <a:ext cx="43910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4343400" y="2286000"/>
            <a:ext cx="409575" cy="228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3352800"/>
            <a:ext cx="48768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0600" y="4953000"/>
            <a:ext cx="36671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14775" y="152400"/>
            <a:ext cx="52292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Straight Arrow Connector 20"/>
          <p:cNvCxnSpPr/>
          <p:nvPr/>
        </p:nvCxnSpPr>
        <p:spPr>
          <a:xfrm flipV="1">
            <a:off x="3200400" y="11430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29517" y="381000"/>
            <a:ext cx="142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Initial matrix: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57800" y="1905000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Covariance matrix: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07180" y="3059668"/>
            <a:ext cx="148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 vectors: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14800" y="4724400"/>
            <a:ext cx="14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 values: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5400000" flipH="1" flipV="1">
            <a:off x="6667500" y="56769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53000" y="5726668"/>
            <a:ext cx="215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variance explained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8039894" y="57523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72114" y="5867400"/>
            <a:ext cx="1971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in</a:t>
            </a:r>
          </a:p>
          <a:p>
            <a:r>
              <a:rPr lang="en-US" dirty="0" err="1"/>
              <a:t>EigenVector</a:t>
            </a:r>
            <a:r>
              <a:rPr lang="en-US" dirty="0"/>
              <a:t> Matrix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29200" y="38862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27714" y="38862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99314" y="38862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,2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505200" y="2743200"/>
            <a:ext cx="2133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05200" y="47244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1171575"/>
            <a:ext cx="513397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422209" y="1828800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Matrix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524000"/>
            <a:ext cx="4267200" cy="103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3048000"/>
            <a:ext cx="4648200" cy="689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62200" y="3048000"/>
            <a:ext cx="1988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 Values</a:t>
            </a:r>
          </a:p>
          <a:p>
            <a:r>
              <a:rPr lang="en-US" dirty="0"/>
              <a:t>(r has them sorted)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4687669"/>
            <a:ext cx="36671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rot="5400000" flipH="1" flipV="1">
            <a:off x="6743700" y="5411569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29200" y="5461337"/>
            <a:ext cx="215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variance explained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8116094" y="5486975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48314" y="5602069"/>
            <a:ext cx="1971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in</a:t>
            </a:r>
          </a:p>
          <a:p>
            <a:r>
              <a:rPr lang="en-US" dirty="0" err="1"/>
              <a:t>EigenVector</a:t>
            </a:r>
            <a:r>
              <a:rPr lang="en-US" dirty="0"/>
              <a:t> Matrix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3733800" y="5562600"/>
            <a:ext cx="1219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76400" y="762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19800" y="697468"/>
            <a:ext cx="63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76200"/>
            <a:ext cx="5867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more trivial helper method to reorder the </a:t>
            </a:r>
            <a:r>
              <a:rPr lang="en-US" dirty="0" err="1"/>
              <a:t>eigenvalues</a:t>
            </a:r>
            <a:r>
              <a:rPr lang="en-US" dirty="0"/>
              <a:t>…</a:t>
            </a: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09600"/>
            <a:ext cx="84867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45720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In:  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4495800"/>
            <a:ext cx="4648200" cy="689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38961" y="557426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Out:  </a:t>
            </a:r>
            <a:endParaRPr lang="en-US" dirty="0"/>
          </a:p>
        </p:txBody>
      </p:sp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5562600"/>
            <a:ext cx="45815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7400" y="4495800"/>
            <a:ext cx="3048000" cy="577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524000" y="4202668"/>
            <a:ext cx="236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Unsorted Eigen Vectors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24961" y="4114800"/>
            <a:ext cx="202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Sorted Eigen Values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6057900" y="5143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91200" y="5181600"/>
            <a:ext cx="12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 value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8497094" y="51427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18030" y="5181600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38297" y="6183868"/>
            <a:ext cx="206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Sorted </a:t>
            </a:r>
            <a:r>
              <a:rPr lang="en-US" dirty="0" err="1"/>
              <a:t>EigenVectors</a:t>
            </a: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28650"/>
            <a:ext cx="74961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524250"/>
            <a:ext cx="49434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4343400"/>
            <a:ext cx="32670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9600" y="152400"/>
            <a:ext cx="749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we have our Eigenvectors, we are ready to calculate the components….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6200000" flipV="1">
            <a:off x="6019800" y="30480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43600" y="3429000"/>
            <a:ext cx="301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(or just </a:t>
            </a:r>
            <a:r>
              <a:rPr lang="en-US" dirty="0" err="1"/>
              <a:t>d.times</a:t>
            </a:r>
            <a:r>
              <a:rPr lang="en-US" dirty="0"/>
              <a:t>(</a:t>
            </a:r>
            <a:r>
              <a:rPr lang="en-US" dirty="0" err="1"/>
              <a:t>eigenVectors</a:t>
            </a:r>
            <a:r>
              <a:rPr lang="en-US" dirty="0"/>
              <a:t>))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8600"/>
            <a:ext cx="681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Area, elevation and species count are all correlated with one another…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838200"/>
            <a:ext cx="212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Species Vs. Elevation</a:t>
            </a:r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1981201"/>
            <a:ext cx="468408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3" y="1447800"/>
            <a:ext cx="4357687" cy="4100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8600"/>
            <a:ext cx="681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Area, elevation and species count are all correlated with one another…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838200"/>
            <a:ext cx="185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Elevation Vs. Area</a:t>
            </a: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447801"/>
            <a:ext cx="5029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318001"/>
            <a:ext cx="3810000" cy="248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428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put them together into a linear model…</a:t>
            </a: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66800"/>
            <a:ext cx="771057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3733800"/>
            <a:ext cx="349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drop the interaction term…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7162800" y="25908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114800"/>
            <a:ext cx="69246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85800" y="6019800"/>
            <a:ext cx="6076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ANOVA view, both Elevation and Area are important</a:t>
            </a:r>
          </a:p>
          <a:p>
            <a:r>
              <a:rPr lang="en-US" dirty="0"/>
              <a:t>(zeroing them out significantly increases residual sum squared)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5334000" y="502761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5334000" y="5181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2132</Words>
  <Application>Microsoft Office PowerPoint</Application>
  <PresentationFormat>On-screen Show (4:3)</PresentationFormat>
  <Paragraphs>340</Paragraphs>
  <Slides>69</Slides>
  <Notes>51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9" baseType="lpstr">
      <vt:lpstr>ＭＳ Ｐゴシック</vt:lpstr>
      <vt:lpstr>Arial</vt:lpstr>
      <vt:lpstr>Calibri</vt:lpstr>
      <vt:lpstr>Lucida Grande</vt:lpstr>
      <vt:lpstr>MS Pゴシック</vt:lpstr>
      <vt:lpstr>Times New Roman</vt:lpstr>
      <vt:lpstr>Wingdings</vt:lpstr>
      <vt:lpstr>Office Theme</vt:lpstr>
      <vt:lpstr>Equation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Covariance Matrix</vt:lpstr>
      <vt:lpstr>PowerPoint Presentation</vt:lpstr>
      <vt:lpstr>Eigenvectors &amp; Eigenvalues</vt:lpstr>
      <vt:lpstr>Properties of Eigenvectors and Eigenvalues</vt:lpstr>
      <vt:lpstr>PowerPoint Presentation</vt:lpstr>
      <vt:lpstr>PowerPoint Presentation</vt:lpstr>
      <vt:lpstr>PowerPoint Presentation</vt:lpstr>
      <vt:lpstr>Calculating the percent variance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afodor</cp:lastModifiedBy>
  <cp:revision>94</cp:revision>
  <dcterms:created xsi:type="dcterms:W3CDTF">2006-08-16T00:00:00Z</dcterms:created>
  <dcterms:modified xsi:type="dcterms:W3CDTF">2018-04-05T14:51:17Z</dcterms:modified>
</cp:coreProperties>
</file>