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57200"/>
            <a:ext cx="671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Disease detectives – Attack rate, relative rate , odds ratio, case fatality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534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data….)</a:t>
            </a:r>
          </a:p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thing for any data like this, make a two by two contingency table…</a:t>
            </a:r>
          </a:p>
          <a:p>
            <a:r>
              <a:rPr lang="en-US" dirty="0" smtClean="0"/>
              <a:t>Label each row and column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525869"/>
            <a:ext cx="454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you have your table, re-read everything; </a:t>
            </a:r>
          </a:p>
          <a:p>
            <a:r>
              <a:rPr lang="en-US" dirty="0" smtClean="0"/>
              <a:t>Make sure all the numbers add up!!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70923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22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498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 (like on your study guide), you can do </a:t>
            </a:r>
          </a:p>
          <a:p>
            <a:r>
              <a:rPr lang="en-US" dirty="0" smtClean="0"/>
              <a:t>	= (40 * 110 ) / (10 *20 )  = 22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91200"/>
            <a:ext cx="39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you may be able to do that faster…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457200"/>
            <a:ext cx="21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are the same…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696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514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3212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1828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4896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4384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59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1447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7211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4507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411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4096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659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2200" y="4812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4114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1718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47918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419600" y="4431268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= (40 * 110 ) / (10 *20 )  = 22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597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fatality rate:</a:t>
            </a:r>
          </a:p>
          <a:p>
            <a:endParaRPr lang="en-US" dirty="0" smtClean="0"/>
          </a:p>
          <a:p>
            <a:r>
              <a:rPr lang="en-US" dirty="0" smtClean="0"/>
              <a:t>	The ratio of people with the disease who die from it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828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81400"/>
            <a:ext cx="597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the people who got sick, 25 died.  What is the fatality rate?</a:t>
            </a:r>
          </a:p>
          <a:p>
            <a:endParaRPr lang="en-US" dirty="0" smtClean="0"/>
          </a:p>
          <a:p>
            <a:r>
              <a:rPr lang="en-US" dirty="0" smtClean="0"/>
              <a:t>	25 / (40 </a:t>
            </a:r>
            <a:r>
              <a:rPr lang="en-US" dirty="0" smtClean="0"/>
              <a:t>)  </a:t>
            </a:r>
            <a:r>
              <a:rPr lang="en-US" dirty="0" smtClean="0"/>
              <a:t>= </a:t>
            </a:r>
            <a:r>
              <a:rPr lang="en-US" dirty="0" smtClean="0"/>
              <a:t>0.63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77868" y="3048000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people attended </a:t>
            </a:r>
            <a:r>
              <a:rPr lang="en-US" smtClean="0"/>
              <a:t>the fair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00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505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15070"/>
            <a:ext cx="534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60 people attended a fair.  40 of them got sick.</a:t>
            </a:r>
          </a:p>
          <a:p>
            <a:r>
              <a:rPr lang="en-US" dirty="0" smtClean="0"/>
              <a:t>120 people did not attend the fair.  10 of them got sick.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8862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7868" y="5486400"/>
            <a:ext cx="35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 people did not attended the fair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48200" y="5105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10200" y="5029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172200"/>
            <a:ext cx="776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first contingency table will (if you are like me) be wrong, so double check it…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</a:t>
            </a:r>
            <a:r>
              <a:rPr lang="en-US" dirty="0" smtClean="0">
                <a:solidFill>
                  <a:srgbClr val="FF0000"/>
                </a:solidFill>
              </a:rPr>
              <a:t>attack rate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134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6019800"/>
            <a:ext cx="818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seems as if they will (usually) ask about the attack rate in the vulnerable population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609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98120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people who attended the fair, what is the attack rate?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31242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40 / ( 40 + 20 )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81200" y="3429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389786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got sick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52800" y="3505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3962400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people who attended </a:t>
            </a:r>
            <a:r>
              <a:rPr lang="en-US" smtClean="0"/>
              <a:t>the fair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1200" y="472440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2/3  = 66.67%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10200"/>
            <a:ext cx="654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 the fair, you are at a 2/3 </a:t>
            </a:r>
            <a:r>
              <a:rPr lang="en-US" dirty="0" smtClean="0">
                <a:solidFill>
                  <a:srgbClr val="FF0000"/>
                </a:solidFill>
              </a:rPr>
              <a:t>risk</a:t>
            </a:r>
            <a:r>
              <a:rPr lang="en-US" dirty="0" smtClean="0"/>
              <a:t> of contacting the disease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830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relative risk </a:t>
            </a:r>
            <a:r>
              <a:rPr lang="en-US" dirty="0" smtClean="0"/>
              <a:t>of attending the fair?</a:t>
            </a:r>
          </a:p>
          <a:p>
            <a:endParaRPr lang="en-US" dirty="0" smtClean="0"/>
          </a:p>
          <a:p>
            <a:r>
              <a:rPr lang="en-US" dirty="0" smtClean="0"/>
              <a:t>The relative risk is the ratio of attack rates of attending the fair vs. not attending the fair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9050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733800"/>
            <a:ext cx="6239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 rate for attending the fair:  40 / (40 + 20)   = 0.67</a:t>
            </a:r>
          </a:p>
          <a:p>
            <a:r>
              <a:rPr lang="en-US" dirty="0" smtClean="0"/>
              <a:t>Attack rate for not attending the fair: 10 / ( 10 + 110 )  = </a:t>
            </a:r>
            <a:r>
              <a:rPr lang="en-US" dirty="0" smtClean="0"/>
              <a:t>0.83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relative risk is the ratio of these two numbers 0.67 / </a:t>
            </a:r>
            <a:r>
              <a:rPr lang="en-US" dirty="0" smtClean="0"/>
              <a:t>0.83 </a:t>
            </a:r>
            <a:r>
              <a:rPr lang="en-US" dirty="0" smtClean="0"/>
              <a:t>= 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7102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odds ratio </a:t>
            </a:r>
            <a:r>
              <a:rPr lang="en-US" dirty="0" smtClean="0"/>
              <a:t>is another way of thinking about how dangerous the fair is.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224677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attend the 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590800"/>
            <a:ext cx="637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attended the fair, what are the odds that you got sick….</a:t>
            </a:r>
          </a:p>
          <a:p>
            <a:endParaRPr lang="en-US" dirty="0" smtClean="0"/>
          </a:p>
          <a:p>
            <a:r>
              <a:rPr lang="en-US" dirty="0" smtClean="0"/>
              <a:t>	= 40 / 20  =  2</a:t>
            </a:r>
          </a:p>
          <a:p>
            <a:endParaRPr lang="en-US" dirty="0" smtClean="0"/>
          </a:p>
          <a:p>
            <a:r>
              <a:rPr lang="en-US" dirty="0" smtClean="0"/>
              <a:t>If you did not attend the fair, what are the odds that you got sick…</a:t>
            </a:r>
          </a:p>
          <a:p>
            <a:endParaRPr lang="en-US" dirty="0" smtClean="0"/>
          </a:p>
          <a:p>
            <a:r>
              <a:rPr lang="en-US" dirty="0" smtClean="0"/>
              <a:t>	= 10 / 110 = 0.09</a:t>
            </a:r>
          </a:p>
          <a:p>
            <a:endParaRPr lang="en-US" dirty="0" smtClean="0"/>
          </a:p>
          <a:p>
            <a:r>
              <a:rPr lang="en-US" dirty="0" smtClean="0"/>
              <a:t>The odds ratio is 2 / 0.09 =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334000"/>
            <a:ext cx="792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</a:t>
            </a:r>
            <a:r>
              <a:rPr lang="en-US" dirty="0" smtClean="0">
                <a:solidFill>
                  <a:srgbClr val="FF0000"/>
                </a:solidFill>
              </a:rPr>
              <a:t>small </a:t>
            </a:r>
            <a:r>
              <a:rPr lang="en-US" dirty="0" smtClean="0"/>
              <a:t>and the disease is common, and you are asked to choose </a:t>
            </a:r>
          </a:p>
          <a:p>
            <a:r>
              <a:rPr lang="en-US" dirty="0" smtClean="0"/>
              <a:t>between the odds ratio and risk ratio, choose the odds ratio…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9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population is large, and the disease is rare,</a:t>
            </a:r>
          </a:p>
          <a:p>
            <a:r>
              <a:rPr lang="en-US" dirty="0" smtClean="0"/>
              <a:t> the odds ratio is approximately equal to the risk ratio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271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1,000,000 people live in Charlotte ; 1% of them have the disease.</a:t>
            </a:r>
          </a:p>
          <a:p>
            <a:endParaRPr lang="en-US" dirty="0" smtClean="0"/>
          </a:p>
          <a:p>
            <a:r>
              <a:rPr lang="en-US" dirty="0" smtClean="0"/>
              <a:t>500,000 people live in Chapel Hill; 0.5% of the have the disease.</a:t>
            </a:r>
          </a:p>
          <a:p>
            <a:endParaRPr lang="en-US" dirty="0" smtClean="0"/>
          </a:p>
          <a:p>
            <a:r>
              <a:rPr lang="en-US" dirty="0" smtClean="0"/>
              <a:t>What is the risk ratio of living in Charlotte relative to Chapel Hill?</a:t>
            </a:r>
          </a:p>
          <a:p>
            <a:endParaRPr lang="en-US" dirty="0" smtClean="0"/>
          </a:p>
          <a:p>
            <a:r>
              <a:rPr lang="en-US" dirty="0" smtClean="0"/>
              <a:t>	= .01 / .005 =  2</a:t>
            </a:r>
          </a:p>
          <a:p>
            <a:endParaRPr lang="en-US" dirty="0" smtClean="0"/>
          </a:p>
          <a:p>
            <a:r>
              <a:rPr lang="en-US" dirty="0" smtClean="0"/>
              <a:t>What is the odds ratio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1219200"/>
            <a:ext cx="179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 up data…)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43434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1955800"/>
                <a:gridCol w="297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Got sick (case)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not get sick (control)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Charlotte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Chapel 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497,500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5400" y="579120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=( 10,000 / 1,000,000  ) / (2,500 / 500,000) = 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554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those of you who are more </a:t>
            </a:r>
            <a:r>
              <a:rPr lang="en-US" smtClean="0"/>
              <a:t>mathematically inclined…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677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62400" y="6488668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https://en.wikipedia.org/wiki/Odds_ratio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815</Words>
  <Application>Microsoft Office PowerPoint</Application>
  <PresentationFormat>On-screen Show (4:3)</PresentationFormat>
  <Paragraphs>177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28</cp:revision>
  <dcterms:created xsi:type="dcterms:W3CDTF">2006-08-16T00:00:00Z</dcterms:created>
  <dcterms:modified xsi:type="dcterms:W3CDTF">2015-09-26T15:09:37Z</dcterms:modified>
</cp:coreProperties>
</file>