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69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30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89" r:id="rId33"/>
    <p:sldId id="316" r:id="rId34"/>
    <p:sldId id="291" r:id="rId35"/>
    <p:sldId id="317" r:id="rId36"/>
    <p:sldId id="295" r:id="rId37"/>
    <p:sldId id="296" r:id="rId38"/>
    <p:sldId id="297" r:id="rId39"/>
    <p:sldId id="298" r:id="rId40"/>
    <p:sldId id="314" r:id="rId41"/>
    <p:sldId id="299" r:id="rId42"/>
    <p:sldId id="300" r:id="rId43"/>
    <p:sldId id="310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E926-3778-4231-96B9-8CC56DC35E9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933E5-CC6C-4EC4-A4F5-DB785B8E5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1200" y="381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-1"/>
            <a:ext cx="4038600" cy="664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6692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 do a two-sided test:</a:t>
            </a:r>
          </a:p>
          <a:p>
            <a:endParaRPr lang="en-US" dirty="0"/>
          </a:p>
          <a:p>
            <a:r>
              <a:rPr lang="en-US" dirty="0"/>
              <a:t>Every probability that is &lt;= the </a:t>
            </a:r>
            <a:r>
              <a:rPr lang="en-US" dirty="0" err="1"/>
              <a:t>prob</a:t>
            </a:r>
            <a:r>
              <a:rPr lang="en-US" dirty="0"/>
              <a:t> for our observed data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2600" y="23622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4888468"/>
            <a:ext cx="434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671" y="4964668"/>
            <a:ext cx="27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area under p(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782669"/>
            <a:ext cx="242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Observed: 1000 from A;</a:t>
            </a:r>
          </a:p>
          <a:p>
            <a:r>
              <a:rPr lang="en-US" dirty="0"/>
              <a:t>                  1500 from 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685800"/>
            <a:ext cx="71723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finally, we can calculate the p(seeing 1000 reads in A) </a:t>
            </a:r>
          </a:p>
          <a:p>
            <a:r>
              <a:rPr lang="en-US" dirty="0"/>
              <a:t>(or, alternatively B as 1,500 reads) under the null hypothesis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9200" y="685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-76200"/>
            <a:ext cx="1043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do we estimate the variances associated with each sample?</a:t>
            </a:r>
          </a:p>
          <a:p>
            <a:r>
              <a:rPr lang="en-US" dirty="0"/>
              <a:t>We could use these formulas: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11430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879068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0"/>
            <a:ext cx="4881562" cy="6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659868"/>
            <a:ext cx="14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instead…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62600"/>
            <a:ext cx="3505200" cy="103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load the RNA-</a:t>
            </a:r>
            <a:r>
              <a:rPr lang="en-US" dirty="0" err="1"/>
              <a:t>seq</a:t>
            </a:r>
            <a:r>
              <a:rPr lang="en-US" dirty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follow this vignette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(from </a:t>
            </a:r>
            <a:r>
              <a:rPr lang="en-US" dirty="0">
                <a:hlinkClick r:id="rId4"/>
              </a:rPr>
              <a:t>http://bioconductor.org/packages/release/bioc/html/DESeq.html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install </a:t>
            </a:r>
            <a:r>
              <a:rPr lang="en-US" dirty="0" err="1"/>
              <a:t>DeSEQ</a:t>
            </a:r>
            <a:r>
              <a:rPr lang="en-US" dirty="0"/>
              <a:t> from 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reading the data in as usual…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even use </a:t>
            </a:r>
            <a:r>
              <a:rPr lang="en-US" dirty="0" err="1"/>
              <a:t>DeSeq</a:t>
            </a:r>
            <a:r>
              <a:rPr lang="en-US" dirty="0"/>
              <a:t>, we can do some nice QA/QC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histogram of the number of sequences assigned to each gene..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“sum” to every row in</a:t>
            </a:r>
          </a:p>
          <a:p>
            <a:r>
              <a:rPr lang="en-US" dirty="0"/>
              <a:t>the data frame.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the number of reads for each gene…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we can ask how many reads per sample..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D2_03 (with only 76,684 sequences) seems a little low.</a:t>
            </a:r>
          </a:p>
          <a:p>
            <a:r>
              <a:rPr lang="en-US" dirty="0"/>
              <a:t>We could think about taking it out…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seems reasonably</a:t>
            </a:r>
          </a:p>
          <a:p>
            <a:r>
              <a:rPr lang="en-US" dirty="0"/>
              <a:t>well behaved, so we will leave it</a:t>
            </a:r>
          </a:p>
          <a:p>
            <a:r>
              <a:rPr lang="en-US" dirty="0"/>
              <a:t>in for now…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time, we saw how </a:t>
            </a:r>
            <a:r>
              <a:rPr lang="en-US" dirty="0" err="1"/>
              <a:t>DeSeq</a:t>
            </a:r>
            <a:r>
              <a:rPr lang="en-US" dirty="0"/>
              <a:t> calculates the mean and the variance</a:t>
            </a:r>
          </a:p>
          <a:p>
            <a:r>
              <a:rPr lang="en-US" dirty="0"/>
              <a:t>while (i) normalizing for different numbers of sequences per lane and (ii)</a:t>
            </a:r>
          </a:p>
          <a:p>
            <a:r>
              <a:rPr lang="en-US" dirty="0"/>
              <a:t>ensuring that the variance is always higher than the mean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8285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once you have the mean and the variance for two conditions, how do you perform</a:t>
            </a:r>
          </a:p>
          <a:p>
            <a:r>
              <a:rPr lang="en-US" dirty="0"/>
              <a:t>gene by gene inference to generate p-values for the null hypothesis of no differential </a:t>
            </a:r>
          </a:p>
          <a:p>
            <a:r>
              <a:rPr lang="en-US" dirty="0"/>
              <a:t>expression?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take some initial looks at </a:t>
            </a:r>
            <a:r>
              <a:rPr lang="en-US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as we have seen,</a:t>
            </a:r>
          </a:p>
          <a:p>
            <a:r>
              <a:rPr lang="en-US" dirty="0"/>
              <a:t> a good correlation</a:t>
            </a:r>
          </a:p>
          <a:p>
            <a:r>
              <a:rPr lang="en-US" dirty="0"/>
              <a:t>between these 2 biological</a:t>
            </a:r>
          </a:p>
          <a:p>
            <a:r>
              <a:rPr lang="en-US" dirty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 gives us the correlation co-efficient…</a:t>
            </a:r>
          </a:p>
          <a:p>
            <a:r>
              <a:rPr lang="en-US" dirty="0"/>
              <a:t>How much information about the y-axis can you get given the x-axis?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(More on this as we get to linear models in the 2</a:t>
            </a:r>
            <a:r>
              <a:rPr lang="en-US" baseline="30000" dirty="0"/>
              <a:t>nd</a:t>
            </a:r>
            <a:r>
              <a:rPr lang="en-US" dirty="0"/>
              <a:t> half of the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http://en.wikipedia.org/wiki/Pearson_product-moment_correlation_coefficient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a (very quick and informal) set of commands </a:t>
            </a:r>
          </a:p>
          <a:p>
            <a:r>
              <a:rPr lang="en-US" dirty="0"/>
              <a:t>suggests there will be a big shift between 2 days and 20 weeks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day 2 samples seem well correlated with each 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seems to be a little more variance in the week 12 </a:t>
            </a:r>
          </a:p>
          <a:p>
            <a:r>
              <a:rPr lang="en-US" dirty="0"/>
              <a:t>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some shift day 2 to week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 big shift from day 2 to week 20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week 20s are well correlated to each other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D2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W12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samples are not on the red lines because each sample has a different number of 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we will use </a:t>
            </a:r>
            <a:r>
              <a:rPr lang="en-US" dirty="0" err="1"/>
              <a:t>DeSeq</a:t>
            </a:r>
            <a:r>
              <a:rPr lang="en-US" dirty="0"/>
              <a:t> for is to normalize the data</a:t>
            </a:r>
          </a:p>
          <a:p>
            <a:r>
              <a:rPr lang="en-US" dirty="0"/>
              <a:t>(adjust all of the samples so we can treat them as if they had an identical number of reads).</a:t>
            </a:r>
          </a:p>
          <a:p>
            <a:r>
              <a:rPr lang="en-US" dirty="0"/>
              <a:t>This will allow us to, for example, take an average across samples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 following the directions in the vignette</a:t>
            </a:r>
          </a:p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by names fails on the returned matrix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retreat to column indexes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working with average samples we only have 3 plots to worry about in our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25" y="76200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In our previous simulation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we’ve shown that the negative</a:t>
            </a:r>
          </a:p>
          <a:p>
            <a:r>
              <a:rPr lang="en-US" sz="1200" dirty="0" err="1">
                <a:latin typeface="Arial" pitchFamily="34" charset="0"/>
                <a:cs typeface="Arial" pitchFamily="34" charset="0"/>
              </a:rPr>
              <a:t>bimomial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can deal with sampling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with non-constant variance.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But that was testing one sample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against a know mean and variance…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2395213" y="3429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813" y="28194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23813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33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</a:t>
            </a:r>
            <a:r>
              <a:rPr lang="en-US" dirty="0" err="1"/>
              <a:t>vs</a:t>
            </a:r>
            <a:r>
              <a:rPr lang="en-US" dirty="0"/>
              <a:t> 12 weeks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 vs. 20 weeks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12 week vs. 20 week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would expect, the Poisson assumption (“shot noise”) does not model our data </a:t>
            </a:r>
          </a:p>
          <a:p>
            <a:r>
              <a:rPr lang="en-US" dirty="0"/>
              <a:t>(here visualized with canonical variance)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want to see which genes are differentially expressed…</a:t>
            </a:r>
          </a:p>
          <a:p>
            <a:r>
              <a:rPr lang="en-US" dirty="0"/>
              <a:t>We start by getting our </a:t>
            </a:r>
            <a:r>
              <a:rPr lang="en-US" dirty="0" err="1"/>
              <a:t>DeSeq</a:t>
            </a:r>
            <a:r>
              <a:rPr lang="en-US" dirty="0"/>
              <a:t> variance estimates…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estimate a single</a:t>
            </a:r>
          </a:p>
          <a:p>
            <a:r>
              <a:rPr lang="en-US" dirty="0"/>
              <a:t>variance across all conditions…</a:t>
            </a:r>
          </a:p>
          <a:p>
            <a:r>
              <a:rPr lang="en-US" dirty="0"/>
              <a:t>(rather than have 3 variances for</a:t>
            </a:r>
          </a:p>
          <a:p>
            <a:r>
              <a:rPr lang="en-US" dirty="0"/>
              <a:t>each gene…)</a:t>
            </a:r>
          </a:p>
          <a:p>
            <a:endParaRPr lang="en-US" dirty="0"/>
          </a:p>
          <a:p>
            <a:r>
              <a:rPr lang="en-US" dirty="0"/>
              <a:t>(Just to keep the math simpler…)</a:t>
            </a:r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vignette there are a number of sets of estimates we might be interested 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fitInfo</a:t>
            </a:r>
            <a:r>
              <a:rPr lang="en-US" sz="1600" dirty="0"/>
              <a:t>(</a:t>
            </a:r>
            <a:r>
              <a:rPr lang="en-US" sz="1600" dirty="0" err="1"/>
              <a:t>cds</a:t>
            </a:r>
            <a:r>
              <a:rPr lang="en-US" sz="1600" dirty="0"/>
              <a:t>)$</a:t>
            </a:r>
            <a:r>
              <a:rPr lang="en-US" sz="1600" dirty="0" err="1"/>
              <a:t>perGeneDispEsts</a:t>
            </a:r>
            <a:r>
              <a:rPr lang="en-US" sz="1600" dirty="0"/>
              <a:t> – gives us the </a:t>
            </a:r>
            <a:r>
              <a:rPr lang="en-US" sz="1600" dirty="0" err="1"/>
              <a:t>Deseq’s</a:t>
            </a:r>
            <a:r>
              <a:rPr lang="en-US" sz="1600" dirty="0"/>
              <a:t> formula for the “raw” variance estimated for the gene </a:t>
            </a:r>
          </a:p>
          <a:p>
            <a:r>
              <a:rPr lang="en-US" sz="1600" dirty="0"/>
              <a:t>i in condition j..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Deseq’s</a:t>
            </a:r>
            <a:r>
              <a:rPr lang="en-US" dirty="0"/>
              <a:t> “raw” variance is the </a:t>
            </a:r>
          </a:p>
          <a:p>
            <a:r>
              <a:rPr lang="en-US" dirty="0" err="1"/>
              <a:t>cannonical</a:t>
            </a:r>
            <a:r>
              <a:rPr lang="en-US" dirty="0"/>
              <a:t> variance minus the means</a:t>
            </a:r>
          </a:p>
          <a:p>
            <a:r>
              <a:rPr lang="en-US" dirty="0"/>
              <a:t>(correcting for size factors)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scales by dividing by the square </a:t>
            </a:r>
          </a:p>
          <a:p>
            <a:r>
              <a:rPr lang="en-US" dirty="0"/>
              <a:t>of the mean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8956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Cannonical</a:t>
            </a:r>
            <a:r>
              <a:rPr lang="en-US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79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fitted line based on all of the raw variances.  </a:t>
            </a:r>
          </a:p>
          <a:p>
            <a:r>
              <a:rPr lang="en-US" dirty="0"/>
              <a:t>This allows for pooling of the estimate of the raw </a:t>
            </a:r>
            <a:r>
              <a:rPr lang="en-US" dirty="0" err="1"/>
              <a:t>variancess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deSeq</a:t>
            </a:r>
            <a:r>
              <a:rPr lang="en-US" dirty="0"/>
              <a:t> paper, this was a local</a:t>
            </a:r>
          </a:p>
          <a:p>
            <a:r>
              <a:rPr lang="en-US" dirty="0"/>
              <a:t>regression, but according to the </a:t>
            </a:r>
          </a:p>
          <a:p>
            <a:r>
              <a:rPr lang="en-US" dirty="0"/>
              <a:t>vignette it is now a two-parameter</a:t>
            </a:r>
          </a:p>
          <a:p>
            <a:r>
              <a:rPr lang="en-US" dirty="0"/>
              <a:t>Gamma function…</a:t>
            </a:r>
          </a:p>
          <a:p>
            <a:endParaRPr lang="en-US" dirty="0"/>
          </a:p>
          <a:p>
            <a:r>
              <a:rPr lang="en-US" dirty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difference with the published paper.</a:t>
            </a:r>
          </a:p>
          <a:p>
            <a:br>
              <a:rPr lang="en-US" dirty="0"/>
            </a:br>
            <a:r>
              <a:rPr lang="en-US" dirty="0"/>
              <a:t>In the published paper, the variance came from the fit.</a:t>
            </a:r>
          </a:p>
          <a:p>
            <a:r>
              <a:rPr lang="en-US" dirty="0"/>
              <a:t>In the software: the variance for downstream analysis is the max(observed variance, fit variance)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used for downstream analysis can be gotten by </a:t>
            </a:r>
            <a:r>
              <a:rPr lang="en-US" dirty="0" err="1"/>
              <a:t>fData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)[,1]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raw variance for downstream analysis is the max(observed raw variance, fit raw variance)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01083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Essentially, for some genes,</a:t>
            </a:r>
          </a:p>
          <a:p>
            <a:r>
              <a:rPr lang="en-US" dirty="0"/>
              <a:t>their method sets a</a:t>
            </a:r>
          </a:p>
          <a:p>
            <a:r>
              <a:rPr lang="en-US" dirty="0"/>
              <a:t>“floor” of the variance.</a:t>
            </a:r>
          </a:p>
          <a:p>
            <a:endParaRPr lang="en-US" dirty="0"/>
          </a:p>
          <a:p>
            <a:r>
              <a:rPr lang="en-US" dirty="0"/>
              <a:t>This is conservative </a:t>
            </a:r>
          </a:p>
          <a:p>
            <a:r>
              <a:rPr lang="en-US" dirty="0"/>
              <a:t>(since the variance sets</a:t>
            </a:r>
          </a:p>
          <a:p>
            <a:r>
              <a:rPr lang="en-US" dirty="0"/>
              <a:t>the width of the </a:t>
            </a:r>
          </a:p>
          <a:p>
            <a:r>
              <a:rPr lang="en-US" dirty="0" err="1"/>
              <a:t>dbinomial</a:t>
            </a:r>
            <a:r>
              <a:rPr lang="en-US" dirty="0"/>
              <a:t> distribution).</a:t>
            </a:r>
          </a:p>
          <a:p>
            <a:endParaRPr lang="en-US" dirty="0"/>
          </a:p>
          <a:p>
            <a:r>
              <a:rPr lang="en-US" dirty="0"/>
              <a:t>So the yellow ends up being </a:t>
            </a:r>
          </a:p>
          <a:p>
            <a:r>
              <a:rPr lang="en-US" dirty="0" err="1"/>
              <a:t>DeSeqs</a:t>
            </a:r>
            <a:r>
              <a:rPr lang="en-US" dirty="0"/>
              <a:t> (somewhat complicated)</a:t>
            </a:r>
          </a:p>
          <a:p>
            <a:r>
              <a:rPr lang="en-US" dirty="0"/>
              <a:t>conservative estimate of the extra raw “variance” that is to be provided by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they end up doing something else in </a:t>
            </a:r>
            <a:r>
              <a:rPr lang="en-US" dirty="0" err="1"/>
              <a:t>DeSeq</a:t>
            </a:r>
            <a:r>
              <a:rPr lang="en-US" dirty="0"/>
              <a:t> 2!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7564" y="42446"/>
            <a:ext cx="855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Sampling from a known mean and non-constant variance results in a uniform distribution of p-values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procedure belongs in a long history of adding small constants to the variance…</a:t>
            </a:r>
          </a:p>
          <a:p>
            <a:r>
              <a:rPr lang="en-US" dirty="0"/>
              <a:t>(which often seems poorly justified by theory…)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arbitrary damper to the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/>
              <a:t>9,951 citations)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are ready to perform inference (here we remove the “blind” option for the variance to allow </a:t>
            </a:r>
            <a:r>
              <a:rPr lang="en-US" dirty="0" err="1"/>
              <a:t>DeSeq</a:t>
            </a:r>
            <a:r>
              <a:rPr lang="en-US" dirty="0"/>
              <a:t> to estimate a variance for each condition…)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 vs. 12 weeks yields only 5 significant genes at a 10% FDR -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day 2 vs. week 20 yields many more (136) significant genes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5619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 from two conditions under the negative binomial</a:t>
            </a:r>
          </a:p>
          <a:p>
            <a:r>
              <a:rPr lang="en-US" dirty="0"/>
              <a:t>Pooling variance across samples of similar means</a:t>
            </a:r>
          </a:p>
          <a:p>
            <a:r>
              <a:rPr lang="en-US" dirty="0"/>
              <a:t>Our example dataset through </a:t>
            </a:r>
            <a:r>
              <a:rPr lang="en-US" dirty="0" err="1"/>
              <a:t>DeSeq</a:t>
            </a:r>
            <a:endParaRPr lang="en-US" dirty="0"/>
          </a:p>
          <a:p>
            <a:r>
              <a:rPr lang="en-US" dirty="0"/>
              <a:t>False Discovery Rate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1219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569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in a real experiment we need to estimate the mean and variance from two conditions</a:t>
            </a:r>
          </a:p>
          <a:p>
            <a:r>
              <a:rPr lang="en-US" dirty="0"/>
              <a:t>and then perform inference.</a:t>
            </a:r>
          </a:p>
          <a:p>
            <a:endParaRPr lang="en-US" dirty="0"/>
          </a:p>
          <a:p>
            <a:r>
              <a:rPr lang="en-US" dirty="0"/>
              <a:t>Consider a case where in condition A I have 1,000 reads…</a:t>
            </a:r>
          </a:p>
          <a:p>
            <a:endParaRPr lang="en-US" dirty="0"/>
          </a:p>
          <a:p>
            <a:r>
              <a:rPr lang="en-US" dirty="0"/>
              <a:t>In condition B, I have 1,500 reads.</a:t>
            </a:r>
          </a:p>
          <a:p>
            <a:endParaRPr lang="en-US" dirty="0"/>
          </a:p>
          <a:p>
            <a:r>
              <a:rPr lang="en-US" dirty="0"/>
              <a:t>(Here we don’t consider replicate samples and we assume that the scaling factor </a:t>
            </a:r>
            <a:r>
              <a:rPr lang="en-US" dirty="0" err="1"/>
              <a:t>Sj</a:t>
            </a:r>
            <a:r>
              <a:rPr lang="en-US" dirty="0"/>
              <a:t> is</a:t>
            </a:r>
          </a:p>
          <a:p>
            <a:r>
              <a:rPr lang="en-US" dirty="0"/>
              <a:t>just 1 for all samples…)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31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 The normal distribution…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297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algorithm for inference….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885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the null hypothesis that the distribution of the counts of the two conditions is the same.</a:t>
            </a:r>
          </a:p>
          <a:p>
            <a:endParaRPr lang="en-US" dirty="0"/>
          </a:p>
          <a:p>
            <a:r>
              <a:rPr lang="en-US" dirty="0"/>
              <a:t>	(1) Calculate the average number of sequences seen in both conditions…</a:t>
            </a:r>
          </a:p>
          <a:p>
            <a:r>
              <a:rPr lang="en-US" dirty="0"/>
              <a:t>		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648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8536" y="3581400"/>
            <a:ext cx="8446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example this is just </a:t>
            </a:r>
            <a:r>
              <a:rPr lang="en-US" dirty="0">
                <a:solidFill>
                  <a:srgbClr val="FF0000"/>
                </a:solidFill>
              </a:rPr>
              <a:t>( 1500 + 1000) / 2 = 1250</a:t>
            </a:r>
          </a:p>
          <a:p>
            <a:r>
              <a:rPr lang="en-US" dirty="0"/>
              <a:t>i is the index for the gene we are interested in</a:t>
            </a:r>
          </a:p>
          <a:p>
            <a:r>
              <a:rPr lang="en-US" dirty="0"/>
              <a:t>j is the experiment (</a:t>
            </a:r>
            <a:r>
              <a:rPr lang="en-US" dirty="0" err="1"/>
              <a:t>rna</a:t>
            </a:r>
            <a:r>
              <a:rPr lang="en-US" dirty="0"/>
              <a:t>-seq sample)</a:t>
            </a:r>
          </a:p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a scaling factor that corrects for different # of sequences in each sample</a:t>
            </a:r>
          </a:p>
          <a:p>
            <a:r>
              <a:rPr lang="en-US" dirty="0"/>
              <a:t>(but here let’s just assume that all samples have the same sequence depth so all </a:t>
            </a:r>
            <a:r>
              <a:rPr lang="en-US" dirty="0" err="1"/>
              <a:t>Sj</a:t>
            </a:r>
            <a:r>
              <a:rPr lang="en-US" dirty="0"/>
              <a:t>=1) 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2743200"/>
            <a:ext cx="51054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5791200"/>
            <a:ext cx="792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a radical simplification of the math that is actually done in the </a:t>
            </a:r>
            <a:r>
              <a:rPr lang="en-US" dirty="0" err="1"/>
              <a:t>DeSeq</a:t>
            </a:r>
            <a:r>
              <a:rPr lang="en-US" dirty="0"/>
              <a:t> paper</a:t>
            </a:r>
          </a:p>
          <a:p>
            <a:r>
              <a:rPr lang="en-US" dirty="0"/>
              <a:t>as multiple samples with </a:t>
            </a:r>
            <a:r>
              <a:rPr lang="en-US" dirty="0" err="1"/>
              <a:t>Sj</a:t>
            </a:r>
            <a:r>
              <a:rPr lang="en-US" dirty="0"/>
              <a:t> != 1 make things much more complicated..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663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 and B we calculate p and r under the null hypothesis.</a:t>
            </a:r>
          </a:p>
          <a:p>
            <a:r>
              <a:rPr lang="en-US" dirty="0"/>
              <a:t>Let’s say we have an estimate of the variance from both conditions…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A: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5000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176" y="990600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condition B:</a:t>
            </a:r>
          </a:p>
          <a:p>
            <a:r>
              <a:rPr lang="en-US" dirty="0"/>
              <a:t>	1250 sequences</a:t>
            </a:r>
          </a:p>
          <a:p>
            <a:r>
              <a:rPr lang="en-US" dirty="0"/>
              <a:t>	variance = 6000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60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0408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9624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4724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50408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47360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50408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77200" y="4724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2126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1250/5000 = 0.25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926068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1250^2/(5000-1250)= 416.66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91000" y="609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609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926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2126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1250/6000 = 0.208333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926068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1250^2/(6000-1250)= 328.94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616" y="76200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two sets of parameters, we can generate two PDFs under the null hypothesis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15240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49874"/>
            <a:ext cx="3695700" cy="374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943600" y="1524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p(b)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3600"/>
            <a:ext cx="3429000" cy="34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1905000"/>
            <a:ext cx="3505200" cy="4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81200"/>
            <a:ext cx="40216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9600" y="5943600"/>
            <a:ext cx="810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614019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667000"/>
            <a:ext cx="289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0"/>
            <a:ext cx="8108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null hypothesis, p(a) and p(b) are independent, so we can calculate a joint</a:t>
            </a:r>
          </a:p>
          <a:p>
            <a:r>
              <a:rPr lang="en-US" dirty="0"/>
              <a:t>probability p(a) * p(b)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= the number of counts we observed in A</a:t>
            </a:r>
          </a:p>
          <a:p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= the number of counts we observed in B</a:t>
            </a:r>
          </a:p>
          <a:p>
            <a:endParaRPr lang="en-US" dirty="0"/>
          </a:p>
          <a:p>
            <a:r>
              <a:rPr lang="en-US" dirty="0"/>
              <a:t>p(a) * p(b) =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a,</a:t>
            </a:r>
            <a:r>
              <a:rPr lang="en-US" dirty="0"/>
              <a:t> 416.666,0.25) * </a:t>
            </a:r>
            <a:r>
              <a:rPr lang="en-US" dirty="0" err="1"/>
              <a:t>dnbinom</a:t>
            </a:r>
            <a:r>
              <a:rPr lang="en-US" dirty="0"/>
              <a:t>(K</a:t>
            </a:r>
            <a:r>
              <a:rPr lang="en-US" baseline="-25000" dirty="0"/>
              <a:t>b,</a:t>
            </a:r>
            <a:r>
              <a:rPr lang="en-US" dirty="0"/>
              <a:t> 328.94, 0.208333)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362200"/>
            <a:ext cx="586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were a total of 2500 sequences we observed in A or B.</a:t>
            </a:r>
          </a:p>
          <a:p>
            <a:r>
              <a:rPr lang="en-US" dirty="0"/>
              <a:t>So to graph this out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743200"/>
            <a:ext cx="2981325" cy="279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4800" y="2971800"/>
            <a:ext cx="28956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2097</Words>
  <Application>Microsoft Office PowerPoint</Application>
  <PresentationFormat>On-screen Show (4:3)</PresentationFormat>
  <Paragraphs>303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66</cp:revision>
  <dcterms:created xsi:type="dcterms:W3CDTF">2006-08-16T00:00:00Z</dcterms:created>
  <dcterms:modified xsi:type="dcterms:W3CDTF">2017-02-08T17:20:51Z</dcterms:modified>
</cp:coreProperties>
</file>