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73" r:id="rId7"/>
    <p:sldId id="303" r:id="rId8"/>
    <p:sldId id="304" r:id="rId9"/>
    <p:sldId id="305" r:id="rId10"/>
    <p:sldId id="306" r:id="rId11"/>
    <p:sldId id="307" r:id="rId12"/>
    <p:sldId id="308" r:id="rId13"/>
    <p:sldId id="337" r:id="rId14"/>
    <p:sldId id="338" r:id="rId15"/>
    <p:sldId id="339" r:id="rId16"/>
    <p:sldId id="340" r:id="rId17"/>
    <p:sldId id="309" r:id="rId18"/>
    <p:sldId id="310" r:id="rId19"/>
    <p:sldId id="311" r:id="rId20"/>
    <p:sldId id="312" r:id="rId21"/>
    <p:sldId id="341" r:id="rId22"/>
    <p:sldId id="313" r:id="rId23"/>
    <p:sldId id="315" r:id="rId24"/>
    <p:sldId id="314" r:id="rId25"/>
    <p:sldId id="316" r:id="rId26"/>
    <p:sldId id="317" r:id="rId27"/>
    <p:sldId id="318" r:id="rId28"/>
    <p:sldId id="342" r:id="rId29"/>
    <p:sldId id="343" r:id="rId30"/>
    <p:sldId id="33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3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AD07F-71EA-4875-813B-E57FF907F655}" type="datetimeFigureOut">
              <a:rPr lang="en-US" smtClean="0"/>
              <a:pPr/>
              <a:t>2/7/2016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C53B2-1807-49B9-B34C-E26ED20389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64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27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73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78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809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36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259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620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74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971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278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74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17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621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065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300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9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77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48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43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45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41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71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2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381000"/>
            <a:ext cx="76705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Contrasting the </a:t>
            </a:r>
            <a:r>
              <a:rPr lang="en-US" dirty="0" err="1" smtClean="0"/>
              <a:t>Frequentist</a:t>
            </a:r>
            <a:r>
              <a:rPr lang="en-US" dirty="0" smtClean="0"/>
              <a:t> and Bayesian inference for the binomial distribution</a:t>
            </a:r>
          </a:p>
          <a:p>
            <a:r>
              <a:rPr lang="en-US" dirty="0" smtClean="0"/>
              <a:t>Numerical Approaches: The </a:t>
            </a:r>
            <a:r>
              <a:rPr lang="en-US" dirty="0"/>
              <a:t>Metropolis </a:t>
            </a:r>
            <a:r>
              <a:rPr lang="en-US" dirty="0" smtClean="0"/>
              <a:t>algorithm</a:t>
            </a:r>
          </a:p>
          <a:p>
            <a:r>
              <a:rPr lang="en-US" dirty="0" smtClean="0"/>
              <a:t>Numerical Approaches: Grid approximation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8305800" y="533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9227"/>
            <a:ext cx="8369214" cy="69249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is (a version) of the algorithm.</a:t>
            </a:r>
          </a:p>
          <a:p>
            <a:endParaRPr lang="en-US" dirty="0" smtClean="0"/>
          </a:p>
          <a:p>
            <a:r>
              <a:rPr lang="en-US" dirty="0" smtClean="0"/>
              <a:t>Choose some initial value of ∏</a:t>
            </a:r>
            <a:r>
              <a:rPr lang="en-US" baseline="-25000" dirty="0" smtClean="0"/>
              <a:t>old</a:t>
            </a:r>
            <a:r>
              <a:rPr lang="en-US" dirty="0" smtClean="0"/>
              <a:t> ( we’ll choose 0.5)</a:t>
            </a:r>
          </a:p>
          <a:p>
            <a:endParaRPr lang="en-US" dirty="0" smtClean="0"/>
          </a:p>
          <a:p>
            <a:r>
              <a:rPr lang="en-US" dirty="0" smtClean="0"/>
              <a:t>Calculate 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old</a:t>
            </a:r>
            <a:r>
              <a:rPr lang="en-US" dirty="0" smtClean="0"/>
              <a:t> = p( frequency * prior ) for ∏</a:t>
            </a:r>
            <a:r>
              <a:rPr lang="en-US" baseline="-25000" dirty="0" smtClean="0"/>
              <a:t> old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Propose a </a:t>
            </a:r>
            <a:r>
              <a:rPr lang="en-US" dirty="0" smtClean="0">
                <a:solidFill>
                  <a:srgbClr val="FF0000"/>
                </a:solidFill>
              </a:rPr>
              <a:t>move </a:t>
            </a:r>
            <a:r>
              <a:rPr lang="en-US" dirty="0" smtClean="0"/>
              <a:t>to adjust ∏.  (We will use a normal distribution for proposed moves)</a:t>
            </a:r>
          </a:p>
          <a:p>
            <a:r>
              <a:rPr lang="en-US" dirty="0" smtClean="0"/>
              <a:t>So for example, </a:t>
            </a:r>
          </a:p>
          <a:p>
            <a:r>
              <a:rPr lang="en-US" dirty="0" smtClean="0"/>
              <a:t>	∏</a:t>
            </a:r>
            <a:r>
              <a:rPr lang="en-US" baseline="-25000" dirty="0" smtClean="0"/>
              <a:t> new </a:t>
            </a:r>
            <a:r>
              <a:rPr lang="en-US" dirty="0" smtClean="0"/>
              <a:t>= ∏</a:t>
            </a:r>
            <a:r>
              <a:rPr lang="en-US" baseline="-25000" dirty="0" smtClean="0"/>
              <a:t> old </a:t>
            </a:r>
            <a:r>
              <a:rPr lang="en-US" dirty="0" smtClean="0"/>
              <a:t>+ </a:t>
            </a:r>
            <a:r>
              <a:rPr lang="en-US" dirty="0" err="1" smtClean="0"/>
              <a:t>rnorm</a:t>
            </a:r>
            <a:r>
              <a:rPr lang="en-US" dirty="0" smtClean="0"/>
              <a:t>(mean=0,sd=0.01)</a:t>
            </a:r>
          </a:p>
          <a:p>
            <a:r>
              <a:rPr lang="en-US" dirty="0" smtClean="0"/>
              <a:t>	 ∏</a:t>
            </a:r>
            <a:r>
              <a:rPr lang="en-US" baseline="-25000" dirty="0" smtClean="0"/>
              <a:t> new =</a:t>
            </a:r>
            <a:r>
              <a:rPr lang="en-US" dirty="0" smtClean="0"/>
              <a:t> max(∏</a:t>
            </a:r>
            <a:r>
              <a:rPr lang="en-US" baseline="-25000" dirty="0" smtClean="0"/>
              <a:t> new </a:t>
            </a:r>
            <a:r>
              <a:rPr lang="en-US" dirty="0" smtClean="0"/>
              <a:t>,1)</a:t>
            </a:r>
          </a:p>
          <a:p>
            <a:r>
              <a:rPr lang="en-US" dirty="0" smtClean="0"/>
              <a:t>	 ∏</a:t>
            </a:r>
            <a:r>
              <a:rPr lang="en-US" baseline="-25000" dirty="0" smtClean="0"/>
              <a:t> new =</a:t>
            </a:r>
            <a:r>
              <a:rPr lang="en-US" dirty="0" smtClean="0"/>
              <a:t> min(∏</a:t>
            </a:r>
            <a:r>
              <a:rPr lang="en-US" baseline="-25000" dirty="0" smtClean="0"/>
              <a:t> new </a:t>
            </a:r>
            <a:r>
              <a:rPr lang="en-US" dirty="0" smtClean="0"/>
              <a:t>,0)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Calculate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new</a:t>
            </a:r>
            <a:r>
              <a:rPr lang="en-US" dirty="0" smtClean="0"/>
              <a:t> = p( frequency * prior ) for the new value of ∏.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if (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new</a:t>
            </a:r>
            <a:r>
              <a:rPr lang="en-US" baseline="-25000" dirty="0" smtClean="0"/>
              <a:t> </a:t>
            </a:r>
            <a:r>
              <a:rPr lang="en-US" dirty="0" smtClean="0"/>
              <a:t>&gt;=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old</a:t>
            </a:r>
            <a:r>
              <a:rPr lang="en-US" dirty="0" smtClean="0"/>
              <a:t>) accept the move;</a:t>
            </a:r>
          </a:p>
          <a:p>
            <a:endParaRPr lang="en-US" dirty="0" smtClean="0"/>
          </a:p>
          <a:p>
            <a:r>
              <a:rPr lang="en-US" dirty="0" smtClean="0"/>
              <a:t>Otherwise if (</a:t>
            </a:r>
            <a:r>
              <a:rPr lang="en-US" dirty="0" err="1" smtClean="0"/>
              <a:t>runif</a:t>
            </a:r>
            <a:r>
              <a:rPr lang="en-US" dirty="0" smtClean="0"/>
              <a:t>(1) &gt;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new</a:t>
            </a:r>
            <a:r>
              <a:rPr lang="en-US" baseline="-25000" dirty="0" smtClean="0"/>
              <a:t> </a:t>
            </a:r>
            <a:r>
              <a:rPr lang="en-US" dirty="0" smtClean="0"/>
              <a:t>/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old</a:t>
            </a:r>
            <a:r>
              <a:rPr lang="en-US" dirty="0" smtClean="0"/>
              <a:t>  ) accept the move;</a:t>
            </a:r>
          </a:p>
          <a:p>
            <a:endParaRPr lang="en-US" dirty="0" smtClean="0"/>
          </a:p>
          <a:p>
            <a:r>
              <a:rPr lang="en-US" dirty="0" smtClean="0"/>
              <a:t>If we have accepted the move, set ∏</a:t>
            </a:r>
            <a:r>
              <a:rPr lang="en-US" baseline="-25000" dirty="0" smtClean="0"/>
              <a:t> old </a:t>
            </a:r>
            <a:r>
              <a:rPr lang="en-US" dirty="0" smtClean="0"/>
              <a:t>= ∏</a:t>
            </a:r>
            <a:r>
              <a:rPr lang="en-US" baseline="-25000" dirty="0" smtClean="0"/>
              <a:t> new </a:t>
            </a:r>
          </a:p>
          <a:p>
            <a:endParaRPr lang="en-US" baseline="-25000" dirty="0" smtClean="0"/>
          </a:p>
          <a:p>
            <a:r>
              <a:rPr lang="en-US" dirty="0" smtClean="0"/>
              <a:t>Record ∏</a:t>
            </a:r>
            <a:r>
              <a:rPr lang="en-US" baseline="-25000" dirty="0" smtClean="0"/>
              <a:t> old </a:t>
            </a:r>
          </a:p>
          <a:p>
            <a:endParaRPr lang="en-US" dirty="0" smtClean="0"/>
          </a:p>
          <a:p>
            <a:r>
              <a:rPr lang="en-US" dirty="0" smtClean="0"/>
              <a:t>Repeat the move a bunch of times.</a:t>
            </a:r>
          </a:p>
          <a:p>
            <a:r>
              <a:rPr lang="en-US" dirty="0" smtClean="0"/>
              <a:t>If we have chosen our moves from an appropriate distribution and done enough moves,</a:t>
            </a:r>
          </a:p>
          <a:p>
            <a:r>
              <a:rPr lang="en-US" dirty="0" smtClean="0"/>
              <a:t>the distribution of ∏</a:t>
            </a:r>
            <a:r>
              <a:rPr lang="en-US" baseline="-25000" dirty="0" smtClean="0"/>
              <a:t> old  </a:t>
            </a:r>
            <a:r>
              <a:rPr lang="en-US" dirty="0" smtClean="0"/>
              <a:t>values will be proportional to the posterior distribution!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550223"/>
            <a:ext cx="9525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https://github.com/afodor/metagenomicsTools/blob/master/src/metropolitan/metropolitanBetaExample</a:t>
            </a:r>
            <a:endParaRPr lang="en-US" sz="1400" dirty="0"/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2286000"/>
            <a:ext cx="354708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0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228600"/>
            <a:ext cx="5670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flipV="1">
            <a:off x="609600" y="58674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9600" y="6031468"/>
            <a:ext cx="5614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 the analytical  (update rule) with the numerical…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990600"/>
            <a:ext cx="686752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09600" y="304800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Why does this work?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19400" y="533400"/>
            <a:ext cx="5410200" cy="495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77680" y="697468"/>
            <a:ext cx="4389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again follow the logic in Chapter 7 here…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7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914525"/>
            <a:ext cx="5667375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114800" y="304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mySeqs</a:t>
            </a:r>
            <a:r>
              <a:rPr lang="en-US" dirty="0" smtClean="0"/>
              <a:t> &lt;- seq(0,1,.01)</a:t>
            </a:r>
          </a:p>
          <a:p>
            <a:r>
              <a:rPr lang="en-US" dirty="0" smtClean="0"/>
              <a:t>&gt; plot(</a:t>
            </a:r>
            <a:r>
              <a:rPr lang="en-US" dirty="0" err="1" smtClean="0"/>
              <a:t>mySeqs,dbeta</a:t>
            </a:r>
            <a:r>
              <a:rPr lang="en-US" dirty="0" smtClean="0"/>
              <a:t>(</a:t>
            </a:r>
            <a:r>
              <a:rPr lang="en-US" dirty="0" err="1" smtClean="0"/>
              <a:t>mySeqs</a:t>
            </a:r>
            <a:r>
              <a:rPr lang="en-US" dirty="0" smtClean="0"/>
              <a:t>, 24,20))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1143000"/>
            <a:ext cx="552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is the curve that represents our </a:t>
            </a:r>
            <a:r>
              <a:rPr lang="en-US" dirty="0" err="1" smtClean="0"/>
              <a:t>poterior</a:t>
            </a:r>
            <a:r>
              <a:rPr lang="en-US" dirty="0" smtClean="0"/>
              <a:t> probability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886200" y="2209800"/>
            <a:ext cx="2286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72200" y="1676400"/>
            <a:ext cx="21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current state is </a:t>
            </a:r>
            <a:r>
              <a:rPr lang="el-GR" dirty="0" smtClean="0"/>
              <a:t>θ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962400" y="2667000"/>
            <a:ext cx="2286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24600" y="2325469"/>
            <a:ext cx="2205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are considering a </a:t>
            </a:r>
          </a:p>
          <a:p>
            <a:r>
              <a:rPr lang="en-US" dirty="0" smtClean="0"/>
              <a:t>move to  </a:t>
            </a:r>
            <a:r>
              <a:rPr lang="el-GR" dirty="0" smtClean="0"/>
              <a:t>θ</a:t>
            </a:r>
            <a:r>
              <a:rPr lang="en-US" dirty="0" smtClean="0"/>
              <a:t> + 1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14400" y="6059269"/>
            <a:ext cx="35967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</a:t>
            </a:r>
            <a:r>
              <a:rPr lang="el-GR" dirty="0" smtClean="0"/>
              <a:t>θ</a:t>
            </a:r>
            <a:r>
              <a:rPr lang="en-US" dirty="0" smtClean="0"/>
              <a:t>) is the value of the PDF at </a:t>
            </a:r>
            <a:r>
              <a:rPr lang="el-GR" dirty="0" smtClean="0"/>
              <a:t>θ</a:t>
            </a:r>
            <a:endParaRPr lang="en-US" dirty="0" smtClean="0"/>
          </a:p>
          <a:p>
            <a:r>
              <a:rPr lang="en-US" dirty="0" smtClean="0"/>
              <a:t>P(</a:t>
            </a:r>
            <a:r>
              <a:rPr lang="el-GR" dirty="0" smtClean="0"/>
              <a:t>θ</a:t>
            </a:r>
            <a:r>
              <a:rPr lang="en-US" dirty="0" smtClean="0"/>
              <a:t>+1) is the value of the PDF at </a:t>
            </a:r>
            <a:r>
              <a:rPr lang="el-GR" dirty="0" smtClean="0"/>
              <a:t>θ</a:t>
            </a:r>
            <a:r>
              <a:rPr lang="en-US" dirty="0" smtClean="0"/>
              <a:t>+1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914525"/>
            <a:ext cx="5667375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3886200" y="2209800"/>
            <a:ext cx="2286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72200" y="1676400"/>
            <a:ext cx="21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current state is </a:t>
            </a:r>
            <a:r>
              <a:rPr lang="el-GR" dirty="0" smtClean="0"/>
              <a:t>θ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962400" y="2667000"/>
            <a:ext cx="2286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24600" y="2325469"/>
            <a:ext cx="2205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are considering a </a:t>
            </a:r>
          </a:p>
          <a:p>
            <a:r>
              <a:rPr lang="en-US" dirty="0" smtClean="0"/>
              <a:t>move to  </a:t>
            </a:r>
            <a:r>
              <a:rPr lang="el-GR" dirty="0" smtClean="0"/>
              <a:t>θ</a:t>
            </a:r>
            <a:r>
              <a:rPr lang="en-US" dirty="0" smtClean="0"/>
              <a:t> + 1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14400" y="6059269"/>
            <a:ext cx="35967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</a:t>
            </a:r>
            <a:r>
              <a:rPr lang="el-GR" dirty="0" smtClean="0"/>
              <a:t>θ</a:t>
            </a:r>
            <a:r>
              <a:rPr lang="en-US" dirty="0" smtClean="0"/>
              <a:t>) is the value of the PDF at </a:t>
            </a:r>
            <a:r>
              <a:rPr lang="el-GR" dirty="0" smtClean="0"/>
              <a:t>θ</a:t>
            </a:r>
            <a:endParaRPr lang="en-US" dirty="0" smtClean="0"/>
          </a:p>
          <a:p>
            <a:r>
              <a:rPr lang="en-US" dirty="0" smtClean="0"/>
              <a:t>P(</a:t>
            </a:r>
            <a:r>
              <a:rPr lang="el-GR" dirty="0" smtClean="0"/>
              <a:t>θ</a:t>
            </a:r>
            <a:r>
              <a:rPr lang="en-US" dirty="0" smtClean="0"/>
              <a:t>+1) is the value of the PDF at </a:t>
            </a:r>
            <a:r>
              <a:rPr lang="el-GR" dirty="0" smtClean="0"/>
              <a:t>θ</a:t>
            </a:r>
            <a:r>
              <a:rPr lang="en-US" dirty="0" smtClean="0"/>
              <a:t>+1</a:t>
            </a:r>
          </a:p>
          <a:p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143000" y="457200"/>
            <a:ext cx="64054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Let’s call </a:t>
            </a:r>
          </a:p>
          <a:p>
            <a:r>
              <a:rPr lang="en-US" dirty="0" smtClean="0"/>
              <a:t>p(</a:t>
            </a:r>
            <a:r>
              <a:rPr lang="el-GR" dirty="0" smtClean="0"/>
              <a:t>θ</a:t>
            </a:r>
            <a:r>
              <a:rPr lang="en-US" dirty="0" smtClean="0"/>
              <a:t> -&gt; </a:t>
            </a:r>
            <a:r>
              <a:rPr lang="el-GR" dirty="0" smtClean="0"/>
              <a:t>θ</a:t>
            </a:r>
            <a:r>
              <a:rPr lang="en-US" dirty="0" smtClean="0"/>
              <a:t>+1) the probability that we accept a move from </a:t>
            </a:r>
            <a:r>
              <a:rPr lang="el-GR" dirty="0" smtClean="0"/>
              <a:t>θ</a:t>
            </a:r>
            <a:r>
              <a:rPr lang="en-US" dirty="0" smtClean="0"/>
              <a:t> to </a:t>
            </a:r>
            <a:r>
              <a:rPr lang="el-GR" dirty="0" smtClean="0"/>
              <a:t>θ</a:t>
            </a:r>
            <a:r>
              <a:rPr lang="en-US" dirty="0" smtClean="0"/>
              <a:t>+1</a:t>
            </a:r>
          </a:p>
          <a:p>
            <a:r>
              <a:rPr lang="en-US" dirty="0" smtClean="0"/>
              <a:t>p(</a:t>
            </a:r>
            <a:r>
              <a:rPr lang="el-GR" dirty="0" smtClean="0"/>
              <a:t>θ</a:t>
            </a:r>
            <a:r>
              <a:rPr lang="en-US" dirty="0" smtClean="0"/>
              <a:t>+1 -&gt; </a:t>
            </a:r>
            <a:r>
              <a:rPr lang="el-GR" dirty="0" smtClean="0"/>
              <a:t>θ</a:t>
            </a:r>
            <a:r>
              <a:rPr lang="en-US" dirty="0" smtClean="0"/>
              <a:t>) the probability that we accept a move from </a:t>
            </a:r>
            <a:r>
              <a:rPr lang="el-GR" dirty="0" smtClean="0"/>
              <a:t>θ</a:t>
            </a:r>
            <a:r>
              <a:rPr lang="en-US" dirty="0" smtClean="0"/>
              <a:t>+1 to </a:t>
            </a:r>
            <a:r>
              <a:rPr lang="el-GR" dirty="0" smtClean="0"/>
              <a:t>θ</a:t>
            </a:r>
            <a:endParaRPr 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457200"/>
            <a:ext cx="3927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p(</a:t>
            </a:r>
            <a:r>
              <a:rPr lang="el-GR" dirty="0" smtClean="0"/>
              <a:t>θ</a:t>
            </a:r>
            <a:r>
              <a:rPr lang="en-US" dirty="0" smtClean="0"/>
              <a:t> -&gt; </a:t>
            </a:r>
            <a:r>
              <a:rPr lang="el-GR" dirty="0" smtClean="0"/>
              <a:t>θ</a:t>
            </a:r>
            <a:r>
              <a:rPr lang="en-US" dirty="0" smtClean="0"/>
              <a:t>+1)  = 0.5 * min( P(</a:t>
            </a:r>
            <a:r>
              <a:rPr lang="el-GR" dirty="0" smtClean="0"/>
              <a:t>θ</a:t>
            </a:r>
            <a:r>
              <a:rPr lang="en-US" dirty="0" smtClean="0"/>
              <a:t>+1)/P(</a:t>
            </a:r>
            <a:r>
              <a:rPr lang="el-GR" dirty="0" smtClean="0"/>
              <a:t>θ</a:t>
            </a:r>
            <a:r>
              <a:rPr lang="en-US" dirty="0" smtClean="0"/>
              <a:t>),1)  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819400" y="8382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5800" y="1295400"/>
            <a:ext cx="38087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Because we might have</a:t>
            </a:r>
          </a:p>
          <a:p>
            <a:r>
              <a:rPr lang="en-US" dirty="0" smtClean="0"/>
              <a:t>gone to </a:t>
            </a:r>
            <a:r>
              <a:rPr lang="el-GR" dirty="0" smtClean="0"/>
              <a:t>θ</a:t>
            </a:r>
            <a:r>
              <a:rPr lang="en-US" dirty="0" smtClean="0"/>
              <a:t>-1 instead </a:t>
            </a:r>
          </a:p>
          <a:p>
            <a:r>
              <a:rPr lang="en-US" dirty="0" smtClean="0"/>
              <a:t>(although this will cancel out in a bit…)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495800" y="914400"/>
            <a:ext cx="914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05400" y="1600200"/>
            <a:ext cx="2665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the definition of the </a:t>
            </a:r>
          </a:p>
          <a:p>
            <a:r>
              <a:rPr lang="en-US" dirty="0" smtClean="0"/>
              <a:t>Metropolitan algorithm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2514600"/>
            <a:ext cx="1243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Likewise…..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8200" y="2971800"/>
            <a:ext cx="3927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p(</a:t>
            </a:r>
            <a:r>
              <a:rPr lang="el-GR" dirty="0" smtClean="0"/>
              <a:t>θ</a:t>
            </a:r>
            <a:r>
              <a:rPr lang="en-US" dirty="0" smtClean="0"/>
              <a:t>+1 -&gt; </a:t>
            </a:r>
            <a:r>
              <a:rPr lang="el-GR" dirty="0" smtClean="0"/>
              <a:t>θ</a:t>
            </a:r>
            <a:r>
              <a:rPr lang="en-US" dirty="0" smtClean="0"/>
              <a:t>)  = 0.5 * min( P(</a:t>
            </a:r>
            <a:r>
              <a:rPr lang="el-GR" dirty="0" smtClean="0"/>
              <a:t>θ</a:t>
            </a:r>
            <a:r>
              <a:rPr lang="en-US" dirty="0" smtClean="0"/>
              <a:t>)/P(</a:t>
            </a:r>
            <a:r>
              <a:rPr lang="el-GR" dirty="0" smtClean="0"/>
              <a:t>θ</a:t>
            </a:r>
            <a:r>
              <a:rPr lang="en-US" dirty="0" smtClean="0"/>
              <a:t>+1),1) 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43000" y="3505200"/>
            <a:ext cx="542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if we take the ratio of the two transition probabilities</a:t>
            </a:r>
            <a:endParaRPr lang="en-US" dirty="0"/>
          </a:p>
        </p:txBody>
      </p:sp>
      <p:pic>
        <p:nvPicPr>
          <p:cNvPr id="162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1" y="3968087"/>
            <a:ext cx="5943600" cy="266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352800"/>
            <a:ext cx="664845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609600"/>
            <a:ext cx="5943600" cy="266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457199"/>
            <a:ext cx="5334000" cy="5364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33400" y="152400"/>
            <a:ext cx="3756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However this is not necessarily easy….</a:t>
            </a:r>
            <a:endParaRPr lang="en-US" dirty="0"/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63910" y="1295400"/>
            <a:ext cx="388009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3429000" y="24384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29748" y="2587823"/>
            <a:ext cx="1675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Change the step size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" y="5791200"/>
            <a:ext cx="8147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Trying to explore all of North America with random steps of a millimeter at a time..</a:t>
            </a:r>
          </a:p>
          <a:p>
            <a:r>
              <a:rPr lang="en-US" dirty="0" smtClean="0"/>
              <a:t>Not going to work…</a:t>
            </a:r>
          </a:p>
          <a:p>
            <a:r>
              <a:rPr lang="en-US" dirty="0" smtClean="0"/>
              <a:t>Our model get caught up in noise, non-reproducible local </a:t>
            </a:r>
            <a:r>
              <a:rPr lang="en-US" dirty="0" err="1" smtClean="0"/>
              <a:t>minimas</a:t>
            </a:r>
            <a:r>
              <a:rPr lang="en-US" dirty="0" smtClean="0"/>
              <a:t>  and gets confused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914400"/>
            <a:ext cx="5591175" cy="5309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72407" y="2057400"/>
            <a:ext cx="341718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819400" y="987623"/>
            <a:ext cx="224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Change the number of steps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362200" y="1219200"/>
            <a:ext cx="457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5800" y="6248400"/>
            <a:ext cx="3016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Haven’t sampled adequately…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685800"/>
            <a:ext cx="883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“Local </a:t>
            </a:r>
            <a:r>
              <a:rPr lang="en-US" dirty="0" err="1" smtClean="0"/>
              <a:t>mimima</a:t>
            </a:r>
            <a:r>
              <a:rPr lang="en-US" dirty="0" smtClean="0"/>
              <a:t>” is the big problem…</a:t>
            </a:r>
          </a:p>
          <a:p>
            <a:endParaRPr lang="en-US" dirty="0" smtClean="0"/>
          </a:p>
          <a:p>
            <a:r>
              <a:rPr lang="en-US" dirty="0" smtClean="0"/>
              <a:t>(but not a problem for a simple distribution like a beta posterior where there are no local minima!)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1981200"/>
            <a:ext cx="4267200" cy="4033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8597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have a coin and observe 34 heads out of 50 flips.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is the probability that the coin is fair…</a:t>
            </a:r>
          </a:p>
          <a:p>
            <a:r>
              <a:rPr lang="en-US" dirty="0" smtClean="0"/>
              <a:t>The “</a:t>
            </a:r>
            <a:r>
              <a:rPr lang="en-US" dirty="0" err="1" smtClean="0"/>
              <a:t>frequentist</a:t>
            </a:r>
            <a:r>
              <a:rPr lang="en-US" dirty="0" smtClean="0"/>
              <a:t>” (</a:t>
            </a:r>
            <a:r>
              <a:rPr lang="en-US" dirty="0" err="1" smtClean="0"/>
              <a:t>cannonical</a:t>
            </a:r>
            <a:r>
              <a:rPr lang="en-US" dirty="0" smtClean="0"/>
              <a:t>) hypothesis test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1219200"/>
            <a:ext cx="58293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3200400"/>
            <a:ext cx="3505200" cy="337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3000" y="3657600"/>
            <a:ext cx="348615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7543800" y="6019800"/>
            <a:ext cx="152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2000" y="5334000"/>
            <a:ext cx="3910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our symmetrical PDF, twice the area</a:t>
            </a:r>
          </a:p>
          <a:p>
            <a:r>
              <a:rPr lang="en-US" dirty="0" smtClean="0"/>
              <a:t>from 34 to 50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34844" y="5130225"/>
            <a:ext cx="55707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This algorithm will be calculable on any prior and likelihood.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Whether it will actually converge to a useful answer 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in a reasonable amount of time is harder to know..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990600"/>
            <a:ext cx="858440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dirty="0"/>
              <a:t>Metropolis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algorithm is one of (many)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Monte Carlo Markov Chain algorithms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Monte Carlo because it involves chance (in our “random walk”)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Markov Chain because we can consider transitions between states</a:t>
            </a:r>
          </a:p>
          <a:p>
            <a:r>
              <a:rPr lang="el-GR" dirty="0" smtClean="0">
                <a:latin typeface="Arial" pitchFamily="34" charset="0"/>
                <a:cs typeface="Arial" pitchFamily="34" charset="0"/>
              </a:rPr>
              <a:t>θ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l-GR" dirty="0" smtClean="0">
                <a:latin typeface="Arial" pitchFamily="34" charset="0"/>
                <a:cs typeface="Arial" pitchFamily="34" charset="0"/>
              </a:rPr>
              <a:t>θ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+1 with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 memory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of how we get to each state…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This is a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first-order Markov process</a:t>
            </a: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233" y="1784350"/>
            <a:ext cx="8729767" cy="286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981200" y="6019800"/>
            <a:ext cx="655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http://en.wikipedia.org/wiki/Markov_chain_Monte_Carlo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2000" y="381000"/>
            <a:ext cx="76705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Contrasting the </a:t>
            </a:r>
            <a:r>
              <a:rPr lang="en-US" dirty="0" err="1" smtClean="0"/>
              <a:t>Frequentist</a:t>
            </a:r>
            <a:r>
              <a:rPr lang="en-US" dirty="0" smtClean="0"/>
              <a:t> and Bayesian inference for the binomial distribution</a:t>
            </a:r>
          </a:p>
          <a:p>
            <a:r>
              <a:rPr lang="en-US" dirty="0" smtClean="0"/>
              <a:t>Numerical Approaches: The </a:t>
            </a:r>
            <a:r>
              <a:rPr lang="en-US" dirty="0"/>
              <a:t>Metropolis </a:t>
            </a:r>
            <a:r>
              <a:rPr lang="en-US" dirty="0" smtClean="0"/>
              <a:t>algorithm</a:t>
            </a:r>
          </a:p>
          <a:p>
            <a:r>
              <a:rPr lang="en-US" dirty="0" smtClean="0"/>
              <a:t>Numerical Approaches: Grid approximation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953000" y="11430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838200"/>
            <a:ext cx="29107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Let’s say I have this situation: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71600" y="1161871"/>
            <a:ext cx="421115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	 p(∏ |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new</a:t>
            </a:r>
            <a:r>
              <a:rPr lang="en-US" dirty="0" smtClean="0"/>
              <a:t> ) = p(∏) * p(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new</a:t>
            </a:r>
            <a:r>
              <a:rPr lang="en-US" dirty="0" smtClean="0"/>
              <a:t> | ∏ )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733800" y="1905000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3657600" y="1981200"/>
          <a:ext cx="17430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1" name="Equation" r:id="rId4" imgW="1257120" imgH="330120" progId="Equation.3">
                  <p:embed/>
                </p:oleObj>
              </mc:Choice>
              <mc:Fallback>
                <p:oleObj name="Equation" r:id="rId4" imgW="1257120" imgH="3301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981200"/>
                        <a:ext cx="17430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381000" y="2590800"/>
            <a:ext cx="798430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p(∏) is defined by beta(10,10) – nine heads and tails</a:t>
            </a:r>
          </a:p>
          <a:p>
            <a:r>
              <a:rPr lang="en-US" dirty="0" smtClean="0"/>
              <a:t>The new data is 14 heads and 10 tails.  (Defined by the binomial)</a:t>
            </a:r>
          </a:p>
          <a:p>
            <a:r>
              <a:rPr lang="en-US" dirty="0" smtClean="0"/>
              <a:t>Let’s say that I don’t know how to do the integral (i.e. I don’t know the update rule)</a:t>
            </a:r>
          </a:p>
          <a:p>
            <a:r>
              <a:rPr lang="en-US" dirty="0" smtClean="0"/>
              <a:t>(This will often be true when we are not using conjugate priors).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4419600"/>
            <a:ext cx="5925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also use grid approximation to get the same answer…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09600"/>
            <a:ext cx="5689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am getting the logic (but not the code) from Chapter 6 of </a:t>
            </a:r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066800"/>
            <a:ext cx="686752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97130"/>
            <a:ext cx="4617342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5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2530730"/>
            <a:ext cx="4191000" cy="3946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3362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https://github.com/afodor/metagenomicsTools/blob/master/src/metropolitan/gridBetaExample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04800"/>
            <a:ext cx="7166776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81000" y="0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naïve implementation is easy (and in this easy case accurate)</a:t>
            </a:r>
            <a:endParaRPr lang="en-US" dirty="0"/>
          </a:p>
        </p:txBody>
      </p:sp>
      <p:pic>
        <p:nvPicPr>
          <p:cNvPr id="1105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2438400"/>
            <a:ext cx="3779196" cy="3706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04800"/>
            <a:ext cx="845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Why use </a:t>
            </a:r>
            <a:r>
              <a:rPr lang="en-US" dirty="0" err="1" smtClean="0"/>
              <a:t>monte</a:t>
            </a:r>
            <a:r>
              <a:rPr lang="en-US" dirty="0" smtClean="0"/>
              <a:t> </a:t>
            </a:r>
            <a:r>
              <a:rPr lang="en-US" dirty="0" err="1" smtClean="0"/>
              <a:t>carlo</a:t>
            </a:r>
            <a:r>
              <a:rPr lang="en-US" dirty="0" smtClean="0"/>
              <a:t>?  Why not  just use grid approximations to skip the integral?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multi-dimensional datasets, one problem is the “curse of dimensionality”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655317" y="3810000"/>
            <a:ext cx="719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</a:t>
            </a:r>
            <a:r>
              <a:rPr lang="en-US" dirty="0" err="1" smtClean="0"/>
              <a:t>mutli</a:t>
            </a:r>
            <a:r>
              <a:rPr lang="en-US" dirty="0" smtClean="0"/>
              <a:t>-dimensional models, we can’t evaluate the entire space…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3166" y="1676400"/>
            <a:ext cx="72054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there are 10 variables in  our prior * posterior, we would have to explore </a:t>
            </a:r>
          </a:p>
          <a:p>
            <a:r>
              <a:rPr lang="en-US" dirty="0" smtClean="0"/>
              <a:t>a 10 dimensional space to use grid approximation!</a:t>
            </a:r>
          </a:p>
          <a:p>
            <a:endParaRPr lang="en-US" dirty="0" smtClean="0"/>
          </a:p>
          <a:p>
            <a:r>
              <a:rPr lang="en-US" dirty="0" smtClean="0"/>
              <a:t>This is usually too slow to be practical!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38125"/>
            <a:ext cx="7086600" cy="5395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219200" y="6172200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http://en.wikipedia.org/wiki/Curse_of_dimensionality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00200" y="6248400"/>
            <a:ext cx="708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http://en.wikipedia.org/wiki/Curse_of_dimensionality</a:t>
            </a:r>
            <a:endParaRPr lang="en-US" dirty="0"/>
          </a:p>
        </p:txBody>
      </p:sp>
      <p:pic>
        <p:nvPicPr>
          <p:cNvPr id="135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88" y="1219200"/>
            <a:ext cx="8429625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1447800"/>
            <a:ext cx="3505200" cy="337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1905000"/>
            <a:ext cx="348615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7543800" y="4267200"/>
            <a:ext cx="152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5800" y="152400"/>
            <a:ext cx="74796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Philosophically, we think of p= 0.5 as a “fixed parameter”.</a:t>
            </a:r>
          </a:p>
          <a:p>
            <a:endParaRPr lang="en-US" dirty="0" smtClean="0"/>
          </a:p>
          <a:p>
            <a:r>
              <a:rPr lang="en-US" dirty="0" smtClean="0"/>
              <a:t>Given every possible experiment that we can do, how many times will we see </a:t>
            </a:r>
          </a:p>
          <a:p>
            <a:r>
              <a:rPr lang="en-US" dirty="0" smtClean="0"/>
              <a:t>a result as or more extreme than the result we have…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3352800"/>
            <a:ext cx="104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code…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" y="3693557"/>
            <a:ext cx="428625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76400" y="5703332"/>
            <a:ext cx="20669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76200" y="6172200"/>
            <a:ext cx="8882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 of all the possible outcomes, what is the chance of the particular outcome that we saw?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457200"/>
            <a:ext cx="76495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we are working towards:</a:t>
            </a:r>
          </a:p>
          <a:p>
            <a:endParaRPr lang="en-US" dirty="0" smtClean="0"/>
          </a:p>
          <a:p>
            <a:r>
              <a:rPr lang="en-US" dirty="0" smtClean="0"/>
              <a:t>Use of the hyper-geometric distribution in classical inference to check for a lane</a:t>
            </a:r>
          </a:p>
          <a:p>
            <a:r>
              <a:rPr lang="en-US" dirty="0" smtClean="0"/>
              <a:t>effect in RNA-seq..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05000"/>
            <a:ext cx="833437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/>
        </p:nvCxnSpPr>
        <p:spPr>
          <a:xfrm>
            <a:off x="609600" y="3657600"/>
            <a:ext cx="769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17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772025"/>
            <a:ext cx="84201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85800" y="39624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Metropolitan algorithm applied to a Poisson distribution modeling changes in microbial genomes…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47800" y="6019800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http://dx.plos.org/10.1371/journal.pcbi.1003457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24000" y="3276600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http://genome.cshlp.org/cgi/pmidlookup?view=long&amp;pmid=18550803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52400"/>
            <a:ext cx="84564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Bayesian perspective turns this around….</a:t>
            </a:r>
          </a:p>
          <a:p>
            <a:endParaRPr lang="en-US" dirty="0" smtClean="0"/>
          </a:p>
          <a:p>
            <a:r>
              <a:rPr lang="en-US" dirty="0" smtClean="0"/>
              <a:t>We calculate the p(∏|data) which is given by the beta where alpha and beta </a:t>
            </a:r>
          </a:p>
          <a:p>
            <a:r>
              <a:rPr lang="en-US" dirty="0" smtClean="0"/>
              <a:t>are the sum of our observations plus the initial settings of alpha and beta from the prior.</a:t>
            </a:r>
          </a:p>
          <a:p>
            <a:endParaRPr lang="en-US" dirty="0" smtClean="0"/>
          </a:p>
          <a:p>
            <a:r>
              <a:rPr lang="en-US" dirty="0" smtClean="0"/>
              <a:t>If we start with a uniform prior (alpha=1, beta=1)…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1295400"/>
            <a:ext cx="2286000" cy="2174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57200" y="3276600"/>
            <a:ext cx="5369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Then we see 34 successes (heads) and 16 failures (tails)</a:t>
            </a:r>
          </a:p>
          <a:p>
            <a:r>
              <a:rPr lang="en-US" dirty="0" smtClean="0"/>
              <a:t>Now our beta distribution is alpha=35,  beta=17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4191000"/>
            <a:ext cx="25241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72100" y="3581400"/>
            <a:ext cx="3314700" cy="3232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914400" y="4876800"/>
            <a:ext cx="3338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a one sided-test, what area of</a:t>
            </a:r>
          </a:p>
          <a:p>
            <a:r>
              <a:rPr lang="en-US" dirty="0" smtClean="0"/>
              <a:t>the probability curve is p &lt;0.5?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934200" y="5791200"/>
            <a:ext cx="152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0" y="5410200"/>
            <a:ext cx="360045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89892"/>
            <a:ext cx="8039380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Frequentist</a:t>
            </a:r>
            <a:r>
              <a:rPr lang="en-US" dirty="0" smtClean="0"/>
              <a:t>:  Out of all the possible experiments you could have done, how</a:t>
            </a:r>
          </a:p>
          <a:p>
            <a:r>
              <a:rPr lang="en-US" dirty="0" smtClean="0"/>
              <a:t>many had at least 34 heads?   Around 0.007</a:t>
            </a:r>
          </a:p>
          <a:p>
            <a:endParaRPr lang="en-US" dirty="0" smtClean="0"/>
          </a:p>
          <a:p>
            <a:r>
              <a:rPr lang="en-US" dirty="0" smtClean="0"/>
              <a:t>Bayesian:  Given that we observed 34 heads and 16 tails with a uniform </a:t>
            </a:r>
          </a:p>
          <a:p>
            <a:r>
              <a:rPr lang="en-US" dirty="0" smtClean="0"/>
              <a:t>prior, how much of the area of p(∏|data) fell to the left of our assumption</a:t>
            </a:r>
          </a:p>
          <a:p>
            <a:r>
              <a:rPr lang="en-US" dirty="0" smtClean="0"/>
              <a:t>of a fair coin?  Around 0.005</a:t>
            </a:r>
          </a:p>
          <a:p>
            <a:endParaRPr lang="en-US" dirty="0" smtClean="0"/>
          </a:p>
          <a:p>
            <a:r>
              <a:rPr lang="en-US" dirty="0" smtClean="0"/>
              <a:t>Mathematically:  These numbers are not that far apart.</a:t>
            </a:r>
          </a:p>
          <a:p>
            <a:endParaRPr lang="en-US" dirty="0" smtClean="0"/>
          </a:p>
          <a:p>
            <a:r>
              <a:rPr lang="en-US" dirty="0" smtClean="0"/>
              <a:t>Conceptually:  It is a vicious argument in the literature.</a:t>
            </a:r>
          </a:p>
          <a:p>
            <a:endParaRPr lang="en-US" dirty="0" smtClean="0"/>
          </a:p>
          <a:p>
            <a:r>
              <a:rPr lang="en-US" dirty="0" smtClean="0"/>
              <a:t>My sense is that the math matters more than the concepts and </a:t>
            </a:r>
          </a:p>
          <a:p>
            <a:r>
              <a:rPr lang="en-US" dirty="0" smtClean="0"/>
              <a:t>these two approaches are not in fact that far apart.</a:t>
            </a:r>
          </a:p>
          <a:p>
            <a:endParaRPr lang="en-US" dirty="0" smtClean="0"/>
          </a:p>
          <a:p>
            <a:r>
              <a:rPr lang="en-US" dirty="0" smtClean="0"/>
              <a:t>Put another way, there is so much noise in biology that there is</a:t>
            </a:r>
          </a:p>
          <a:p>
            <a:r>
              <a:rPr lang="en-US" dirty="0" smtClean="0"/>
              <a:t>essentially no real difference between these calculations…</a:t>
            </a:r>
          </a:p>
          <a:p>
            <a:endParaRPr lang="en-US" dirty="0" smtClean="0"/>
          </a:p>
          <a:p>
            <a:r>
              <a:rPr lang="en-US" dirty="0" smtClean="0"/>
              <a:t>However, the Bayesian approach might reject the whole idea of a threshold </a:t>
            </a:r>
          </a:p>
          <a:p>
            <a:r>
              <a:rPr lang="en-US" dirty="0" smtClean="0"/>
              <a:t>(e.g. p&lt;0.05).  They might say the posterior is our whole knowledge.</a:t>
            </a:r>
          </a:p>
          <a:p>
            <a:endParaRPr lang="en-US" dirty="0" smtClean="0"/>
          </a:p>
          <a:p>
            <a:r>
              <a:rPr lang="en-US" dirty="0" smtClean="0"/>
              <a:t>You will have to decide for yourself.  I tend to lean towards the </a:t>
            </a:r>
            <a:r>
              <a:rPr lang="en-US" dirty="0" err="1" smtClean="0"/>
              <a:t>frequentist</a:t>
            </a:r>
            <a:r>
              <a:rPr lang="en-US" dirty="0" smtClean="0"/>
              <a:t> position..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381000"/>
            <a:ext cx="742857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what it is worth, the “527” example from the New York Times (lecture #5)</a:t>
            </a:r>
          </a:p>
          <a:p>
            <a:r>
              <a:rPr lang="en-US" dirty="0" smtClean="0"/>
              <a:t>comes out nearly identical under either inference scheme…</a:t>
            </a:r>
          </a:p>
          <a:p>
            <a:endParaRPr lang="en-US" dirty="0" smtClean="0"/>
          </a:p>
          <a:p>
            <a:r>
              <a:rPr lang="en-US" dirty="0" smtClean="0"/>
              <a:t>1000 test; 527 successes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752600"/>
            <a:ext cx="581025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381000"/>
            <a:ext cx="76705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Contrasting the </a:t>
            </a:r>
            <a:r>
              <a:rPr lang="en-US" dirty="0" err="1" smtClean="0"/>
              <a:t>Frequentist</a:t>
            </a:r>
            <a:r>
              <a:rPr lang="en-US" dirty="0" smtClean="0"/>
              <a:t> and Bayesian inference for the binomial distribution</a:t>
            </a:r>
          </a:p>
          <a:p>
            <a:r>
              <a:rPr lang="en-US" dirty="0" smtClean="0"/>
              <a:t>Numerical Approaches: The </a:t>
            </a:r>
            <a:r>
              <a:rPr lang="en-US" dirty="0"/>
              <a:t>Metropolis </a:t>
            </a:r>
            <a:r>
              <a:rPr lang="en-US" dirty="0" smtClean="0"/>
              <a:t>algorithm</a:t>
            </a:r>
          </a:p>
          <a:p>
            <a:r>
              <a:rPr lang="en-US" dirty="0" smtClean="0"/>
              <a:t>Numerical Approaches: Grid approximation</a:t>
            </a:r>
          </a:p>
          <a:p>
            <a:r>
              <a:rPr lang="en-US" dirty="0" smtClean="0"/>
              <a:t>HW #2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715000" y="838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838200"/>
            <a:ext cx="29107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Let’s say I have this situation: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371600" y="1161871"/>
            <a:ext cx="421115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	 p(∏ |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new</a:t>
            </a:r>
            <a:r>
              <a:rPr lang="en-US" dirty="0" smtClean="0"/>
              <a:t> ) = p(∏) * p(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new</a:t>
            </a:r>
            <a:r>
              <a:rPr lang="en-US" dirty="0" smtClean="0"/>
              <a:t> | ∏ )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733800" y="1905000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2"/>
          <p:cNvGraphicFramePr>
            <a:graphicFrameLocks noChangeAspect="1"/>
          </p:cNvGraphicFramePr>
          <p:nvPr/>
        </p:nvGraphicFramePr>
        <p:xfrm>
          <a:off x="3657600" y="1981200"/>
          <a:ext cx="17430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0" name="Equation" r:id="rId4" imgW="1257120" imgH="330120" progId="Equation.3">
                  <p:embed/>
                </p:oleObj>
              </mc:Choice>
              <mc:Fallback>
                <p:oleObj name="Equation" r:id="rId4" imgW="1257120" imgH="3301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981200"/>
                        <a:ext cx="17430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381000" y="2590800"/>
            <a:ext cx="798430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p(∏) is defined by beta(10,10) – nine heads and tails</a:t>
            </a:r>
          </a:p>
          <a:p>
            <a:r>
              <a:rPr lang="en-US" dirty="0" smtClean="0"/>
              <a:t>The new data is 14 heads and 10 tails.  (Defined by the binomial)</a:t>
            </a:r>
          </a:p>
          <a:p>
            <a:r>
              <a:rPr lang="en-US" dirty="0" smtClean="0"/>
              <a:t>Let’s say that I don’t know how to do the integral (i.e. I don’t know the update rule)</a:t>
            </a:r>
          </a:p>
          <a:p>
            <a:r>
              <a:rPr lang="en-US" dirty="0" smtClean="0"/>
              <a:t>(This will often be true when we are not using conjugate priors).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9600" y="4419600"/>
            <a:ext cx="7013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can use the metropolitan algorithm to sample the posterior numerically</a:t>
            </a:r>
          </a:p>
          <a:p>
            <a:r>
              <a:rPr lang="en-US" dirty="0" smtClean="0"/>
              <a:t>to approximate the posterior without solving </a:t>
            </a:r>
            <a:r>
              <a:rPr lang="en-US" smtClean="0"/>
              <a:t>the integral!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09600"/>
            <a:ext cx="5689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am getting the logic (but not the code) from Chapter 7 of </a:t>
            </a:r>
          </a:p>
          <a:p>
            <a:endParaRPr lang="en-US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066800"/>
            <a:ext cx="686752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1289</Words>
  <Application>Microsoft Office PowerPoint</Application>
  <PresentationFormat>On-screen Show (4:3)</PresentationFormat>
  <Paragraphs>196</Paragraphs>
  <Slides>30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Anthony Fodor</cp:lastModifiedBy>
  <cp:revision>171</cp:revision>
  <dcterms:created xsi:type="dcterms:W3CDTF">2006-08-16T00:00:00Z</dcterms:created>
  <dcterms:modified xsi:type="dcterms:W3CDTF">2016-02-08T02:55:56Z</dcterms:modified>
</cp:coreProperties>
</file>