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6" r:id="rId22"/>
    <p:sldId id="287" r:id="rId23"/>
    <p:sldId id="270" r:id="rId24"/>
    <p:sldId id="269" r:id="rId25"/>
    <p:sldId id="271" r:id="rId26"/>
    <p:sldId id="296" r:id="rId27"/>
    <p:sldId id="288" r:id="rId28"/>
    <p:sldId id="272" r:id="rId29"/>
    <p:sldId id="273" r:id="rId30"/>
    <p:sldId id="274" r:id="rId31"/>
    <p:sldId id="275" r:id="rId32"/>
    <p:sldId id="291" r:id="rId33"/>
    <p:sldId id="289" r:id="rId34"/>
    <p:sldId id="292" r:id="rId35"/>
    <p:sldId id="290" r:id="rId36"/>
    <p:sldId id="293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9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6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4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6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8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0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documentation is tough going…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Fisher exact test can be conservative.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of it’s discrete nature, the only “available” p-values may not line up to 0.05.</a:t>
            </a:r>
          </a:p>
          <a:p>
            <a:endParaRPr lang="en-US" dirty="0" smtClean="0"/>
          </a:p>
          <a:p>
            <a:r>
              <a:rPr lang="en-US" dirty="0" smtClean="0"/>
              <a:t>You want to test at 0.05, but the test can’t report that.  </a:t>
            </a:r>
          </a:p>
          <a:p>
            <a:r>
              <a:rPr lang="en-US" dirty="0" smtClean="0"/>
              <a:t>In this case, it can only report 0.045 so if your “real” p-value is &gt;0.045 but &lt;0.05, the</a:t>
            </a:r>
          </a:p>
          <a:p>
            <a:r>
              <a:rPr lang="en-US" dirty="0" smtClean="0"/>
              <a:t>test will  report 0.16.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unlikely to get into trouble with reviewers for using the Fisher exact test, however..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hypermetric 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</a:t>
            </a:r>
            <a:r>
              <a:rPr lang="en-US" dirty="0" smtClean="0"/>
              <a:t>hypergeometric </a:t>
            </a:r>
            <a:r>
              <a:rPr lang="en-US" dirty="0" smtClean="0"/>
              <a:t>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</a:t>
            </a:r>
            <a:r>
              <a:rPr lang="en-US" dirty="0" smtClean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 smtClean="0"/>
              <a:t>In RNA-</a:t>
            </a:r>
            <a:r>
              <a:rPr lang="en-US" dirty="0" err="1" smtClean="0"/>
              <a:t>seq</a:t>
            </a:r>
            <a:r>
              <a:rPr lang="en-US" dirty="0" smtClean="0"/>
              <a:t> experiments?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4971871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(x1,x1+x2,C1+C2-(x1+x2),C1)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 in</a:t>
            </a:r>
          </a:p>
          <a:p>
            <a:r>
              <a:rPr lang="en-US" dirty="0" smtClean="0"/>
              <a:t>lane #1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 in lane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put this into R: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from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C1-x1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C2-x2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 &lt;- matrix( c(x1,x2,numReadsLane1-x1,numReadsLane2-x2 ), </a:t>
            </a:r>
            <a:r>
              <a:rPr lang="en-US" u="sng" dirty="0" err="1" smtClean="0"/>
              <a:t>nrow</a:t>
            </a:r>
            <a:r>
              <a:rPr lang="en-US" u="sng" dirty="0" smtClean="0"/>
              <a:t>=2)</a:t>
            </a:r>
          </a:p>
          <a:p>
            <a:r>
              <a:rPr lang="en-US" dirty="0" err="1" smtClean="0"/>
              <a:t>pValue</a:t>
            </a:r>
            <a:r>
              <a:rPr lang="en-US" dirty="0" smtClean="0"/>
              <a:t> &lt;- </a:t>
            </a:r>
            <a:r>
              <a:rPr lang="en-US" dirty="0" err="1" smtClean="0"/>
              <a:t>fisher.test</a:t>
            </a:r>
            <a:r>
              <a:rPr lang="en-US" dirty="0" smtClean="0"/>
              <a:t>(m)$</a:t>
            </a:r>
            <a:r>
              <a:rPr lang="en-US" dirty="0" err="1" smtClean="0"/>
              <a:t>p.value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put it in matrix form and then use </a:t>
            </a:r>
            <a:r>
              <a:rPr lang="en-US" dirty="0" err="1" smtClean="0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some small # to make up for</a:t>
            </a:r>
          </a:p>
          <a:p>
            <a:r>
              <a:rPr lang="en-US" sz="1400" dirty="0" smtClean="0"/>
              <a:t>the discontinuous nature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clear what justifies this #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28575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run this as a simulation (in this code ignoring the correction for discontinuity)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2425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504825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4192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876425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“ceiling” just rounds up</a:t>
            </a:r>
          </a:p>
          <a:p>
            <a:r>
              <a:rPr lang="en-US" dirty="0" smtClean="0"/>
              <a:t> to an 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7000"/>
            <a:ext cx="1150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https://github.com/afodor/metagenomicsTools/blob/master/src/classExamples/simDist/hyper.txt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binomial distribution samples </a:t>
            </a:r>
            <a:r>
              <a:rPr lang="en-US" dirty="0" smtClean="0">
                <a:solidFill>
                  <a:srgbClr val="FF0000"/>
                </a:solidFill>
              </a:rPr>
              <a:t>with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Flipping a coin does not change the probability of the next flip.</a:t>
            </a:r>
          </a:p>
          <a:p>
            <a:endParaRPr lang="en-US" dirty="0" smtClean="0"/>
          </a:p>
          <a:p>
            <a:r>
              <a:rPr lang="en-US" dirty="0" smtClean="0"/>
              <a:t>There are so many pairs of residues in the protein that we </a:t>
            </a:r>
          </a:p>
          <a:p>
            <a:r>
              <a:rPr lang="en-US" dirty="0" smtClean="0"/>
              <a:t>(correctly or incorrectly) treat them as independent..</a:t>
            </a:r>
          </a:p>
          <a:p>
            <a:endParaRPr lang="en-US" dirty="0" smtClean="0"/>
          </a:p>
          <a:p>
            <a:r>
              <a:rPr lang="en-US" dirty="0" smtClean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"/>
            <a:ext cx="40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(of course) uniformly distributed…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interesting to compare our simulation to the real lane data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 real data does have some artifacts</a:t>
            </a:r>
          </a:p>
          <a:p>
            <a:r>
              <a:rPr lang="en-US" dirty="0" smtClean="0"/>
              <a:t>that effect the distribution of a few genes…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3924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647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simulate a differential expression experiment by having the</a:t>
            </a:r>
          </a:p>
          <a:p>
            <a:r>
              <a:rPr lang="en-US" dirty="0" smtClean="0"/>
              <a:t>true frequency of expression be different…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143000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1676400"/>
            <a:ext cx="3657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168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hypotheses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28956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438400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895600"/>
            <a:ext cx="3814762" cy="3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050" y="3048000"/>
            <a:ext cx="30289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6412468"/>
            <a:ext cx="569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(Maybe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hypergeomteric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model here does not describe “real” data)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rare event:</a:t>
            </a:r>
          </a:p>
          <a:p>
            <a:endParaRPr lang="en-US" dirty="0" smtClean="0"/>
          </a:p>
          <a:p>
            <a:r>
              <a:rPr lang="en-US" dirty="0" smtClean="0"/>
              <a:t>	I have a (very large) collection of cards.  1% of them are marked.</a:t>
            </a:r>
          </a:p>
          <a:p>
            <a:endParaRPr lang="en-US" dirty="0" smtClean="0"/>
          </a:p>
          <a:p>
            <a:r>
              <a:rPr lang="en-US" dirty="0" smtClean="0"/>
              <a:t>	I draw 1,000 of the cards. </a:t>
            </a:r>
          </a:p>
          <a:p>
            <a:endParaRPr lang="en-US" dirty="0" smtClean="0"/>
          </a:p>
          <a:p>
            <a:r>
              <a:rPr lang="en-US" dirty="0" smtClean="0"/>
              <a:t>	How many times can I expect to see the cards?</a:t>
            </a:r>
          </a:p>
          <a:p>
            <a:endParaRPr lang="en-US" dirty="0" smtClean="0"/>
          </a:p>
          <a:p>
            <a:r>
              <a:rPr lang="en-US" dirty="0" smtClean="0"/>
              <a:t>	We can show this with </a:t>
            </a:r>
            <a:r>
              <a:rPr lang="en-US" dirty="0" err="1" smtClean="0"/>
              <a:t>dbinom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expected value = n * p = 1,000 * 0.01 =10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Poisson distribution is an alternative way of modeling rare events 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lambda is the expected value ( n * p ) that would occur in n trials.</a:t>
            </a:r>
          </a:p>
          <a:p>
            <a:r>
              <a:rPr lang="en-US" dirty="0" smtClean="0"/>
              <a:t>lambda can also be thought of as the frequency of an event occurring over some set interval of time… </a:t>
            </a:r>
          </a:p>
          <a:p>
            <a:endParaRPr lang="en-US" dirty="0" smtClean="0"/>
          </a:p>
          <a:p>
            <a:r>
              <a:rPr lang="en-US" dirty="0" smtClean="0"/>
              <a:t>K is the number of successes…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binomial: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* (1-p)</a:t>
            </a:r>
          </a:p>
          <a:p>
            <a:endParaRPr lang="en-US" dirty="0" smtClean="0"/>
          </a:p>
          <a:p>
            <a:r>
              <a:rPr lang="en-US" dirty="0" smtClean="0"/>
              <a:t>For the Poisson, p is small.  (1-p) approaches 1 so…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= mean</a:t>
            </a:r>
          </a:p>
          <a:p>
            <a:endParaRPr lang="en-US" dirty="0" smtClean="0"/>
          </a:p>
          <a:p>
            <a:r>
              <a:rPr lang="en-US" dirty="0" smtClean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Poisson distribution nicely approximates the binomial distribution </a:t>
            </a:r>
          </a:p>
          <a:p>
            <a:r>
              <a:rPr lang="en-US" dirty="0" smtClean="0"/>
              <a:t>for a large sample size…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21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Derivation of the Poisson from the binomial for the limiting case of an infinite # of samples:</a:t>
            </a:r>
          </a:p>
          <a:p>
            <a:r>
              <a:rPr lang="en-US" dirty="0" smtClean="0"/>
              <a:t>http://www.the-idea-shop.com/article/216/deriving-the-poisson-distribution-from-the-binomial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as we can use the binomial test for inference, we can use the Poisson test for inference…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RNA </a:t>
            </a:r>
            <a:r>
              <a:rPr lang="en-US" dirty="0" err="1" smtClean="0"/>
              <a:t>seq</a:t>
            </a:r>
            <a:r>
              <a:rPr lang="en-US" dirty="0" smtClean="0"/>
              <a:t> experiment (modeled the same way as marked cards):</a:t>
            </a:r>
          </a:p>
          <a:p>
            <a:endParaRPr lang="en-US" dirty="0" smtClean="0"/>
          </a:p>
          <a:p>
            <a:r>
              <a:rPr lang="en-US" dirty="0" smtClean="0"/>
              <a:t>	I have a (small) RNA-</a:t>
            </a:r>
            <a:r>
              <a:rPr lang="en-US" dirty="0" err="1" smtClean="0"/>
              <a:t>seq</a:t>
            </a:r>
            <a:r>
              <a:rPr lang="en-US" dirty="0" smtClean="0"/>
              <a:t> dataset with 100,000 reads</a:t>
            </a:r>
          </a:p>
          <a:p>
            <a:r>
              <a:rPr lang="en-US" dirty="0" smtClean="0"/>
              <a:t>	I have a gene that is expressed 0.1% of the time.</a:t>
            </a:r>
          </a:p>
          <a:p>
            <a:endParaRPr lang="en-US" dirty="0" smtClean="0"/>
          </a:p>
          <a:p>
            <a:r>
              <a:rPr lang="en-US" dirty="0" smtClean="0"/>
              <a:t>	Expected number of reads = p * N = 100,000 * 0.001 = 100</a:t>
            </a:r>
          </a:p>
          <a:p>
            <a:endParaRPr lang="en-US" dirty="0" smtClean="0"/>
          </a:p>
          <a:p>
            <a:r>
              <a:rPr lang="en-US" dirty="0" smtClean="0"/>
              <a:t>	What are the odds that I would see X sequences from this gene?</a:t>
            </a:r>
          </a:p>
          <a:p>
            <a:r>
              <a:rPr lang="en-US" dirty="0" smtClean="0"/>
              <a:t>	This is the same problem as for the cards…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samples </a:t>
            </a:r>
            <a:r>
              <a:rPr lang="en-US" dirty="0" smtClean="0">
                <a:solidFill>
                  <a:srgbClr val="FF0000"/>
                </a:solidFill>
              </a:rPr>
              <a:t>without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have a deck of 60 cards and 20 of them are marked.</a:t>
            </a:r>
          </a:p>
          <a:p>
            <a:endParaRPr lang="en-US" dirty="0" smtClean="0"/>
          </a:p>
          <a:p>
            <a:r>
              <a:rPr lang="en-US" dirty="0" smtClean="0"/>
              <a:t>I draw 7.  What is the probability that I will draw X marked cards.</a:t>
            </a:r>
          </a:p>
          <a:p>
            <a:endParaRPr lang="en-US" dirty="0" smtClean="0"/>
          </a:p>
          <a:p>
            <a:r>
              <a:rPr lang="en-US" dirty="0" smtClean="0"/>
              <a:t>Not exactly </a:t>
            </a:r>
            <a:r>
              <a:rPr lang="en-US" dirty="0" err="1" smtClean="0"/>
              <a:t>dbinom</a:t>
            </a:r>
            <a:r>
              <a:rPr lang="en-US" dirty="0" smtClean="0"/>
              <a:t>(p=20/60)  because if I draw a marked card, the number of remaining marked cards changes.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odds that I would see X sequences from this gene?</a:t>
            </a:r>
          </a:p>
          <a:p>
            <a:r>
              <a:rPr lang="en-US" dirty="0" smtClean="0"/>
              <a:t>	This is the 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 inference in exactly the same</a:t>
            </a:r>
          </a:p>
          <a:p>
            <a:r>
              <a:rPr lang="en-US" dirty="0" smtClean="0"/>
              <a:t>way as the binomial test…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odds that I would see </a:t>
            </a:r>
          </a:p>
          <a:p>
            <a:r>
              <a:rPr lang="en-US" dirty="0" smtClean="0"/>
              <a:t>130 reads if the “true” expression of the</a:t>
            </a:r>
          </a:p>
          <a:p>
            <a:r>
              <a:rPr lang="en-US" dirty="0" smtClean="0"/>
              <a:t>gene was 0.001?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odds that I would see 130 reads if the “true” expression of the gene was 0.001?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Poisson and binomial tests will give (nearly) identical results in the limiting case of an </a:t>
            </a:r>
          </a:p>
          <a:p>
            <a:r>
              <a:rPr lang="en-US" dirty="0" smtClean="0"/>
              <a:t>infinitely large sample size and small p.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9600"/>
            <a:ext cx="6728185" cy="58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can use the Poisson distribution to simulate an </a:t>
            </a:r>
            <a:r>
              <a:rPr lang="en-US" sz="1600" dirty="0" err="1" smtClean="0"/>
              <a:t>rna</a:t>
            </a:r>
            <a:r>
              <a:rPr lang="en-US" sz="1600" dirty="0" smtClean="0"/>
              <a:t>-seq experiment.</a:t>
            </a:r>
          </a:p>
          <a:p>
            <a:r>
              <a:rPr lang="en-US" sz="1600" dirty="0" smtClean="0"/>
              <a:t>We call a success ( a read that belongs to the gene) “1” and a failure “0”.</a:t>
            </a:r>
          </a:p>
          <a:p>
            <a:r>
              <a:rPr lang="en-US" sz="1600" dirty="0" smtClean="0"/>
              <a:t>Then mean = n * p = # of expected successes..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6200" y="648866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https://github.com/afodor/metagenomicsTools/blob/master/src/classExamples/simDist/Poisson.txt</a:t>
            </a: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analytical</a:t>
            </a:r>
          </a:p>
          <a:p>
            <a:r>
              <a:rPr lang="en-US" dirty="0" smtClean="0"/>
              <a:t>calculation of</a:t>
            </a:r>
          </a:p>
          <a:p>
            <a:r>
              <a:rPr lang="en-US" dirty="0" smtClean="0"/>
              <a:t>the mean is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does equal the variance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p-values</a:t>
            </a:r>
          </a:p>
          <a:p>
            <a:r>
              <a:rPr lang="en-US" dirty="0" smtClean="0"/>
              <a:t>Generated by</a:t>
            </a:r>
          </a:p>
          <a:p>
            <a:r>
              <a:rPr lang="en-US" dirty="0" smtClean="0"/>
              <a:t>the Poisson test</a:t>
            </a:r>
          </a:p>
          <a:p>
            <a:r>
              <a:rPr lang="en-US" dirty="0" smtClean="0"/>
              <a:t>are uniform for a true null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 the background frequency observed in one lane.</a:t>
            </a:r>
          </a:p>
          <a:p>
            <a:r>
              <a:rPr lang="en-US" dirty="0" smtClean="0"/>
              <a:t>What are the odds that you will see as many reads in the other lane if the real value was p?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just like the </a:t>
            </a:r>
          </a:p>
          <a:p>
            <a:r>
              <a:rPr lang="en-US" dirty="0" smtClean="0"/>
              <a:t>Fisher test with no</a:t>
            </a:r>
          </a:p>
          <a:p>
            <a:r>
              <a:rPr lang="en-US" dirty="0" smtClean="0"/>
              <a:t>replacement.</a:t>
            </a:r>
          </a:p>
          <a:p>
            <a:r>
              <a:rPr lang="en-US" dirty="0" smtClean="0"/>
              <a:t>(Won’t matter at the</a:t>
            </a:r>
          </a:p>
          <a:p>
            <a:r>
              <a:rPr lang="en-US" dirty="0" smtClean="0"/>
              <a:t>large sample size of the</a:t>
            </a:r>
          </a:p>
          <a:p>
            <a:r>
              <a:rPr lang="en-US" dirty="0" smtClean="0"/>
              <a:t># of reads in a typical</a:t>
            </a:r>
          </a:p>
          <a:p>
            <a:r>
              <a:rPr lang="en-US" dirty="0" err="1" smtClean="0"/>
              <a:t>rna</a:t>
            </a:r>
            <a:r>
              <a:rPr lang="en-US" dirty="0" smtClean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when we compare our simulated data to real data…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mean-variance</a:t>
            </a:r>
          </a:p>
          <a:p>
            <a:r>
              <a:rPr lang="en-US" dirty="0" smtClean="0"/>
              <a:t>relationship predicted</a:t>
            </a:r>
          </a:p>
          <a:p>
            <a:r>
              <a:rPr lang="en-US" dirty="0" smtClean="0"/>
              <a:t>by the Poisson does</a:t>
            </a:r>
          </a:p>
          <a:p>
            <a:r>
              <a:rPr lang="en-US" dirty="0" smtClean="0"/>
              <a:t>not hold!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Lack of independence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The negative binomial distribution.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A “real” example of a MCMC walk.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http://www.ploscompbiol.org/article/info%3Adoi%2F10.1371%2Fjournal.pcbi.1003457;jsessionid=1542C917D52714E6043BD1567B416164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077200" cy="159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2057400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look at this paper…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hard to understand or implement.</a:t>
            </a:r>
          </a:p>
          <a:p>
            <a:endParaRPr lang="en-US" dirty="0" smtClean="0"/>
          </a:p>
          <a:p>
            <a:r>
              <a:rPr lang="en-US" dirty="0" smtClean="0"/>
              <a:t>I have 60 cards.  20 are marked.  I draw 7.  What are the odds I have 3 marked?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N=60</a:t>
            </a:r>
          </a:p>
          <a:p>
            <a:r>
              <a:rPr lang="en-US" dirty="0" smtClean="0"/>
              <a:t>K = 20</a:t>
            </a:r>
          </a:p>
          <a:p>
            <a:endParaRPr lang="en-US" dirty="0" smtClean="0"/>
          </a:p>
          <a:p>
            <a:r>
              <a:rPr lang="en-US" dirty="0" smtClean="0"/>
              <a:t>n = 7</a:t>
            </a:r>
          </a:p>
          <a:p>
            <a:r>
              <a:rPr lang="en-US" dirty="0" smtClean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17483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3 marked cards * how many ways can I draw 4 unmarked cards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any 7 cards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of course, we have </a:t>
            </a:r>
            <a:r>
              <a:rPr lang="en-US" dirty="0" err="1" smtClean="0"/>
              <a:t>dhyper</a:t>
            </a:r>
            <a:r>
              <a:rPr lang="en-US" dirty="0" smtClean="0"/>
              <a:t>, </a:t>
            </a:r>
            <a:r>
              <a:rPr lang="en-US" dirty="0" err="1" smtClean="0"/>
              <a:t>phyper</a:t>
            </a:r>
            <a:r>
              <a:rPr lang="en-US" dirty="0" smtClean="0"/>
              <a:t>, </a:t>
            </a:r>
            <a:r>
              <a:rPr lang="en-US" dirty="0" err="1" smtClean="0"/>
              <a:t>qhyper</a:t>
            </a:r>
            <a:r>
              <a:rPr lang="en-US" dirty="0" smtClean="0"/>
              <a:t> and </a:t>
            </a:r>
            <a:r>
              <a:rPr lang="en-US" dirty="0" err="1" smtClean="0"/>
              <a:t>rhyper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731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</a:t>
            </a:r>
            <a:r>
              <a:rPr lang="en-US" dirty="0" err="1" smtClean="0"/>
              <a:t>hypergeometric</a:t>
            </a:r>
            <a:r>
              <a:rPr lang="en-US" dirty="0" smtClean="0"/>
              <a:t> and binomial test in this case have close to </a:t>
            </a:r>
          </a:p>
          <a:p>
            <a:r>
              <a:rPr lang="en-US" dirty="0" smtClean="0"/>
              <a:t>(but not exactly the same) PDFs..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differences between the </a:t>
            </a:r>
            <a:r>
              <a:rPr lang="en-US" dirty="0" err="1" smtClean="0"/>
              <a:t>hypergeometric</a:t>
            </a:r>
            <a:r>
              <a:rPr lang="en-US" dirty="0" smtClean="0"/>
              <a:t> and the binomial matter more when</a:t>
            </a:r>
          </a:p>
          <a:p>
            <a:r>
              <a:rPr lang="en-US" dirty="0" smtClean="0"/>
              <a:t>the sample size is smaller (of course)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5 marked cards in a deck of 15 for which we draw 7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for inference, this is called the </a:t>
            </a:r>
          </a:p>
          <a:p>
            <a:r>
              <a:rPr lang="en-US" dirty="0" smtClean="0"/>
              <a:t>Fisher test…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clinical trial…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one-sided test what are the odds that by chance you could have split </a:t>
            </a:r>
          </a:p>
          <a:p>
            <a:r>
              <a:rPr lang="en-US" dirty="0" smtClean="0"/>
              <a:t>the people who lived with at least 13 on the </a:t>
            </a:r>
            <a:r>
              <a:rPr lang="en-US" smtClean="0"/>
              <a:t>drug living?</a:t>
            </a:r>
            <a:endParaRPr lang="en-US" dirty="0" smtClean="0"/>
          </a:p>
          <a:p>
            <a:r>
              <a:rPr lang="en-US" dirty="0" smtClean="0"/>
              <a:t>The people who live are “marked”.  We drew 13 “marked” people in 15 draws.</a:t>
            </a:r>
          </a:p>
          <a:p>
            <a:r>
              <a:rPr lang="en-US" dirty="0" smtClean="0"/>
              <a:t>There are a total of 16 “marked” people out of 34 people…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(13,16,18,15) +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you can use </a:t>
            </a:r>
            <a:r>
              <a:rPr lang="en-US" dirty="0" err="1" smtClean="0"/>
              <a:t>Fisher.test</a:t>
            </a:r>
            <a:r>
              <a:rPr lang="en-US" dirty="0" smtClean="0"/>
              <a:t> but you have to input the matrix…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1333</Words>
  <Application>Microsoft Office PowerPoint</Application>
  <PresentationFormat>On-screen Show (4:3)</PresentationFormat>
  <Paragraphs>279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108</cp:revision>
  <dcterms:created xsi:type="dcterms:W3CDTF">2006-08-16T00:00:00Z</dcterms:created>
  <dcterms:modified xsi:type="dcterms:W3CDTF">2016-02-08T02:54:51Z</dcterms:modified>
</cp:coreProperties>
</file>