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23" r:id="rId55"/>
    <p:sldId id="312" r:id="rId56"/>
    <p:sldId id="313" r:id="rId57"/>
    <p:sldId id="314" r:id="rId58"/>
    <p:sldId id="315" r:id="rId59"/>
    <p:sldId id="316" r:id="rId60"/>
    <p:sldId id="317" r:id="rId61"/>
    <p:sldId id="320" r:id="rId62"/>
    <p:sldId id="321" r:id="rId63"/>
    <p:sldId id="322" r:id="rId64"/>
    <p:sldId id="324" r:id="rId65"/>
    <p:sldId id="327" r:id="rId66"/>
    <p:sldId id="328" r:id="rId67"/>
    <p:sldId id="325" r:id="rId68"/>
    <p:sldId id="326" r:id="rId69"/>
    <p:sldId id="329" r:id="rId70"/>
    <p:sldId id="330" r:id="rId71"/>
    <p:sldId id="331" r:id="rId72"/>
    <p:sldId id="333" r:id="rId73"/>
    <p:sldId id="334" r:id="rId74"/>
    <p:sldId id="336" r:id="rId75"/>
    <p:sldId id="346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35" r:id="rId85"/>
    <p:sldId id="33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8BAB96-0406-4B3C-AAEF-557EBCB4F8F9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0405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9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61634-1B95-4CC1-AC24-0568A09E3B28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6668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5B288-65CF-4A57-9161-69899B8BC290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601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A84B74-898A-44DF-A37B-AD277EB0FD8A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674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A390D7-457A-420B-AFDE-BE668353D131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388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402281-0785-4BD8-80A3-638244ED2764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463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CCDCC-F6AA-4B6E-A561-C21739ED1361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319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CB4465-7818-4AA7-8F7A-68954839EB1C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034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1469" y="957094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</a:rPr>
              <a:t>	{</a:t>
            </a:r>
            <a:endParaRPr lang="en-US" dirty="0">
              <a:latin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 samples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 genera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" y="1330040"/>
            <a:ext cx="7806503" cy="3555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640" y="0"/>
            <a:ext cx="115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 as in the previous dataset, for each genus we can form a null hypothesis of no association with case/control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644" y="66502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set up much as before….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4460" y="4465124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2622" y="423949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will use a one-way ANOVA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(equivalent to a t-test with assumption of equal variance)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644" y="5438899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talk about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all those other tests in a bit!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01895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-71252"/>
            <a:ext cx="990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we are taxa are in columns, but the same idea.  Walk through, build a model for each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301" y="-46307"/>
            <a:ext cx="118396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pdf("genus.pdf")</a:t>
            </a:r>
          </a:p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=c(3,2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in 2:ncol(</a:t>
            </a:r>
            <a:r>
              <a:rPr lang="en-US" dirty="0" err="1"/>
              <a:t>myT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nn-NO" dirty="0" smtClean="0"/>
              <a:t>	myFrame </a:t>
            </a:r>
            <a:r>
              <a:rPr lang="nn-NO" dirty="0"/>
              <a:t>&lt;- data.frame( bug = myT[,i], logBug = log10(myT[,i] + + 0.00001),</a:t>
            </a:r>
          </a:p>
          <a:p>
            <a:r>
              <a:rPr lang="en-US" dirty="0" smtClean="0"/>
              <a:t>	 </a:t>
            </a:r>
            <a:r>
              <a:rPr lang="en-US" dirty="0" err="1"/>
              <a:t>isCase</a:t>
            </a:r>
            <a:r>
              <a:rPr lang="en-US" dirty="0"/>
              <a:t> = </a:t>
            </a:r>
            <a:r>
              <a:rPr lang="en-US" dirty="0" err="1"/>
              <a:t>grepl</a:t>
            </a:r>
            <a:r>
              <a:rPr lang="en-US" dirty="0"/>
              <a:t>("case",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myT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myLm</a:t>
            </a:r>
            <a:r>
              <a:rPr lang="en-US" dirty="0" smtClean="0"/>
              <a:t> </a:t>
            </a:r>
            <a:r>
              <a:rPr lang="en-US" dirty="0"/>
              <a:t>&lt;- lm( </a:t>
            </a:r>
            <a:r>
              <a:rPr lang="en-US" dirty="0" err="1"/>
              <a:t>myFrame$logBug</a:t>
            </a:r>
            <a:r>
              <a:rPr lang="en-US" dirty="0"/>
              <a:t> ~ </a:t>
            </a:r>
            <a:r>
              <a:rPr lang="en-US" dirty="0" err="1"/>
              <a:t>myFrame$isCase</a:t>
            </a:r>
            <a:r>
              <a:rPr lang="en-US" dirty="0"/>
              <a:t> )</a:t>
            </a:r>
          </a:p>
          <a:p>
            <a:r>
              <a:rPr lang="en-US" dirty="0" smtClean="0"/>
              <a:t>	index </a:t>
            </a:r>
            <a:r>
              <a:rPr lang="en-US" dirty="0"/>
              <a:t>&lt;-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lmPValues</a:t>
            </a:r>
            <a:r>
              <a:rPr lang="en-US" dirty="0" smtClean="0"/>
              <a:t>[index</a:t>
            </a:r>
            <a:r>
              <a:rPr lang="en-US" dirty="0"/>
              <a:t>] &lt;- </a:t>
            </a: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)$"</a:t>
            </a:r>
            <a:r>
              <a:rPr lang="en-US" dirty="0" err="1"/>
              <a:t>Pr</a:t>
            </a:r>
            <a:r>
              <a:rPr lang="en-US" dirty="0"/>
              <a:t>(&gt;F)"[1]</a:t>
            </a:r>
          </a:p>
          <a:p>
            <a:r>
              <a:rPr lang="en-US" dirty="0" smtClean="0"/>
              <a:t>	names[index</a:t>
            </a:r>
            <a:r>
              <a:rPr lang="en-US" dirty="0"/>
              <a:t>] &lt;- names( </a:t>
            </a:r>
            <a:r>
              <a:rPr lang="en-US" dirty="0" err="1"/>
              <a:t>myT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smtClean="0"/>
              <a:t>	if</a:t>
            </a:r>
            <a:r>
              <a:rPr lang="en-US" dirty="0"/>
              <a:t>( </a:t>
            </a:r>
            <a:r>
              <a:rPr lang="en-US" dirty="0" err="1"/>
              <a:t>lmPValues</a:t>
            </a:r>
            <a:r>
              <a:rPr lang="en-US" dirty="0"/>
              <a:t>[index] &lt; 0.05) </a:t>
            </a:r>
          </a:p>
          <a:p>
            <a:pPr lvl="2"/>
            <a:r>
              <a:rPr lang="en-US" dirty="0"/>
              <a:t>{</a:t>
            </a:r>
          </a:p>
          <a:p>
            <a:pPr lvl="3"/>
            <a:r>
              <a:rPr lang="en-US" dirty="0" err="1"/>
              <a:t>graphMain</a:t>
            </a:r>
            <a:r>
              <a:rPr lang="en-US" dirty="0"/>
              <a:t> &lt;- paste( "p=" , format(</a:t>
            </a:r>
            <a:r>
              <a:rPr lang="en-US" dirty="0" err="1"/>
              <a:t>lmPValues</a:t>
            </a:r>
            <a:r>
              <a:rPr lang="en-US" dirty="0"/>
              <a:t>[index],digits=3))</a:t>
            </a:r>
          </a:p>
          <a:p>
            <a:pPr lvl="3"/>
            <a:r>
              <a:rPr lang="en-US" dirty="0"/>
              <a:t>boxplot(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myFrame$logBug</a:t>
            </a:r>
            <a:r>
              <a:rPr lang="en-US" dirty="0"/>
              <a:t>) ~ </a:t>
            </a:r>
            <a:r>
              <a:rPr lang="en-US" dirty="0" err="1"/>
              <a:t>myFrame$isCase</a:t>
            </a:r>
            <a:r>
              <a:rPr lang="en-US" dirty="0"/>
              <a:t>, </a:t>
            </a:r>
          </a:p>
          <a:p>
            <a:pPr lvl="3"/>
            <a:r>
              <a:rPr lang="en-US" dirty="0" err="1"/>
              <a:t>ylab</a:t>
            </a:r>
            <a:r>
              <a:rPr lang="en-US" dirty="0"/>
              <a:t> = paste("log10(",names[index],")",</a:t>
            </a:r>
            <a:r>
              <a:rPr lang="en-US" dirty="0" err="1"/>
              <a:t>sep</a:t>
            </a:r>
            <a:r>
              <a:rPr lang="en-US" dirty="0"/>
              <a:t>=""),main = </a:t>
            </a:r>
            <a:r>
              <a:rPr lang="en-US" dirty="0" err="1"/>
              <a:t>graphMain</a:t>
            </a:r>
            <a:r>
              <a:rPr lang="en-US" dirty="0"/>
              <a:t> , </a:t>
            </a:r>
            <a:r>
              <a:rPr lang="en-US" dirty="0" err="1"/>
              <a:t>xlab</a:t>
            </a:r>
            <a:r>
              <a:rPr lang="en-US" dirty="0"/>
              <a:t>="is Case")</a:t>
            </a:r>
          </a:p>
          <a:p>
            <a:pPr lvl="3"/>
            <a:r>
              <a:rPr lang="en-US" dirty="0" err="1"/>
              <a:t>stripchart</a:t>
            </a:r>
            <a:r>
              <a:rPr lang="en-US" dirty="0"/>
              <a:t>(</a:t>
            </a:r>
            <a:r>
              <a:rPr lang="en-US" dirty="0" err="1"/>
              <a:t>logBug</a:t>
            </a:r>
            <a:r>
              <a:rPr lang="en-US" dirty="0"/>
              <a:t> ~ </a:t>
            </a:r>
            <a:r>
              <a:rPr lang="en-US" dirty="0" err="1"/>
              <a:t>isCase</a:t>
            </a:r>
            <a:r>
              <a:rPr lang="en-US" dirty="0"/>
              <a:t>, data = </a:t>
            </a:r>
            <a:r>
              <a:rPr lang="en-US" dirty="0" err="1"/>
              <a:t>myFrame,vertical</a:t>
            </a:r>
            <a:r>
              <a:rPr lang="en-US" dirty="0"/>
              <a:t> = TRUE, </a:t>
            </a:r>
            <a:r>
              <a:rPr lang="en-US" dirty="0" err="1"/>
              <a:t>pch</a:t>
            </a:r>
            <a:r>
              <a:rPr lang="en-US" dirty="0"/>
              <a:t> = 21, add=TRUE )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7721" y="1864424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linear model: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taxa = case/control + error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0900" y="2870977"/>
            <a:ext cx="58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ANOVA to test the hypothesis that the case/control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is == 0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3294" y="2173182"/>
            <a:ext cx="18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47657" y="3087584"/>
            <a:ext cx="415637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03815" y="653143"/>
            <a:ext cx="129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5724" y="51064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Six graphs per 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82535" y="6139543"/>
            <a:ext cx="6650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3811" y="5913910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forget to turn off the pdf output stream!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25735" y="3930732"/>
            <a:ext cx="79564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637" y="378823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Capture hits at an (uncorrected) threshold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88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261257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look at all the p-values, there is strong evidence of a signature associated with disease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" y="1366404"/>
            <a:ext cx="5483617" cy="5393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8318" y="813830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lmPValues,breaks</a:t>
            </a:r>
            <a:r>
              <a:rPr lang="en-US" dirty="0" smtClean="0"/>
              <a:t>=30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904" y="1520042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show 32 taxa significant at a 10% FDR in this 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50" y="2140652"/>
            <a:ext cx="5679962" cy="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5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975631"/>
            <a:ext cx="5657850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07" y="1035006"/>
            <a:ext cx="54102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1350" y="36813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bugs seem to be higher in case than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9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" y="360893"/>
            <a:ext cx="10149918" cy="6419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13" y="-23750"/>
            <a:ext cx="757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keep track of which bug is higher in case and which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in control….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7575" y="1270660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92480" y="14824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63938" y="5094513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30094" y="5341914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36174" y="6553832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25420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88" y="71252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make a volcano plot at the end of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run….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440584"/>
            <a:ext cx="569595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96" y="440583"/>
            <a:ext cx="5961413" cy="5961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61" y="2719449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Nearly all the significant hits are higher in 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38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5" y="501360"/>
            <a:ext cx="9678205" cy="56025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14453" y="223256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44" y="4750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also keep track of the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overall averages….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9506" y="5973288"/>
            <a:ext cx="7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804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1846944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" y="1090056"/>
            <a:ext cx="59436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61" y="201883"/>
            <a:ext cx="100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then ask are the changes associated with disease in high or low abundance organisms?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6" y="571215"/>
            <a:ext cx="6072082" cy="6067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504" y="307570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changes are in very low-abundance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organisms (representing &lt; .1% of the reads)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58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612083" y="1211283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13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6" y="13063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linear model makes assumptions of equal variance, normality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67" y="486890"/>
            <a:ext cx="536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ask how well these assumptions are met…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68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905000" y="228601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http://cran.r-project.org/doc/manuals/R-intro.pdf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7658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8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2362200" y="381001"/>
            <a:ext cx="586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 has built in practice datasets to play with….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25161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85914"/>
            <a:ext cx="57912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1162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1"/>
            <a:ext cx="61341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67437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1752601" y="76200"/>
            <a:ext cx="585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 has lots and lots of way to see if a distribution is normal….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609601"/>
            <a:ext cx="4819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436814" y="6324600"/>
            <a:ext cx="3360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(An introduction to R; section 8.3)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018213" y="762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6399214" y="457200"/>
            <a:ext cx="358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Scales the y-axis in probability space</a:t>
            </a:r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5029201"/>
            <a:ext cx="7191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5486400"/>
            <a:ext cx="7334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rot="10800000">
            <a:off x="5561013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6" name="TextBox 13"/>
          <p:cNvSpPr txBox="1">
            <a:spLocks noChangeArrowheads="1"/>
          </p:cNvSpPr>
          <p:nvPr/>
        </p:nvSpPr>
        <p:spPr bwMode="auto">
          <a:xfrm>
            <a:off x="6246814" y="1676400"/>
            <a:ext cx="359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Show the raw data on the histogram</a:t>
            </a:r>
          </a:p>
        </p:txBody>
      </p:sp>
      <p:pic>
        <p:nvPicPr>
          <p:cNvPr id="399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133600"/>
            <a:ext cx="29718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2136776" y="3059114"/>
            <a:ext cx="304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Obviously this is not normal…</a:t>
            </a:r>
          </a:p>
        </p:txBody>
      </p:sp>
    </p:spTree>
    <p:extLst>
      <p:ext uri="{BB962C8B-B14F-4D97-AF65-F5344CB8AC3E}">
        <p14:creationId xmlns:p14="http://schemas.microsoft.com/office/powerpoint/2010/main" val="5802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0" y="838201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?ks.test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447800"/>
            <a:ext cx="6391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917866" y="228601"/>
            <a:ext cx="8474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We can use of any number of statistical tests to test for normality….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79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1"/>
            <a:ext cx="7581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33400"/>
            <a:ext cx="40290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2362201" y="76201"/>
            <a:ext cx="550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From the numerical </a:t>
            </a:r>
            <a:r>
              <a:rPr lang="en-US" altLang="en-US" dirty="0" smtClean="0"/>
              <a:t>recipes in C++ </a:t>
            </a:r>
            <a:r>
              <a:rPr lang="en-US" altLang="en-US" dirty="0"/>
              <a:t>book…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791200" y="6324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2" y="249382"/>
            <a:ext cx="103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ask whether our transformed data is normally distributed and visualize how well the normal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matches our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9" y="1965304"/>
            <a:ext cx="10549908" cy="312921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5644063" y="1341912"/>
            <a:ext cx="495480" cy="62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2659" y="1095062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 the result of our normality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67751" y="4073236"/>
            <a:ext cx="771896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99025" y="378822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a histogram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 our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28260" y="4916384"/>
            <a:ext cx="415636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9684" y="5165767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does the normal distribution fit our data??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03221" y="2802577"/>
            <a:ext cx="5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4489" y="258882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comment this out with a # to write graphs for all the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91787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2345958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65" y="285008"/>
            <a:ext cx="891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we find is that for more abundant bugs, the normal distribution is not so far off…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for low abundance taxa, the normal distribution can’t deal with the zeros…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5" y="974974"/>
            <a:ext cx="5107132" cy="5100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85" y="974974"/>
            <a:ext cx="5123253" cy="51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6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" y="672006"/>
            <a:ext cx="748665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276" y="178130"/>
            <a:ext cx="650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Clearly, the normality assumption fails for low abundance taxa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0" y="1082774"/>
            <a:ext cx="5810842" cy="5685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883" y="2719449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our hits were in the -3 to -4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 abundance, so normality assumption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not as bad as lower abundances.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896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344384"/>
            <a:ext cx="710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add the non-parametric Wilcoxon test to our set of analyses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0" y="1085911"/>
            <a:ext cx="9248406" cy="52555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253839" y="1246909"/>
            <a:ext cx="106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48842" y="5830784"/>
            <a:ext cx="1041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0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631" y="166256"/>
            <a:ext cx="116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Despite our flagrant violation of normality assumptions, our results appear to be robust to parametric assumptions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7" y="1023442"/>
            <a:ext cx="59531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04" y="535588"/>
            <a:ext cx="5988888" cy="59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0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140" y="-47503"/>
            <a:ext cx="893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good deal of current interest in the literature in explicitly modeling the zeros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(these are often called “zero inflated models”)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89" y="2304665"/>
            <a:ext cx="7014210" cy="417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5" y="692295"/>
            <a:ext cx="6044727" cy="1612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572" y="3146961"/>
            <a:ext cx="405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parameter model</a:t>
            </a:r>
          </a:p>
          <a:p>
            <a:r>
              <a:rPr lang="en-US" dirty="0" smtClean="0"/>
              <a:t>One parameter to absorb the zeros</a:t>
            </a:r>
          </a:p>
          <a:p>
            <a:r>
              <a:rPr lang="en-US" dirty="0" smtClean="0"/>
              <a:t>Two parameters to fit the rest of the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2" y="4293424"/>
            <a:ext cx="4752975" cy="2095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535" y="115190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one is called the zero inflated beta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8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29" y="0"/>
            <a:ext cx="618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makes it possible to fit such models to our microbiome data….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4" y="1056285"/>
            <a:ext cx="9885780" cy="44063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945083" y="1223158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97483" y="1696191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97483" y="1850572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5106" y="1425039"/>
            <a:ext cx="56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capture the p-values from each of our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28260" y="5308270"/>
            <a:ext cx="546265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255" y="5925788"/>
            <a:ext cx="7340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Fitting is pretty simple; we say how we want to model each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case, each of the three parameters is aware of the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case/control label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208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31" y="482312"/>
            <a:ext cx="7794852" cy="62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6" y="11875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taxa, R will perform inference for us for all three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348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" y="899003"/>
            <a:ext cx="8109796" cy="236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81" y="23754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usual, we can capture the p-values for all of our taxa…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find that the parameter that measures zeros is well correlated with our standard linear models..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6970" y="2244441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94370" y="2432466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8729" y="257497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" y="4785328"/>
            <a:ext cx="10325100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167" y="439391"/>
            <a:ext cx="4460167" cy="4363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766" y="6115797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 (In this case) our conclusions appear to be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robuts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the modeling approach we take…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766" y="6531430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Running multiple statistical models is a good defense against reviewer crabbiness!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954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031" y="712519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more…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53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7742" y="130135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258784" y="130629"/>
            <a:ext cx="2683824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7017" y="201480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Essential for learning all the weirdness of R (does not try and teach stats!)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1" y="-76200"/>
            <a:ext cx="37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Helpful books on mixed linear models</a:t>
            </a:r>
            <a:endParaRPr lang="en-US" dirty="0"/>
          </a:p>
          <a:p>
            <a:r>
              <a:rPr lang="en-US" dirty="0"/>
              <a:t>http://link.springer.com/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685801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86400" y="1371601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1" y="4191001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057401" y="5486401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(including zero-inflated models)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834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42548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39883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8083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6800" y="1892083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0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337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7536" y="1009651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914526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43362" y="533401"/>
            <a:ext cx="9048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 smtClean="0"/>
              <a:t>If </a:t>
            </a:r>
            <a:r>
              <a:rPr lang="en-US" dirty="0"/>
              <a:t>you think you will be implementing Bayesian stats in your pipelines, it might be worth 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28800" y="152401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  <a:endParaRPr lang="en-US" dirty="0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1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172201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9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1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9468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5307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3715</Words>
  <Application>Microsoft Office PowerPoint</Application>
  <PresentationFormat>Widescreen</PresentationFormat>
  <Paragraphs>529</Paragraphs>
  <Slides>85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195</cp:revision>
  <dcterms:created xsi:type="dcterms:W3CDTF">2016-05-20T15:54:39Z</dcterms:created>
  <dcterms:modified xsi:type="dcterms:W3CDTF">2016-05-28T19:32:46Z</dcterms:modified>
</cp:coreProperties>
</file>