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8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4B4F-4191-4471-B2B2-5F1FC52F3D59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1C60-B586-406F-B229-C90A6CE3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439387"/>
            <a:ext cx="2653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 alternatives to SWING</a:t>
            </a:r>
          </a:p>
          <a:p>
            <a:r>
              <a:rPr lang="en-US" dirty="0"/>
              <a:t>	</a:t>
            </a:r>
            <a:r>
              <a:rPr lang="en-US" dirty="0" smtClean="0"/>
              <a:t>Processing</a:t>
            </a:r>
          </a:p>
          <a:p>
            <a:r>
              <a:rPr lang="en-US" dirty="0"/>
              <a:t>	</a:t>
            </a:r>
            <a:r>
              <a:rPr lang="en-US" dirty="0" err="1" smtClean="0"/>
              <a:t>Prefuse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07574" y="902525"/>
            <a:ext cx="70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439387"/>
            <a:ext cx="2653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 alternatives to SWING</a:t>
            </a:r>
          </a:p>
          <a:p>
            <a:r>
              <a:rPr lang="en-US" dirty="0"/>
              <a:t>	</a:t>
            </a:r>
            <a:r>
              <a:rPr lang="en-US" dirty="0" smtClean="0"/>
              <a:t>Processing</a:t>
            </a:r>
          </a:p>
          <a:p>
            <a:r>
              <a:rPr lang="en-US" dirty="0"/>
              <a:t>	</a:t>
            </a:r>
            <a:r>
              <a:rPr lang="en-US" dirty="0" err="1" smtClean="0"/>
              <a:t>Prefuse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4442" y="1175659"/>
            <a:ext cx="70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2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77" y="451262"/>
            <a:ext cx="604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Prefuse</a:t>
            </a:r>
            <a:r>
              <a:rPr lang="en-US" dirty="0" smtClean="0"/>
              <a:t> is an absolutely gorgeous visualization library for Java..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8505" y="1320531"/>
            <a:ext cx="1992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http://prefuse.org/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8505" y="1689863"/>
            <a:ext cx="3563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https://github.com/prefuse/Prefuse</a:t>
            </a:r>
          </a:p>
        </p:txBody>
      </p:sp>
    </p:spTree>
    <p:extLst>
      <p:ext uri="{BB962C8B-B14F-4D97-AF65-F5344CB8AC3E}">
        <p14:creationId xmlns:p14="http://schemas.microsoft.com/office/powerpoint/2010/main" val="30315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4" y="356263"/>
            <a:ext cx="632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many of the same nice visualizations as the current D3 library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39" y="843151"/>
            <a:ext cx="4846741" cy="582816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05884" y="4079772"/>
            <a:ext cx="884870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0754" y="3930732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Trees with clickable nodes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584" y="6320039"/>
            <a:ext cx="5009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prefuse.demos.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TreeView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within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Prefuse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2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5" y="430233"/>
            <a:ext cx="9008298" cy="6303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34" y="35628"/>
            <a:ext cx="402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clickable and </a:t>
            </a:r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 err="1" smtClean="0"/>
              <a:t>ForceTree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709" y="6355664"/>
            <a:ext cx="5145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prefuse.demos.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GraphView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within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Prefuse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4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153" y="415638"/>
            <a:ext cx="479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Prefuse</a:t>
            </a:r>
            <a:r>
              <a:rPr lang="en-US" dirty="0" smtClean="0"/>
              <a:t> is written in Swing using Swing controls…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2" y="1340489"/>
            <a:ext cx="6172200" cy="429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506" y="1095560"/>
            <a:ext cx="4057650" cy="26955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02182" y="1460665"/>
            <a:ext cx="3238005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6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32" y="542739"/>
            <a:ext cx="5991225" cy="5915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709" y="6355664"/>
            <a:ext cx="5613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prefuse.demos.Radial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GraphView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within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Prefuse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9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774" y="213759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radialGraph</a:t>
            </a:r>
            <a:r>
              <a:rPr lang="en-US" dirty="0" smtClean="0"/>
              <a:t> works on an XML file…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6" y="1146030"/>
            <a:ext cx="5219700" cy="4067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9533" y="670952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top of this file…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66" y="1131184"/>
            <a:ext cx="4114368" cy="44059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0187" y="704602"/>
            <a:ext cx="24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bottom of this file…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769" y="-59376"/>
            <a:ext cx="712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put our own data into this format to make our own visualizations…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921" y="422012"/>
            <a:ext cx="10929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https://github.com/afodor/afodor.github.io/blob/master/classes/prog2015/someRdpOut.xml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71" y="986527"/>
            <a:ext cx="6669841" cy="3929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5111567"/>
            <a:ext cx="5695950" cy="15049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5355771" y="5747657"/>
            <a:ext cx="498764" cy="30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8166" y="6533392"/>
            <a:ext cx="461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the Java code to point to the right file…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9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8" y="656727"/>
            <a:ext cx="5972175" cy="5924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784" y="-59376"/>
            <a:ext cx="697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visualization that represents phylogenetic levels within Bacteria </a:t>
            </a:r>
          </a:p>
          <a:p>
            <a:r>
              <a:rPr lang="en-US" dirty="0" smtClean="0"/>
              <a:t>(as produced by the RDP classification algorithm on a 16S </a:t>
            </a:r>
            <a:r>
              <a:rPr lang="en-US" dirty="0" err="1" smtClean="0"/>
              <a:t>rRNA</a:t>
            </a:r>
            <a:r>
              <a:rPr lang="en-US" dirty="0" smtClean="0"/>
              <a:t> 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4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5023" y="380010"/>
            <a:ext cx="961827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visualization in an inherent part of Big Data.</a:t>
            </a:r>
          </a:p>
          <a:p>
            <a:endParaRPr lang="en-US" dirty="0"/>
          </a:p>
          <a:p>
            <a:r>
              <a:rPr lang="en-US" dirty="0" smtClean="0"/>
              <a:t>There has been a lot of recent interest in developing web-based data analytics with </a:t>
            </a:r>
          </a:p>
          <a:p>
            <a:r>
              <a:rPr lang="en-US" dirty="0"/>
              <a:t>	</a:t>
            </a:r>
            <a:r>
              <a:rPr lang="en-US" dirty="0" err="1" smtClean="0"/>
              <a:t>Javascript</a:t>
            </a:r>
            <a:r>
              <a:rPr lang="en-US" dirty="0" smtClean="0"/>
              <a:t> and libraries such as D3</a:t>
            </a:r>
          </a:p>
          <a:p>
            <a:endParaRPr lang="en-US" dirty="0"/>
          </a:p>
          <a:p>
            <a:r>
              <a:rPr lang="en-US" dirty="0" smtClean="0"/>
              <a:t>Advantages of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Once the browser is on the user’s machine, no need to install other programs</a:t>
            </a:r>
          </a:p>
          <a:p>
            <a:r>
              <a:rPr lang="en-US" dirty="0"/>
              <a:t>	</a:t>
            </a:r>
            <a:r>
              <a:rPr lang="en-US" dirty="0" smtClean="0"/>
              <a:t>Updates to software happen instantly – no need to manage version control</a:t>
            </a:r>
          </a:p>
          <a:p>
            <a:r>
              <a:rPr lang="en-US" dirty="0"/>
              <a:t>	</a:t>
            </a:r>
            <a:r>
              <a:rPr lang="en-US" dirty="0" smtClean="0"/>
              <a:t>AJAX can make very complex applications – </a:t>
            </a:r>
            <a:r>
              <a:rPr lang="en-US" dirty="0" err="1" smtClean="0"/>
              <a:t>gmail</a:t>
            </a:r>
            <a:r>
              <a:rPr lang="en-US" dirty="0" smtClean="0"/>
              <a:t>, google maps</a:t>
            </a:r>
          </a:p>
          <a:p>
            <a:r>
              <a:rPr lang="en-US" dirty="0"/>
              <a:t>	</a:t>
            </a:r>
            <a:r>
              <a:rPr lang="en-US" dirty="0" smtClean="0"/>
              <a:t>HTML 5 can draw, do animations reducing needs for plug-ins (such as Flash or Java applets)</a:t>
            </a:r>
          </a:p>
          <a:p>
            <a:endParaRPr lang="en-US" dirty="0"/>
          </a:p>
          <a:p>
            <a:r>
              <a:rPr lang="en-US" dirty="0" smtClean="0"/>
              <a:t>Dis-advantages of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Language has been patched together more than designed.  </a:t>
            </a:r>
          </a:p>
          <a:p>
            <a:r>
              <a:rPr lang="en-US" dirty="0"/>
              <a:t>	</a:t>
            </a:r>
            <a:r>
              <a:rPr lang="en-US" dirty="0" smtClean="0"/>
              <a:t>Easy to get started; quite difficult to master.</a:t>
            </a:r>
          </a:p>
          <a:p>
            <a:r>
              <a:rPr lang="en-US" dirty="0"/>
              <a:t>	</a:t>
            </a:r>
            <a:r>
              <a:rPr lang="en-US" dirty="0" smtClean="0"/>
              <a:t>Browser </a:t>
            </a:r>
            <a:r>
              <a:rPr lang="en-US" dirty="0" err="1" smtClean="0"/>
              <a:t>incompatibilies</a:t>
            </a:r>
            <a:r>
              <a:rPr lang="en-US" dirty="0" smtClean="0"/>
              <a:t>  - behaviors in Mozilla, Chrome, IE, etc. are often quite different</a:t>
            </a:r>
          </a:p>
          <a:p>
            <a:r>
              <a:rPr lang="en-US" dirty="0"/>
              <a:t>	</a:t>
            </a:r>
            <a:r>
              <a:rPr lang="en-US" dirty="0" smtClean="0"/>
              <a:t>Inherently single threaded environment (although maybe this is an advantage)</a:t>
            </a:r>
          </a:p>
          <a:p>
            <a:r>
              <a:rPr lang="en-US" dirty="0"/>
              <a:t>	</a:t>
            </a:r>
            <a:r>
              <a:rPr lang="en-US" dirty="0" smtClean="0"/>
              <a:t>Can be slow (although this is increasingly not true; Chrome is very optimized).</a:t>
            </a:r>
          </a:p>
          <a:p>
            <a:r>
              <a:rPr lang="en-US" dirty="0"/>
              <a:t>	</a:t>
            </a:r>
            <a:r>
              <a:rPr lang="en-US" dirty="0" smtClean="0"/>
              <a:t>Large datasets need to be reloaded over all the network with each invocation</a:t>
            </a:r>
          </a:p>
          <a:p>
            <a:r>
              <a:rPr lang="en-US" dirty="0"/>
              <a:t>	</a:t>
            </a:r>
            <a:r>
              <a:rPr lang="en-US" dirty="0" smtClean="0"/>
              <a:t>Interacting with the browser can lead to very complex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7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0644" y="225635"/>
            <a:ext cx="1064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D3, a popular JavaScript library, has some really nice demos for visualization of complex, multi-factorial datasets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02256" y="6403170"/>
            <a:ext cx="5047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http://www.brightpointinc.com/political_influence/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43" y="751016"/>
            <a:ext cx="6305983" cy="5496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4582" y="950026"/>
            <a:ext cx="4497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has been a lot of activity in </a:t>
            </a:r>
          </a:p>
          <a:p>
            <a:r>
              <a:rPr lang="en-US" dirty="0" smtClean="0"/>
              <a:t>JavaScript development, </a:t>
            </a:r>
          </a:p>
          <a:p>
            <a:r>
              <a:rPr lang="en-US" dirty="0" smtClean="0"/>
              <a:t>but JavaScript is well outside the scope of</a:t>
            </a:r>
          </a:p>
          <a:p>
            <a:r>
              <a:rPr lang="en-US" dirty="0" smtClean="0"/>
              <a:t>what we can realistically study this semester…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151" y="415637"/>
            <a:ext cx="105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(</a:t>
            </a:r>
            <a:r>
              <a:rPr lang="en-US" dirty="0" smtClean="0">
                <a:hlinkClick r:id="rId2"/>
              </a:rPr>
              <a:t>https://processing.org/</a:t>
            </a:r>
            <a:r>
              <a:rPr lang="en-US" dirty="0" smtClean="0"/>
              <a:t>)  is a very interesting project that lives in both a Java and </a:t>
            </a:r>
            <a:r>
              <a:rPr lang="en-US" dirty="0" err="1" smtClean="0"/>
              <a:t>Javascript</a:t>
            </a:r>
            <a:r>
              <a:rPr lang="en-US" dirty="0" smtClean="0"/>
              <a:t> world..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86" y="1223158"/>
            <a:ext cx="521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program that creates a simple bouncing ball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19403" y="6343794"/>
            <a:ext cx="452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https://processing.org/examples/bounce.html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4" y="1592490"/>
            <a:ext cx="64865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642" y="35629"/>
            <a:ext cx="28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</a:t>
            </a:r>
            <a:r>
              <a:rPr lang="en-US" dirty="0" err="1" smtClean="0"/>
              <a:t>javascript</a:t>
            </a:r>
            <a:r>
              <a:rPr lang="en-US" dirty="0" smtClean="0"/>
              <a:t> code…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2" y="518803"/>
            <a:ext cx="5553075" cy="6057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363190" y="2422566"/>
            <a:ext cx="1626919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32615" y="2280066"/>
            <a:ext cx="701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is called within the processing framework to initialize the web app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71304" y="3859479"/>
            <a:ext cx="1272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1243" y="3679373"/>
            <a:ext cx="567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is called within the processing framework repeatedly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015" y="142509"/>
            <a:ext cx="959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Remarkably, the language is (mostly) syntax compatible between Java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the same code can be ported (almost) effortlessly to Java (this copy-paste took about 30 seconds).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4290" y="6544169"/>
            <a:ext cx="10050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https://github.com/afodor/ProcessingDemos/blob/master/src/basic/Bounce.java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5" y="788840"/>
            <a:ext cx="6200775" cy="557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01" y="1635083"/>
            <a:ext cx="6399934" cy="44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7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151" y="308760"/>
            <a:ext cx="919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 equally well for more complex example (this port took about 45 seconds from copy/paste)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032" y="6046911"/>
            <a:ext cx="526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https://processing.org/examples/bouncybubbles.html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032" y="6416243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https://github.com/afodor/ProcessingDemos/blob/master/src/basic/BouncyBubbles.java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1" y="1643239"/>
            <a:ext cx="6105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016" y="285010"/>
            <a:ext cx="668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one (spanning multiple classes) took me more like half and hour!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9011" y="5975658"/>
            <a:ext cx="49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http://processingjs.nihongoresources.com/graphs/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7984" y="5448080"/>
            <a:ext cx="9654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https://github.com/afodor/ProcessingDemos/blob/master/src/simpleForceTree/ForceTree.java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04" y="962643"/>
            <a:ext cx="3148589" cy="33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2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397" y="498763"/>
            <a:ext cx="10563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Advantages of processing:</a:t>
            </a:r>
          </a:p>
          <a:p>
            <a:endParaRPr lang="en-US" dirty="0"/>
          </a:p>
          <a:p>
            <a:r>
              <a:rPr lang="en-US" dirty="0" smtClean="0"/>
              <a:t>	Develop in either Java or JavaScript; move (more or less) easily between the two languages</a:t>
            </a:r>
          </a:p>
          <a:p>
            <a:r>
              <a:rPr lang="en-US" dirty="0"/>
              <a:t>	</a:t>
            </a:r>
            <a:r>
              <a:rPr lang="en-US" dirty="0" smtClean="0"/>
              <a:t>Prototype in Java (which is faster) and then once you know what you want to do deploy in JavaScript.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Disadvantages of procession:</a:t>
            </a:r>
          </a:p>
          <a:p>
            <a:r>
              <a:rPr lang="en-US" dirty="0"/>
              <a:t>	</a:t>
            </a:r>
            <a:r>
              <a:rPr lang="en-US" dirty="0" smtClean="0"/>
              <a:t>Does not have as many built-in visualizations for </a:t>
            </a:r>
            <a:r>
              <a:rPr lang="en-US" dirty="0" err="1" smtClean="0"/>
              <a:t>mutli</a:t>
            </a:r>
            <a:r>
              <a:rPr lang="en-US" dirty="0" smtClean="0"/>
              <a:t>-dimensional data as D3 or </a:t>
            </a:r>
            <a:r>
              <a:rPr lang="en-US" dirty="0" err="1" smtClean="0"/>
              <a:t>Prefuse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(but the community seems quite active, with more stuff getting built all the time…)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0655" y="3538847"/>
            <a:ext cx="7775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components cannot be easily mixed with Java Swing components.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PAppelt</a:t>
            </a:r>
            <a:r>
              <a:rPr lang="en-US" dirty="0" smtClean="0"/>
              <a:t>” (the base class in Processing ) is no longer a Java Container/Component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5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396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26</cp:revision>
  <dcterms:created xsi:type="dcterms:W3CDTF">2015-10-31T01:36:23Z</dcterms:created>
  <dcterms:modified xsi:type="dcterms:W3CDTF">2015-11-01T05:29:08Z</dcterms:modified>
</cp:coreProperties>
</file>