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304" r:id="rId2"/>
    <p:sldId id="307" r:id="rId3"/>
    <p:sldId id="257" r:id="rId4"/>
    <p:sldId id="280" r:id="rId5"/>
    <p:sldId id="281" r:id="rId6"/>
    <p:sldId id="340" r:id="rId7"/>
    <p:sldId id="341" r:id="rId8"/>
    <p:sldId id="342" r:id="rId9"/>
    <p:sldId id="343" r:id="rId10"/>
    <p:sldId id="282" r:id="rId11"/>
    <p:sldId id="313" r:id="rId12"/>
    <p:sldId id="315" r:id="rId13"/>
    <p:sldId id="316" r:id="rId14"/>
    <p:sldId id="317" r:id="rId15"/>
    <p:sldId id="333" r:id="rId16"/>
    <p:sldId id="334" r:id="rId17"/>
    <p:sldId id="283" r:id="rId18"/>
    <p:sldId id="285" r:id="rId19"/>
    <p:sldId id="291" r:id="rId20"/>
    <p:sldId id="324" r:id="rId21"/>
    <p:sldId id="288" r:id="rId22"/>
    <p:sldId id="331" r:id="rId23"/>
    <p:sldId id="325" r:id="rId24"/>
    <p:sldId id="326" r:id="rId25"/>
    <p:sldId id="327" r:id="rId26"/>
    <p:sldId id="332" r:id="rId27"/>
    <p:sldId id="344" r:id="rId28"/>
    <p:sldId id="328" r:id="rId29"/>
    <p:sldId id="292" r:id="rId30"/>
    <p:sldId id="293" r:id="rId31"/>
    <p:sldId id="339" r:id="rId32"/>
    <p:sldId id="335" r:id="rId33"/>
    <p:sldId id="258" r:id="rId34"/>
    <p:sldId id="259" r:id="rId35"/>
    <p:sldId id="260" r:id="rId36"/>
    <p:sldId id="261" r:id="rId37"/>
    <p:sldId id="262" r:id="rId38"/>
    <p:sldId id="263" r:id="rId39"/>
    <p:sldId id="264" r:id="rId40"/>
    <p:sldId id="265" r:id="rId41"/>
    <p:sldId id="266" r:id="rId42"/>
    <p:sldId id="267" r:id="rId43"/>
    <p:sldId id="345" r:id="rId44"/>
    <p:sldId id="346" r:id="rId45"/>
    <p:sldId id="349" r:id="rId46"/>
    <p:sldId id="347" r:id="rId47"/>
    <p:sldId id="348" r:id="rId48"/>
    <p:sldId id="274" r:id="rId49"/>
    <p:sldId id="275" r:id="rId50"/>
    <p:sldId id="276" r:id="rId51"/>
    <p:sldId id="277" r:id="rId52"/>
    <p:sldId id="305" r:id="rId53"/>
    <p:sldId id="278" r:id="rId54"/>
    <p:sldId id="279" r:id="rId55"/>
    <p:sldId id="299" r:id="rId56"/>
    <p:sldId id="300" r:id="rId57"/>
    <p:sldId id="302" r:id="rId58"/>
    <p:sldId id="303" r:id="rId59"/>
    <p:sldId id="301" r:id="rId60"/>
    <p:sldId id="306" r:id="rId61"/>
    <p:sldId id="309" r:id="rId62"/>
    <p:sldId id="311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B23D0-9DF6-487C-8089-57F01E3494B1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65DFA-5F50-4657-B557-14511091E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65DFA-5F50-4657-B557-14511091E9A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81D5FD-DA12-48E8-9DA4-121C5B4F2A44}" type="slidenum">
              <a:rPr lang="en-US"/>
              <a:pPr/>
              <a:t>48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1880DA-0AF4-4DE5-BAD1-0070C5CA5262}" type="slidenum">
              <a:rPr lang="en-US"/>
              <a:pPr/>
              <a:t>49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EEBFF7-4014-4145-BF7A-DC329BD75DB6}" type="slidenum">
              <a:rPr lang="en-US"/>
              <a:pPr/>
              <a:t>50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6D2F7-22FA-490F-B7D4-B1DC7DFA5FF7}" type="slidenum">
              <a:rPr lang="en-US"/>
              <a:pPr/>
              <a:t>51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eather.cs.ucdavis.edu/~matloff/132/NSPpart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3.png"/><Relationship Id="rId4" Type="http://schemas.openxmlformats.org/officeDocument/2006/relationships/oleObject" Target="../embeddings/oleObject1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oleObject" Target="../embeddings/oleObject2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heather.cs.ucdavis.edu/~matloff/132/NSPpart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533400"/>
            <a:ext cx="58540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 time:</a:t>
            </a:r>
          </a:p>
          <a:p>
            <a:endParaRPr lang="en-US" dirty="0"/>
          </a:p>
          <a:p>
            <a:r>
              <a:rPr lang="en-US" dirty="0"/>
              <a:t>	mean and variance of an empirical distribution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Initial commands in R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Everything in R is a vector ; </a:t>
            </a:r>
          </a:p>
          <a:p>
            <a:r>
              <a:rPr lang="en-US" dirty="0"/>
              <a:t>	elements of a vector all share a common data type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-1726"/>
            <a:ext cx="723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lists to simulate </a:t>
            </a:r>
            <a:r>
              <a:rPr lang="en-US" dirty="0" err="1"/>
              <a:t>c’s</a:t>
            </a:r>
            <a:r>
              <a:rPr lang="en-US" dirty="0"/>
              <a:t> </a:t>
            </a:r>
            <a:r>
              <a:rPr lang="en-US" dirty="0" err="1"/>
              <a:t>structs</a:t>
            </a:r>
            <a:r>
              <a:rPr lang="en-US" dirty="0"/>
              <a:t> of Java’s objects…</a:t>
            </a:r>
          </a:p>
          <a:p>
            <a:endParaRPr lang="en-US" dirty="0"/>
          </a:p>
          <a:p>
            <a:r>
              <a:rPr lang="en-US" dirty="0"/>
              <a:t>Here we have a function that returns a List describing a DNA sequence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1219200"/>
            <a:ext cx="6096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" pitchFamily="49" charset="0"/>
                <a:cs typeface="Arial" pitchFamily="34" charset="0"/>
              </a:rPr>
              <a:t>getASeq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function()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{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list()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aSeq$sequencename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"Sequence1";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aSeq$dnastring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"AAAGGCCCA";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aSeq$sequenceLength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nchar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aSeq$dnastring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)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return (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)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3551872"/>
            <a:ext cx="45015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seq</a:t>
            </a:r>
            <a:r>
              <a:rPr lang="en-US" dirty="0"/>
              <a:t>  is a list with 3 elements:</a:t>
            </a:r>
          </a:p>
          <a:p>
            <a:endParaRPr lang="en-US" dirty="0"/>
          </a:p>
          <a:p>
            <a:r>
              <a:rPr lang="en-US" dirty="0"/>
              <a:t>	1: </a:t>
            </a:r>
            <a:r>
              <a:rPr lang="en-US" dirty="0" err="1"/>
              <a:t>sequenceName</a:t>
            </a:r>
            <a:r>
              <a:rPr lang="en-US" dirty="0"/>
              <a:t> (== “Sequence1”)</a:t>
            </a:r>
          </a:p>
          <a:p>
            <a:r>
              <a:rPr lang="en-US" dirty="0"/>
              <a:t>	2: </a:t>
            </a:r>
            <a:r>
              <a:rPr lang="en-US" dirty="0" err="1"/>
              <a:t>dnastring</a:t>
            </a:r>
            <a:r>
              <a:rPr lang="en-US" dirty="0"/>
              <a:t> (== “AAAGGCCCA”)</a:t>
            </a:r>
          </a:p>
          <a:p>
            <a:r>
              <a:rPr lang="en-US" dirty="0"/>
              <a:t>	3:  </a:t>
            </a:r>
            <a:r>
              <a:rPr lang="en-US" dirty="0" err="1"/>
              <a:t>sequenceLength</a:t>
            </a:r>
            <a:r>
              <a:rPr lang="en-US" dirty="0"/>
              <a:t> (== 9)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548640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pretty different from data structures in Java and will take some getting used to!</a:t>
            </a: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276600"/>
            <a:ext cx="2057400" cy="3412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1668"/>
            <a:ext cx="774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elements in a list can be referred to either by their name or by their [[]] index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5334000" cy="596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H="1">
            <a:off x="2057400" y="2514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09622" y="2297668"/>
            <a:ext cx="5034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 1 in our list – a character vector of length 1</a:t>
            </a:r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2590800"/>
            <a:ext cx="29908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257800" y="4355068"/>
            <a:ext cx="8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mySeq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96000" y="4572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477000" y="441960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31988" y="441960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53200" y="3810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781800" y="4876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6019800" y="53340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sequenceName</a:t>
            </a:r>
            <a:endParaRPr lang="en-US" dirty="0"/>
          </a:p>
          <a:p>
            <a:r>
              <a:rPr lang="en-US" dirty="0" err="1"/>
              <a:t>dnaString</a:t>
            </a:r>
            <a:endParaRPr lang="en-US" dirty="0"/>
          </a:p>
          <a:p>
            <a:r>
              <a:rPr lang="en-US" dirty="0" err="1"/>
              <a:t>sequenceLength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15471"/>
            <a:ext cx="5334000" cy="596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2057400" y="3188732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09622" y="2971800"/>
            <a:ext cx="5034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 2 in our list – a character vector of length 1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828800"/>
            <a:ext cx="23431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0"/>
            <a:ext cx="774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elements in a list can be referred to either by their name or by their [[]] index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4346138"/>
            <a:ext cx="8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mySeq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96000" y="456307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477000" y="441067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31988" y="441067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53200" y="38010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781800" y="486787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flipH="1">
            <a:off x="6019800" y="532507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sequenceName</a:t>
            </a:r>
            <a:endParaRPr lang="en-US" dirty="0"/>
          </a:p>
          <a:p>
            <a:r>
              <a:rPr lang="en-US" dirty="0" err="1"/>
              <a:t>dnaString</a:t>
            </a:r>
            <a:endParaRPr lang="en-US" dirty="0"/>
          </a:p>
          <a:p>
            <a:r>
              <a:rPr lang="en-US" dirty="0" err="1"/>
              <a:t>sequenceLength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5334000" cy="596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2057400" y="3505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09622" y="3288268"/>
            <a:ext cx="481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 3 in our list – a integer vector of length 1</a:t>
            </a:r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2900" y="2286000"/>
            <a:ext cx="27051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0"/>
            <a:ext cx="774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elements in a list can be referred to either by their name or by their [[]] index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4346138"/>
            <a:ext cx="8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mySeq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96000" y="456307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477000" y="441067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31988" y="441067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53200" y="38010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781800" y="486787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flipH="1">
            <a:off x="6019800" y="532507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sequenceName</a:t>
            </a:r>
            <a:endParaRPr lang="en-US" dirty="0"/>
          </a:p>
          <a:p>
            <a:r>
              <a:rPr lang="en-US" dirty="0" err="1"/>
              <a:t>dnaString</a:t>
            </a:r>
            <a:endParaRPr lang="en-US" dirty="0"/>
          </a:p>
          <a:p>
            <a:r>
              <a:rPr lang="en-US" dirty="0" err="1"/>
              <a:t>sequenceLength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5334000" cy="596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133600" y="51816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209800" y="58674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89066" y="5715000"/>
            <a:ext cx="383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[[]] and [] are very different operators!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752600" y="4648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4600" y="4495800"/>
            <a:ext cx="4276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equivalent to </a:t>
            </a:r>
            <a:r>
              <a:rPr lang="en-US" dirty="0" err="1"/>
              <a:t>mySeq$sequencename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0"/>
            <a:ext cx="774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elements in a list can be referred to either by their name or by their [[]] index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7800" y="1840468"/>
            <a:ext cx="8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mySeq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96000" y="2057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477000" y="190500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631988" y="190500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53200" y="1295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781800" y="2362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flipH="1">
            <a:off x="6019800" y="28194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sequenceName</a:t>
            </a:r>
            <a:endParaRPr lang="en-US" dirty="0"/>
          </a:p>
          <a:p>
            <a:r>
              <a:rPr lang="en-US" dirty="0" err="1"/>
              <a:t>dnaString</a:t>
            </a:r>
            <a:endParaRPr lang="en-US" dirty="0"/>
          </a:p>
          <a:p>
            <a:r>
              <a:rPr lang="en-US" dirty="0" err="1"/>
              <a:t>sequenceLength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0"/>
            <a:ext cx="681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read and write the names associated with our list dynamically…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57200"/>
            <a:ext cx="2590800" cy="636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429000" y="3733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86200" y="3581400"/>
            <a:ext cx="432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 this 2</a:t>
            </a:r>
            <a:r>
              <a:rPr lang="en-US" baseline="30000" dirty="0"/>
              <a:t>nd</a:t>
            </a:r>
            <a:r>
              <a:rPr lang="en-US" dirty="0"/>
              <a:t> element of this list a new name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400" y="685800"/>
            <a:ext cx="5791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" pitchFamily="49" charset="0"/>
                <a:cs typeface="Arial" pitchFamily="34" charset="0"/>
              </a:rPr>
              <a:t>getASeq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function()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{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list()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aSeq$sequencename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"Sequence1";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aSeq$dnastring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"AAAGGCCCA";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aSeq$sequenceLength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nchar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aSeq$dnastring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)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return (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)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7800" y="4422338"/>
            <a:ext cx="8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mySeq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096000" y="463927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477000" y="448687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31988" y="448687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53200" y="38772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781800" y="494407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flipH="1">
            <a:off x="6019800" y="540127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sequenceName</a:t>
            </a:r>
            <a:endParaRPr lang="en-US" dirty="0"/>
          </a:p>
          <a:p>
            <a:r>
              <a:rPr lang="en-US" dirty="0" err="1"/>
              <a:t>dnaString</a:t>
            </a:r>
            <a:endParaRPr lang="en-US" dirty="0"/>
          </a:p>
          <a:p>
            <a:r>
              <a:rPr lang="en-US" dirty="0" err="1"/>
              <a:t>sequenceLength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034143"/>
            <a:ext cx="3987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228600"/>
            <a:ext cx="5976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tricks work for vectors as well ….</a:t>
            </a:r>
          </a:p>
          <a:p>
            <a:r>
              <a:rPr lang="en-US" dirty="0"/>
              <a:t>(which makes sense because a List is just a vector of vectors !)</a:t>
            </a: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710543"/>
            <a:ext cx="4267200" cy="2775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181600" y="2895600"/>
            <a:ext cx="3302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(note the [[ ]] operator )</a:t>
            </a:r>
          </a:p>
          <a:p>
            <a:endParaRPr lang="en-US" dirty="0"/>
          </a:p>
          <a:p>
            <a:r>
              <a:rPr lang="en-US" dirty="0"/>
              <a:t>(r requires this operator to assign</a:t>
            </a:r>
          </a:p>
          <a:p>
            <a:r>
              <a:rPr lang="en-US" dirty="0"/>
              <a:t>vectors of length 1 to lists..)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62400" y="3048000"/>
            <a:ext cx="1143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667000"/>
            <a:ext cx="549592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851118"/>
            <a:ext cx="5791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" pitchFamily="49" charset="0"/>
                <a:cs typeface="Arial" pitchFamily="34" charset="0"/>
              </a:rPr>
              <a:t>getASeq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function()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{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list()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aSeq$sequencename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"Sequence1";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aSeq$dnastring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"AAAGGCCCA";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aSeq$sequenceLength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 &lt;- 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nchar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(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aSeq$dnastring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)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	return (</a:t>
            </a:r>
            <a:r>
              <a:rPr lang="en-US" sz="1400" dirty="0" err="1">
                <a:latin typeface="Courier" pitchFamily="49" charset="0"/>
                <a:cs typeface="Arial" pitchFamily="34" charset="0"/>
              </a:rPr>
              <a:t>aSeq</a:t>
            </a:r>
            <a:r>
              <a:rPr lang="en-US" sz="1400" dirty="0">
                <a:latin typeface="Courier" pitchFamily="49" charset="0"/>
                <a:cs typeface="Arial" pitchFamily="34" charset="0"/>
              </a:rPr>
              <a:t>)</a:t>
            </a:r>
          </a:p>
          <a:p>
            <a:r>
              <a:rPr lang="en-US" sz="1400" dirty="0">
                <a:latin typeface="Courier" pitchFamily="49" charset="0"/>
                <a:cs typeface="Arial" pitchFamily="34" charset="0"/>
              </a:rPr>
              <a:t>}</a:t>
            </a:r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28600"/>
            <a:ext cx="18383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rot="10800000">
            <a:off x="1981201" y="3059668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90801" y="2907268"/>
            <a:ext cx="266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as type “character”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1447800" y="3516868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57400" y="3364468"/>
            <a:ext cx="266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as type “character”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1447800" y="41148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81200" y="3886200"/>
            <a:ext cx="317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as a sub list of type “list”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6400" y="3810000"/>
            <a:ext cx="32256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[] operator returns a sub-list</a:t>
            </a:r>
          </a:p>
          <a:p>
            <a:endParaRPr lang="en-US" dirty="0"/>
          </a:p>
          <a:p>
            <a:r>
              <a:rPr lang="en-US" dirty="0"/>
              <a:t>The [[]] operator returns </a:t>
            </a:r>
          </a:p>
          <a:p>
            <a:r>
              <a:rPr lang="en-US" dirty="0"/>
              <a:t>the requested item cast to type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0" y="164068"/>
            <a:ext cx="346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Beware the [] vs. [[]] differences !!!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286232"/>
            <a:ext cx="7803566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400" dirty="0" err="1">
                <a:latin typeface="Courier" pitchFamily="49" charset="0"/>
              </a:rPr>
              <a:t>randomNumOfTs</a:t>
            </a:r>
            <a:r>
              <a:rPr lang="en-US" sz="1400" dirty="0">
                <a:latin typeface="Courier" pitchFamily="49" charset="0"/>
              </a:rPr>
              <a:t> &lt;- function(</a:t>
            </a:r>
            <a:r>
              <a:rPr lang="en-US" sz="1400" dirty="0" err="1">
                <a:latin typeface="Courier" pitchFamily="49" charset="0"/>
              </a:rPr>
              <a:t>seqName</a:t>
            </a:r>
            <a:r>
              <a:rPr lang="en-US" sz="1400" dirty="0">
                <a:latin typeface="Courier" pitchFamily="49" charset="0"/>
              </a:rPr>
              <a:t>)</a:t>
            </a:r>
          </a:p>
          <a:p>
            <a:r>
              <a:rPr lang="en-US" sz="1400" dirty="0">
                <a:latin typeface="Courier" pitchFamily="49" charset="0"/>
              </a:rPr>
              <a:t>{</a:t>
            </a:r>
          </a:p>
          <a:p>
            <a:pPr lvl="1"/>
            <a:r>
              <a:rPr lang="en-US" sz="1400" dirty="0" err="1">
                <a:latin typeface="Courier" pitchFamily="49" charset="0"/>
              </a:rPr>
              <a:t>aSeq</a:t>
            </a:r>
            <a:r>
              <a:rPr lang="en-US" sz="1400" dirty="0">
                <a:latin typeface="Courier" pitchFamily="49" charset="0"/>
              </a:rPr>
              <a:t> &lt;- list()</a:t>
            </a:r>
          </a:p>
          <a:p>
            <a:pPr lvl="1"/>
            <a:r>
              <a:rPr lang="en-US" sz="1400" dirty="0" err="1">
                <a:latin typeface="Courier" pitchFamily="49" charset="0"/>
              </a:rPr>
              <a:t>aSeq$sequencename</a:t>
            </a:r>
            <a:r>
              <a:rPr lang="en-US" sz="1400" dirty="0">
                <a:latin typeface="Courier" pitchFamily="49" charset="0"/>
              </a:rPr>
              <a:t> &lt;- </a:t>
            </a:r>
            <a:r>
              <a:rPr lang="en-US" sz="1400" dirty="0" err="1">
                <a:latin typeface="Courier" pitchFamily="49" charset="0"/>
              </a:rPr>
              <a:t>seqName</a:t>
            </a:r>
            <a:r>
              <a:rPr lang="en-US" sz="1400" dirty="0">
                <a:latin typeface="Courier" pitchFamily="49" charset="0"/>
              </a:rPr>
              <a:t>;</a:t>
            </a:r>
          </a:p>
          <a:p>
            <a:pPr lvl="1"/>
            <a:endParaRPr lang="en-US" sz="1400" dirty="0">
              <a:latin typeface="Courier" pitchFamily="49" charset="0"/>
            </a:endParaRPr>
          </a:p>
          <a:p>
            <a:pPr lvl="1"/>
            <a:r>
              <a:rPr lang="en-US" sz="1400" dirty="0" err="1">
                <a:latin typeface="Courier" pitchFamily="49" charset="0"/>
              </a:rPr>
              <a:t>tString</a:t>
            </a:r>
            <a:r>
              <a:rPr lang="en-US" sz="1400" dirty="0">
                <a:latin typeface="Courier" pitchFamily="49" charset="0"/>
              </a:rPr>
              <a:t> &lt;- "";</a:t>
            </a:r>
          </a:p>
          <a:p>
            <a:pPr lvl="1"/>
            <a:endParaRPr lang="en-US" sz="1400" dirty="0">
              <a:latin typeface="Courier" pitchFamily="49" charset="0"/>
            </a:endParaRPr>
          </a:p>
          <a:p>
            <a:pPr lvl="1"/>
            <a:r>
              <a:rPr lang="en-US" sz="1400" dirty="0">
                <a:latin typeface="Courier" pitchFamily="49" charset="0"/>
              </a:rPr>
              <a:t>for( </a:t>
            </a:r>
            <a:r>
              <a:rPr lang="en-US" sz="1400" dirty="0" err="1">
                <a:latin typeface="Courier" pitchFamily="49" charset="0"/>
              </a:rPr>
              <a:t>i</a:t>
            </a:r>
            <a:r>
              <a:rPr lang="en-US" sz="1400" dirty="0">
                <a:latin typeface="Courier" pitchFamily="49" charset="0"/>
              </a:rPr>
              <a:t> in 1:sample(1:100,1)) </a:t>
            </a:r>
          </a:p>
          <a:p>
            <a:pPr lvl="1"/>
            <a:r>
              <a:rPr lang="en-US" sz="1400" dirty="0">
                <a:latin typeface="Courier" pitchFamily="49" charset="0"/>
              </a:rPr>
              <a:t>	</a:t>
            </a:r>
            <a:r>
              <a:rPr lang="en-US" sz="1400" dirty="0" err="1">
                <a:latin typeface="Courier" pitchFamily="49" charset="0"/>
              </a:rPr>
              <a:t>tString</a:t>
            </a:r>
            <a:r>
              <a:rPr lang="en-US" sz="1400" dirty="0">
                <a:latin typeface="Courier" pitchFamily="49" charset="0"/>
              </a:rPr>
              <a:t> &lt;- paste("T", </a:t>
            </a:r>
            <a:r>
              <a:rPr lang="en-US" sz="1400" dirty="0" err="1">
                <a:latin typeface="Courier" pitchFamily="49" charset="0"/>
              </a:rPr>
              <a:t>tString</a:t>
            </a:r>
            <a:r>
              <a:rPr lang="en-US" sz="1400" dirty="0">
                <a:latin typeface="Courier" pitchFamily="49" charset="0"/>
              </a:rPr>
              <a:t>, sep="")</a:t>
            </a:r>
          </a:p>
          <a:p>
            <a:pPr lvl="1"/>
            <a:endParaRPr lang="en-US" sz="1400" dirty="0">
              <a:latin typeface="Courier" pitchFamily="49" charset="0"/>
            </a:endParaRPr>
          </a:p>
          <a:p>
            <a:pPr lvl="1"/>
            <a:r>
              <a:rPr lang="en-US" sz="1400" dirty="0" err="1">
                <a:latin typeface="Courier" pitchFamily="49" charset="0"/>
              </a:rPr>
              <a:t>aSeq$dnastring</a:t>
            </a:r>
            <a:r>
              <a:rPr lang="en-US" sz="1400" dirty="0">
                <a:latin typeface="Courier" pitchFamily="49" charset="0"/>
              </a:rPr>
              <a:t> &lt;- </a:t>
            </a:r>
            <a:r>
              <a:rPr lang="en-US" sz="1400" dirty="0" err="1">
                <a:latin typeface="Courier" pitchFamily="49" charset="0"/>
              </a:rPr>
              <a:t>tString</a:t>
            </a:r>
            <a:endParaRPr lang="en-US" sz="1400" dirty="0">
              <a:latin typeface="Courier" pitchFamily="49" charset="0"/>
            </a:endParaRPr>
          </a:p>
          <a:p>
            <a:pPr lvl="1"/>
            <a:r>
              <a:rPr lang="en-US" sz="1400" dirty="0" err="1">
                <a:latin typeface="Courier" pitchFamily="49" charset="0"/>
              </a:rPr>
              <a:t>aSeq$sequenceLength</a:t>
            </a:r>
            <a:r>
              <a:rPr lang="en-US" sz="1400" dirty="0">
                <a:latin typeface="Courier" pitchFamily="49" charset="0"/>
              </a:rPr>
              <a:t> &lt;- </a:t>
            </a:r>
            <a:r>
              <a:rPr lang="en-US" sz="1400" dirty="0" err="1">
                <a:latin typeface="Courier" pitchFamily="49" charset="0"/>
              </a:rPr>
              <a:t>nchar</a:t>
            </a:r>
            <a:r>
              <a:rPr lang="en-US" sz="1400" dirty="0">
                <a:latin typeface="Courier" pitchFamily="49" charset="0"/>
              </a:rPr>
              <a:t>(</a:t>
            </a:r>
            <a:r>
              <a:rPr lang="en-US" sz="1400" dirty="0" err="1">
                <a:latin typeface="Courier" pitchFamily="49" charset="0"/>
              </a:rPr>
              <a:t>aSeq$dnastring</a:t>
            </a:r>
            <a:r>
              <a:rPr lang="en-US" sz="1400" dirty="0">
                <a:latin typeface="Courier" pitchFamily="49" charset="0"/>
              </a:rPr>
              <a:t>)</a:t>
            </a:r>
          </a:p>
          <a:p>
            <a:pPr lvl="1"/>
            <a:r>
              <a:rPr lang="en-US" sz="1400" dirty="0">
                <a:latin typeface="Courier" pitchFamily="49" charset="0"/>
              </a:rPr>
              <a:t>return (</a:t>
            </a:r>
            <a:r>
              <a:rPr lang="en-US" sz="1400" dirty="0" err="1">
                <a:latin typeface="Courier" pitchFamily="49" charset="0"/>
              </a:rPr>
              <a:t>aSeq</a:t>
            </a:r>
            <a:r>
              <a:rPr lang="en-US" sz="1400" dirty="0">
                <a:latin typeface="Courier" pitchFamily="49" charset="0"/>
              </a:rPr>
              <a:t>)</a:t>
            </a:r>
          </a:p>
          <a:p>
            <a:r>
              <a:rPr lang="en-US" sz="1400" dirty="0">
                <a:latin typeface="Courier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28600"/>
            <a:ext cx="881234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Here is a very inefficient function that returns a sequence with a number of T’s between 1 and 100</a:t>
            </a: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762000"/>
            <a:ext cx="4038600" cy="327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5029200" y="609600"/>
            <a:ext cx="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3048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?paste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425" y="1824038"/>
            <a:ext cx="691515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094" y="914400"/>
            <a:ext cx="835010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Reading for the next week:</a:t>
            </a:r>
          </a:p>
          <a:p>
            <a:endParaRPr lang="en-US" dirty="0"/>
          </a:p>
          <a:p>
            <a:r>
              <a:rPr lang="en-US" dirty="0"/>
              <a:t>	Vassar stats book: Chapter 5 – Chapter 6 </a:t>
            </a:r>
          </a:p>
          <a:p>
            <a:r>
              <a:rPr lang="en-US" dirty="0"/>
              <a:t>	(basic concepts of probability through binomial distribution)</a:t>
            </a:r>
          </a:p>
          <a:p>
            <a:endParaRPr lang="en-US" dirty="0"/>
          </a:p>
          <a:p>
            <a:r>
              <a:rPr lang="en-US" dirty="0"/>
              <a:t>	(or equivalent in your favorite canonical stats book)</a:t>
            </a:r>
          </a:p>
          <a:p>
            <a:endParaRPr lang="en-US" dirty="0"/>
          </a:p>
          <a:p>
            <a:r>
              <a:rPr lang="en-US" dirty="0"/>
              <a:t>	Art of R programming:</a:t>
            </a:r>
          </a:p>
          <a:p>
            <a:r>
              <a:rPr lang="en-US" dirty="0"/>
              <a:t>	Chapter 2 ( Vectors), Chapter 4  (Lists)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(or equivalent chapters here: </a:t>
            </a:r>
            <a:r>
              <a:rPr lang="en-US" u="sng" dirty="0">
                <a:hlinkClick r:id="rId2"/>
              </a:rPr>
              <a:t>http://heather.cs.ucdavis.edu/~matloff/132/NSPpart.pdf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" y="304800"/>
            <a:ext cx="92202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400" dirty="0" err="1">
                <a:latin typeface="Courier" pitchFamily="49" charset="0"/>
              </a:rPr>
              <a:t>getRandomCollection</a:t>
            </a:r>
            <a:r>
              <a:rPr lang="en-US" sz="1400" dirty="0">
                <a:latin typeface="Courier" pitchFamily="49" charset="0"/>
              </a:rPr>
              <a:t> &lt;- function(</a:t>
            </a:r>
            <a:r>
              <a:rPr lang="en-US" sz="1400" dirty="0" err="1">
                <a:latin typeface="Courier" pitchFamily="49" charset="0"/>
              </a:rPr>
              <a:t>numToGet</a:t>
            </a:r>
            <a:r>
              <a:rPr lang="en-US" sz="1400" dirty="0">
                <a:latin typeface="Courier" pitchFamily="49" charset="0"/>
              </a:rPr>
              <a:t>) </a:t>
            </a:r>
          </a:p>
          <a:p>
            <a:r>
              <a:rPr lang="en-US" sz="1400" dirty="0">
                <a:latin typeface="Courier" pitchFamily="49" charset="0"/>
              </a:rPr>
              <a:t>{</a:t>
            </a:r>
          </a:p>
          <a:p>
            <a:r>
              <a:rPr lang="en-US" sz="1400" dirty="0">
                <a:latin typeface="Courier" pitchFamily="49" charset="0"/>
              </a:rPr>
              <a:t>	</a:t>
            </a:r>
            <a:r>
              <a:rPr lang="en-US" sz="1400" dirty="0" err="1">
                <a:latin typeface="Courier" pitchFamily="49" charset="0"/>
              </a:rPr>
              <a:t>returnList</a:t>
            </a:r>
            <a:r>
              <a:rPr lang="en-US" sz="1400" dirty="0">
                <a:latin typeface="Courier" pitchFamily="49" charset="0"/>
              </a:rPr>
              <a:t> &lt;- list();</a:t>
            </a:r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>
                <a:latin typeface="Courier" pitchFamily="49" charset="0"/>
              </a:rPr>
              <a:t>	if(</a:t>
            </a:r>
            <a:r>
              <a:rPr lang="en-US" sz="1400" dirty="0" err="1">
                <a:latin typeface="Courier" pitchFamily="49" charset="0"/>
              </a:rPr>
              <a:t>numToGet</a:t>
            </a:r>
            <a:r>
              <a:rPr lang="en-US" sz="1400" dirty="0">
                <a:latin typeface="Courier" pitchFamily="49" charset="0"/>
              </a:rPr>
              <a:t> &gt;= 1 ) </a:t>
            </a:r>
          </a:p>
          <a:p>
            <a:r>
              <a:rPr lang="en-US" sz="1400" dirty="0">
                <a:latin typeface="Courier" pitchFamily="49" charset="0"/>
              </a:rPr>
              <a:t>	{</a:t>
            </a:r>
          </a:p>
          <a:p>
            <a:r>
              <a:rPr lang="en-US" sz="1400" dirty="0">
                <a:latin typeface="Courier" pitchFamily="49" charset="0"/>
              </a:rPr>
              <a:t>		for( </a:t>
            </a:r>
            <a:r>
              <a:rPr lang="en-US" sz="1400" dirty="0" err="1">
                <a:latin typeface="Courier" pitchFamily="49" charset="0"/>
              </a:rPr>
              <a:t>i</a:t>
            </a:r>
            <a:r>
              <a:rPr lang="en-US" sz="1400" dirty="0">
                <a:latin typeface="Courier" pitchFamily="49" charset="0"/>
              </a:rPr>
              <a:t> in 1:numToGet) </a:t>
            </a:r>
          </a:p>
          <a:p>
            <a:r>
              <a:rPr lang="en-US" sz="1400" dirty="0">
                <a:latin typeface="Courier" pitchFamily="49" charset="0"/>
              </a:rPr>
              <a:t>		{</a:t>
            </a:r>
          </a:p>
          <a:p>
            <a:r>
              <a:rPr lang="en-US" sz="1400" dirty="0">
                <a:latin typeface="Courier" pitchFamily="49" charset="0"/>
              </a:rPr>
              <a:t>			</a:t>
            </a:r>
            <a:r>
              <a:rPr lang="en-US" sz="1400" dirty="0" err="1">
                <a:latin typeface="Courier" pitchFamily="49" charset="0"/>
              </a:rPr>
              <a:t>returnList</a:t>
            </a:r>
            <a:r>
              <a:rPr lang="en-US" sz="1400" dirty="0">
                <a:latin typeface="Courier" pitchFamily="49" charset="0"/>
              </a:rPr>
              <a:t>[[</a:t>
            </a:r>
            <a:r>
              <a:rPr lang="en-US" sz="1400" dirty="0" err="1">
                <a:latin typeface="Courier" pitchFamily="49" charset="0"/>
              </a:rPr>
              <a:t>i</a:t>
            </a:r>
            <a:r>
              <a:rPr lang="en-US" sz="1400" dirty="0">
                <a:latin typeface="Courier" pitchFamily="49" charset="0"/>
              </a:rPr>
              <a:t>]] &lt;- </a:t>
            </a:r>
            <a:r>
              <a:rPr lang="en-US" sz="1400" dirty="0" err="1">
                <a:latin typeface="Courier" pitchFamily="49" charset="0"/>
              </a:rPr>
              <a:t>randomNumOfTs</a:t>
            </a:r>
            <a:r>
              <a:rPr lang="en-US" sz="1400" dirty="0">
                <a:latin typeface="Courier" pitchFamily="49" charset="0"/>
              </a:rPr>
              <a:t>( paste("</a:t>
            </a:r>
            <a:r>
              <a:rPr lang="en-US" sz="1400" dirty="0" err="1">
                <a:latin typeface="Courier" pitchFamily="49" charset="0"/>
              </a:rPr>
              <a:t>Seq</a:t>
            </a:r>
            <a:r>
              <a:rPr lang="en-US" sz="1400" dirty="0">
                <a:latin typeface="Courier" pitchFamily="49" charset="0"/>
              </a:rPr>
              <a:t>", </a:t>
            </a:r>
            <a:r>
              <a:rPr lang="en-US" sz="1400" dirty="0" err="1">
                <a:latin typeface="Courier" pitchFamily="49" charset="0"/>
              </a:rPr>
              <a:t>i,sep</a:t>
            </a:r>
            <a:r>
              <a:rPr lang="en-US" sz="1400" dirty="0">
                <a:latin typeface="Courier" pitchFamily="49" charset="0"/>
              </a:rPr>
              <a:t>=""));</a:t>
            </a:r>
          </a:p>
          <a:p>
            <a:r>
              <a:rPr lang="en-US" sz="1400" dirty="0">
                <a:latin typeface="Courier" pitchFamily="49" charset="0"/>
              </a:rPr>
              <a:t>		}</a:t>
            </a:r>
          </a:p>
          <a:p>
            <a:r>
              <a:rPr lang="en-US" sz="1400" dirty="0">
                <a:latin typeface="Courier" pitchFamily="49" charset="0"/>
              </a:rPr>
              <a:t>	}</a:t>
            </a:r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>
                <a:latin typeface="Courier" pitchFamily="49" charset="0"/>
              </a:rPr>
              <a:t>	return (</a:t>
            </a:r>
            <a:r>
              <a:rPr lang="en-US" sz="1400" dirty="0" err="1">
                <a:latin typeface="Courier" pitchFamily="49" charset="0"/>
              </a:rPr>
              <a:t>returnList</a:t>
            </a:r>
            <a:r>
              <a:rPr lang="en-US" sz="1400" dirty="0">
                <a:latin typeface="Courier" pitchFamily="49" charset="0"/>
              </a:rPr>
              <a:t>);</a:t>
            </a:r>
          </a:p>
          <a:p>
            <a:r>
              <a:rPr lang="en-US" sz="1400" dirty="0">
                <a:latin typeface="Courier" pitchFamily="49" charset="0"/>
              </a:rPr>
              <a:t>}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581400" y="2667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76600" y="2971800"/>
            <a:ext cx="4227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each element in the underlying list..</a:t>
            </a:r>
          </a:p>
          <a:p>
            <a:r>
              <a:rPr lang="en-US" dirty="0">
                <a:solidFill>
                  <a:srgbClr val="FF0000"/>
                </a:solidFill>
              </a:rPr>
              <a:t>R requires the [[]] operator to assign 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762000" y="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can get a collection of random sequences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202668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33400" y="4419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19200" y="426720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74188" y="426720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95400" y="3657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524000" y="4724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762000" y="51816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sequenceName</a:t>
            </a:r>
            <a:endParaRPr lang="en-US" dirty="0"/>
          </a:p>
          <a:p>
            <a:r>
              <a:rPr lang="en-US" dirty="0" err="1"/>
              <a:t>dnaString</a:t>
            </a:r>
            <a:endParaRPr lang="en-US" dirty="0"/>
          </a:p>
          <a:p>
            <a:r>
              <a:rPr lang="en-US" dirty="0" err="1"/>
              <a:t>sequenceLength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124200" y="425827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279188" y="425827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52800" y="36486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429000" y="471547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flipH="1">
            <a:off x="2743200" y="517267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sequenceName</a:t>
            </a:r>
            <a:endParaRPr lang="en-US" dirty="0"/>
          </a:p>
          <a:p>
            <a:r>
              <a:rPr lang="en-US" dirty="0" err="1"/>
              <a:t>dnaString</a:t>
            </a:r>
            <a:endParaRPr lang="en-US" dirty="0"/>
          </a:p>
          <a:p>
            <a:r>
              <a:rPr lang="en-US" dirty="0" err="1"/>
              <a:t>sequenceLength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286000" y="4419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57800" y="426720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412788" y="426720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86400" y="3657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562600" y="4724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flipH="1">
            <a:off x="4800600" y="51816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sequenceName</a:t>
            </a:r>
            <a:endParaRPr lang="en-US" dirty="0"/>
          </a:p>
          <a:p>
            <a:r>
              <a:rPr lang="en-US" dirty="0" err="1"/>
              <a:t>dnaString</a:t>
            </a:r>
            <a:endParaRPr lang="en-US" dirty="0"/>
          </a:p>
          <a:p>
            <a:r>
              <a:rPr lang="en-US" dirty="0" err="1"/>
              <a:t>sequenceLength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419600" y="442853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74431" y="426720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…….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391400" y="425827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546388" y="425827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39000" y="36486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numToGet</a:t>
            </a:r>
            <a:r>
              <a:rPr lang="en-US" dirty="0"/>
              <a:t>]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696200" y="471547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flipH="1">
            <a:off x="6934200" y="517267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sequenceName</a:t>
            </a:r>
            <a:endParaRPr lang="en-US" dirty="0"/>
          </a:p>
          <a:p>
            <a:r>
              <a:rPr lang="en-US" dirty="0" err="1"/>
              <a:t>dnaString</a:t>
            </a:r>
            <a:endParaRPr lang="en-US" dirty="0"/>
          </a:p>
          <a:p>
            <a:r>
              <a:rPr lang="en-US" dirty="0" err="1"/>
              <a:t>sequenceLength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60532" y="6324600"/>
            <a:ext cx="648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 rough equivalent to List&lt;</a:t>
            </a:r>
            <a:r>
              <a:rPr lang="en-US" dirty="0" err="1"/>
              <a:t>DnaSequence</a:t>
            </a:r>
            <a:r>
              <a:rPr lang="en-US" dirty="0"/>
              <a:t>&gt; in a language like Java…)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42888"/>
            <a:ext cx="6162675" cy="63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>
            <a:off x="2362200" y="60198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0" y="5879068"/>
            <a:ext cx="522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[[]] operator gets the list our function put in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2057400" y="6323012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67000" y="6183868"/>
            <a:ext cx="659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[] operator gets a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list containing the list we put in</a:t>
            </a:r>
          </a:p>
          <a:p>
            <a:r>
              <a:rPr lang="en-US" dirty="0"/>
              <a:t>(that new list does not have a type $</a:t>
            </a:r>
            <a:r>
              <a:rPr lang="en-US" dirty="0" err="1"/>
              <a:t>sequenceName</a:t>
            </a:r>
            <a:r>
              <a:rPr lang="en-US" dirty="0"/>
              <a:t> at the top level )</a:t>
            </a:r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04800"/>
            <a:ext cx="4114800" cy="1623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699" y="914400"/>
            <a:ext cx="6966277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>
            <a:off x="1524000" y="11430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7400" y="990600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list we put in (length=3)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1295401" y="28178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2667000"/>
            <a:ext cx="477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new list containing the list we put in (length=1)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2142679" y="4736068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76079" y="4583668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list we put in (length=3)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1905001" y="51038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90800" y="4953000"/>
            <a:ext cx="431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list containing the list we put in (length=1)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2057400" y="5410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38400" y="5257800"/>
            <a:ext cx="400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Ok. A new list containing sequences 2-5  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2286000" y="5715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3200" y="5562600"/>
            <a:ext cx="210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can’t interpret this</a:t>
            </a: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381000"/>
            <a:ext cx="3429000" cy="343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8"/>
          <p:cNvCxnSpPr/>
          <p:nvPr/>
        </p:nvCxnSpPr>
        <p:spPr>
          <a:xfrm flipH="1" flipV="1">
            <a:off x="5410200" y="60960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14861" y="6477000"/>
            <a:ext cx="286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not helpful error message!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9600" y="0"/>
            <a:ext cx="302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Again:  [] vs. [[]] is confusing….</a:t>
            </a:r>
          </a:p>
        </p:txBody>
      </p:sp>
      <p:pic>
        <p:nvPicPr>
          <p:cNvPr id="2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52400"/>
            <a:ext cx="4114800" cy="1623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4419600" cy="65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2133600" y="609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43200" y="392668"/>
            <a:ext cx="281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two sequence “objects”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438400" y="9144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24200" y="838200"/>
            <a:ext cx="195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first sequence 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514600" y="1143000"/>
            <a:ext cx="8382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286000" y="1676400"/>
            <a:ext cx="1066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52800" y="1371600"/>
            <a:ext cx="515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three elements of the first sequence </a:t>
            </a:r>
            <a:r>
              <a:rPr lang="en-US" dirty="0">
                <a:solidFill>
                  <a:srgbClr val="FF0000"/>
                </a:solidFill>
              </a:rPr>
              <a:t>as vectors</a:t>
            </a:r>
            <a:r>
              <a:rPr lang="en-US" dirty="0"/>
              <a:t>…</a:t>
            </a:r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676400"/>
            <a:ext cx="30765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595389" y="0"/>
            <a:ext cx="302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Again:  [] vs. [[]] is confusing….</a:t>
            </a:r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86150" y="3505200"/>
            <a:ext cx="428625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4419600" cy="65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/>
          <p:cNvCxnSpPr/>
          <p:nvPr/>
        </p:nvCxnSpPr>
        <p:spPr>
          <a:xfrm>
            <a:off x="2286000" y="2209800"/>
            <a:ext cx="13716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33600" y="3124200"/>
            <a:ext cx="15240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62375" y="2438400"/>
            <a:ext cx="4745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three elements of the first sequence </a:t>
            </a:r>
            <a:r>
              <a:rPr lang="en-US" dirty="0">
                <a:solidFill>
                  <a:srgbClr val="FF0000"/>
                </a:solidFill>
              </a:rPr>
              <a:t>as lists</a:t>
            </a:r>
          </a:p>
          <a:p>
            <a:r>
              <a:rPr lang="en-US" dirty="0"/>
              <a:t>each </a:t>
            </a:r>
            <a:r>
              <a:rPr lang="en-US" dirty="0">
                <a:solidFill>
                  <a:srgbClr val="FF0000"/>
                </a:solidFill>
              </a:rPr>
              <a:t>containing</a:t>
            </a:r>
            <a:r>
              <a:rPr lang="en-US" dirty="0"/>
              <a:t> a </a:t>
            </a:r>
            <a:r>
              <a:rPr lang="en-US" dirty="0">
                <a:solidFill>
                  <a:srgbClr val="FF0000"/>
                </a:solidFill>
              </a:rPr>
              <a:t>single</a:t>
            </a:r>
            <a:r>
              <a:rPr lang="en-US" dirty="0"/>
              <a:t> vector</a:t>
            </a: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6175" y="3048000"/>
            <a:ext cx="52292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0"/>
            <a:ext cx="3524250" cy="231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4419600" cy="65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2514600" y="4343400"/>
            <a:ext cx="13716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362200" y="5181600"/>
            <a:ext cx="15240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0000" y="5754469"/>
            <a:ext cx="5155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first sequence as a new list of length 1</a:t>
            </a:r>
          </a:p>
          <a:p>
            <a:r>
              <a:rPr lang="en-US" dirty="0"/>
              <a:t>containing the original list that has the three vectors!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0"/>
            <a:ext cx="3524250" cy="231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4419600" cy="65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2514600" y="4343400"/>
            <a:ext cx="13716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362200" y="5181600"/>
            <a:ext cx="15240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0" y="5754469"/>
            <a:ext cx="5155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first sequence as a new list of length 1</a:t>
            </a:r>
          </a:p>
          <a:p>
            <a:r>
              <a:rPr lang="en-US" dirty="0"/>
              <a:t>containing the original list that has the three vectors!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0"/>
            <a:ext cx="389572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4572000"/>
            <a:ext cx="27241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6200" y="304800"/>
            <a:ext cx="4267200" cy="3733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8150" y="890058"/>
            <a:ext cx="3524250" cy="231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447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 You can fight you way through this,</a:t>
            </a:r>
          </a:p>
          <a:p>
            <a:r>
              <a:rPr lang="en-US" dirty="0"/>
              <a:t>	but you may wish to avoid complex data structures in 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11668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These examples do not reflect good design decisions in R!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09600"/>
            <a:ext cx="5514975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5955268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http://www.burns-stat.com/documents/books/the-r-inferno/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6324600"/>
            <a:ext cx="761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won’t be covering this book this semester, but it is certainly worth a look…)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83234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Lists in R</a:t>
            </a:r>
          </a:p>
          <a:p>
            <a:r>
              <a:rPr lang="en-US" dirty="0"/>
              <a:t>R is not a high-performance language</a:t>
            </a:r>
          </a:p>
          <a:p>
            <a:r>
              <a:rPr lang="en-US" dirty="0"/>
              <a:t>Theoretical distributions</a:t>
            </a:r>
          </a:p>
          <a:p>
            <a:r>
              <a:rPr lang="en-US" dirty="0"/>
              <a:t>The Uniform distribution</a:t>
            </a:r>
          </a:p>
          <a:p>
            <a:r>
              <a:rPr lang="en-US" dirty="0"/>
              <a:t>Mean and SD on discrete theoretical distributions</a:t>
            </a:r>
          </a:p>
          <a:p>
            <a:r>
              <a:rPr lang="en-US" dirty="0"/>
              <a:t>The law of large numbers</a:t>
            </a: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>
            <a:off x="4038600" y="91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83234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Lists in R</a:t>
            </a:r>
          </a:p>
          <a:p>
            <a:r>
              <a:rPr lang="en-US" dirty="0"/>
              <a:t>R is not a high-performance language</a:t>
            </a:r>
          </a:p>
          <a:p>
            <a:r>
              <a:rPr lang="en-US" dirty="0"/>
              <a:t>The Uniform distribution</a:t>
            </a:r>
          </a:p>
          <a:p>
            <a:r>
              <a:rPr lang="en-US" dirty="0"/>
              <a:t>Mean and SD on discrete theoretical distributions</a:t>
            </a:r>
          </a:p>
          <a:p>
            <a:r>
              <a:rPr lang="en-US" dirty="0"/>
              <a:t>The law of large numbers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1447800" y="60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3350"/>
            <a:ext cx="5915025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10800000">
            <a:off x="3352800" y="838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38600" y="685800"/>
            <a:ext cx="361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up an input stream for reading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3733800" y="22082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67200" y="2057400"/>
            <a:ext cx="146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one line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5486400" y="3351212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6000" y="3200400"/>
            <a:ext cx="237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the first character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5486400" y="3962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6000" y="3657600"/>
            <a:ext cx="2344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our new sequence</a:t>
            </a:r>
          </a:p>
          <a:p>
            <a:r>
              <a:rPr lang="en-US" dirty="0"/>
              <a:t>to the end of the list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15000" y="5498068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Append each line of the sequence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10800000">
            <a:off x="5562600" y="54102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91000" y="6260068"/>
            <a:ext cx="432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ideas why this would be </a:t>
            </a:r>
            <a:r>
              <a:rPr lang="en-US" dirty="0" err="1"/>
              <a:t>unusably</a:t>
            </a:r>
            <a:r>
              <a:rPr lang="en-US" dirty="0"/>
              <a:t> slow?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00240" y="76200"/>
            <a:ext cx="227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(slow) </a:t>
            </a:r>
            <a:r>
              <a:rPr lang="en-US" dirty="0" err="1"/>
              <a:t>Fasta</a:t>
            </a:r>
            <a:r>
              <a:rPr lang="en-US" dirty="0"/>
              <a:t> parser…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457200"/>
            <a:ext cx="670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default, every R function makes a copy of the input data structures.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2777490" y="1916668"/>
            <a:ext cx="3013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seqs</a:t>
            </a:r>
            <a:r>
              <a:rPr lang="en-US" dirty="0"/>
              <a:t>[[length(</a:t>
            </a:r>
            <a:r>
              <a:rPr lang="en-US" dirty="0" err="1"/>
              <a:t>seqs</a:t>
            </a:r>
            <a:r>
              <a:rPr lang="en-US" dirty="0"/>
              <a:t>)+1]] &lt;- </a:t>
            </a:r>
            <a:r>
              <a:rPr lang="en-US" dirty="0" err="1"/>
              <a:t>aSeq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62200" y="1524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line: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2590800"/>
            <a:ext cx="593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makes a copy of the entire list and then adds one to the end…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0200" y="358140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 to Java’s “</a:t>
            </a:r>
            <a:r>
              <a:rPr lang="en-US" dirty="0" err="1"/>
              <a:t>CopyOnWriteArrayList</a:t>
            </a:r>
            <a:r>
              <a:rPr lang="en-US" dirty="0"/>
              <a:t>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4724400"/>
            <a:ext cx="6755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try and work around this, pre-allocate the list, etc, etc.</a:t>
            </a:r>
          </a:p>
          <a:p>
            <a:r>
              <a:rPr lang="en-US" dirty="0"/>
              <a:t>But a better solution is to write the parser is some other language and</a:t>
            </a:r>
          </a:p>
          <a:p>
            <a:r>
              <a:rPr lang="en-US" dirty="0"/>
              <a:t>import into R as a native method…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83234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Lists in R</a:t>
            </a:r>
          </a:p>
          <a:p>
            <a:r>
              <a:rPr lang="en-US" dirty="0"/>
              <a:t>R is not a high-performance language</a:t>
            </a:r>
          </a:p>
          <a:p>
            <a:r>
              <a:rPr lang="en-US" dirty="0"/>
              <a:t>Theoretical distributions</a:t>
            </a:r>
          </a:p>
          <a:p>
            <a:r>
              <a:rPr lang="en-US" dirty="0"/>
              <a:t>The Uniform distribution</a:t>
            </a:r>
          </a:p>
          <a:p>
            <a:r>
              <a:rPr lang="en-US" dirty="0"/>
              <a:t>Mean and SD on discrete theoretical distributions</a:t>
            </a:r>
          </a:p>
          <a:p>
            <a:r>
              <a:rPr lang="en-US" dirty="0"/>
              <a:t>The law of large numbers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2971800" y="114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28600"/>
            <a:ext cx="79639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theoretical distribution is a mathematical description of what we expect to see in</a:t>
            </a:r>
          </a:p>
          <a:p>
            <a:r>
              <a:rPr lang="en-US" dirty="0"/>
              <a:t>a series of observations…</a:t>
            </a:r>
          </a:p>
          <a:p>
            <a:endParaRPr lang="en-US" dirty="0"/>
          </a:p>
          <a:p>
            <a:r>
              <a:rPr lang="en-US" dirty="0"/>
              <a:t>The most famous distribution is the normal distribution;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657350"/>
            <a:ext cx="48863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724400" y="6019800"/>
            <a:ext cx="321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http://vassarstats.net/textbook/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3962400"/>
            <a:ext cx="4375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Likely familiar from your previous stats. Class</a:t>
            </a:r>
          </a:p>
          <a:p>
            <a:endParaRPr lang="en-US" dirty="0"/>
          </a:p>
          <a:p>
            <a:r>
              <a:rPr lang="en-US" dirty="0"/>
              <a:t>We will get there soon…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152400"/>
            <a:ext cx="90139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we will start with the Uniform distribution.</a:t>
            </a:r>
          </a:p>
          <a:p>
            <a:endParaRPr lang="en-US" dirty="0"/>
          </a:p>
          <a:p>
            <a:r>
              <a:rPr lang="en-US" dirty="0"/>
              <a:t>The Uniform distribution is what is sampled when you call on Java’s Random number generator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6135469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call </a:t>
            </a:r>
            <a:r>
              <a:rPr lang="en-US" dirty="0" err="1"/>
              <a:t>random.nextFloat</a:t>
            </a:r>
            <a:r>
              <a:rPr lang="en-US" dirty="0"/>
              <a:t>() we are sampling the Uniform distribution from an interval of 0 and 1</a:t>
            </a:r>
          </a:p>
        </p:txBody>
      </p:sp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0"/>
            <a:ext cx="865163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133600"/>
            <a:ext cx="15144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409612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>
            <a:off x="4686300" y="1181100"/>
            <a:ext cx="1295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" y="1524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call </a:t>
            </a:r>
            <a:r>
              <a:rPr lang="en-US" dirty="0" err="1"/>
              <a:t>random.nextFloat</a:t>
            </a:r>
            <a:r>
              <a:rPr lang="en-US" dirty="0"/>
              <a:t>() we are sampling the Uniform distribution from an interval of 0 and 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570271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0"/>
            <a:ext cx="575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R to investigate the results of calling </a:t>
            </a:r>
            <a:r>
              <a:rPr lang="en-US" dirty="0" err="1"/>
              <a:t>nextFloat</a:t>
            </a:r>
            <a:r>
              <a:rPr lang="en-US" dirty="0"/>
              <a:t>()</a:t>
            </a:r>
          </a:p>
        </p:txBody>
      </p:sp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743200"/>
            <a:ext cx="4724400" cy="3089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2895600"/>
            <a:ext cx="399109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myTable</a:t>
            </a:r>
            <a:r>
              <a:rPr lang="en-US" dirty="0"/>
              <a:t> – reads our file and returns</a:t>
            </a:r>
          </a:p>
          <a:p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in R is a set of vectors</a:t>
            </a:r>
          </a:p>
          <a:p>
            <a:r>
              <a:rPr lang="en-US" dirty="0"/>
              <a:t>(like a spreadsheet).</a:t>
            </a:r>
          </a:p>
          <a:p>
            <a:endParaRPr lang="en-US" dirty="0"/>
          </a:p>
          <a:p>
            <a:r>
              <a:rPr lang="en-US" dirty="0"/>
              <a:t>In this case, we only have one vector</a:t>
            </a:r>
          </a:p>
          <a:p>
            <a:r>
              <a:rPr lang="en-US" dirty="0"/>
              <a:t>of type double.</a:t>
            </a:r>
          </a:p>
          <a:p>
            <a:endParaRPr lang="en-US" dirty="0"/>
          </a:p>
          <a:p>
            <a:r>
              <a:rPr lang="en-US" dirty="0" err="1"/>
              <a:t>str</a:t>
            </a:r>
            <a:r>
              <a:rPr lang="en-US" dirty="0"/>
              <a:t>() asks R for the structure of an Object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023" y="5830669"/>
            <a:ext cx="5410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uniform distribution means that any value between</a:t>
            </a:r>
          </a:p>
          <a:p>
            <a:r>
              <a:rPr lang="en-US" dirty="0"/>
              <a:t>0 and 1 is equally likely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293" y="381000"/>
            <a:ext cx="77539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define a probability density function (</a:t>
            </a:r>
            <a:r>
              <a:rPr lang="en-US" dirty="0" err="1"/>
              <a:t>pdf</a:t>
            </a:r>
            <a:r>
              <a:rPr lang="en-US" dirty="0"/>
              <a:t>) for the uniform distribution.</a:t>
            </a:r>
          </a:p>
          <a:p>
            <a:r>
              <a:rPr lang="en-US" dirty="0"/>
              <a:t>Chapter 3 of “Doing Bayesian analysis” by </a:t>
            </a:r>
            <a:r>
              <a:rPr lang="en-US" dirty="0" err="1"/>
              <a:t>Kruschke</a:t>
            </a:r>
            <a:r>
              <a:rPr lang="en-US" dirty="0"/>
              <a:t> has a nice description of </a:t>
            </a:r>
            <a:r>
              <a:rPr lang="en-US" dirty="0" err="1"/>
              <a:t>pdf’s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40767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295400"/>
            <a:ext cx="362902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381000" y="4114800"/>
            <a:ext cx="5059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PDF is a “sponge” with an area set to 1;</a:t>
            </a:r>
          </a:p>
          <a:p>
            <a:r>
              <a:rPr lang="en-US" dirty="0"/>
              <a:t>The shape of the </a:t>
            </a:r>
            <a:r>
              <a:rPr lang="en-US" dirty="0" err="1"/>
              <a:t>the</a:t>
            </a:r>
            <a:r>
              <a:rPr lang="en-US" dirty="0"/>
              <a:t> “sponge” tells you</a:t>
            </a:r>
          </a:p>
          <a:p>
            <a:r>
              <a:rPr lang="en-US" dirty="0"/>
              <a:t>the probability of seeing different values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304799" y="1524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Uniform distribution has a very boring probability density function..  </a:t>
            </a:r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33400"/>
            <a:ext cx="66103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819400"/>
            <a:ext cx="3352800" cy="379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90600" y="3733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Again, we sample uniformly between 0 and 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04800"/>
            <a:ext cx="3020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made use of </a:t>
            </a:r>
            <a:r>
              <a:rPr lang="en-US" dirty="0" err="1"/>
              <a:t>dunif</a:t>
            </a:r>
            <a:r>
              <a:rPr lang="en-US" dirty="0"/>
              <a:t>(…)</a:t>
            </a:r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88011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5715000"/>
            <a:ext cx="8782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a vector x, return the probability density of that vector from the Uniform distribution.</a:t>
            </a:r>
          </a:p>
          <a:p>
            <a:r>
              <a:rPr lang="en-US" dirty="0"/>
              <a:t>(</a:t>
            </a:r>
            <a:r>
              <a:rPr lang="en-US" dirty="0" err="1"/>
              <a:t>dunif</a:t>
            </a:r>
            <a:r>
              <a:rPr lang="en-US" dirty="0"/>
              <a:t> is vector in/vector out)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52400"/>
            <a:ext cx="683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 time, we used the very nice </a:t>
            </a:r>
            <a:r>
              <a:rPr lang="en-US" dirty="0" err="1"/>
              <a:t>readFasta</a:t>
            </a:r>
            <a:r>
              <a:rPr lang="en-US" dirty="0"/>
              <a:t> function from </a:t>
            </a:r>
            <a:r>
              <a:rPr lang="en-US" dirty="0" err="1"/>
              <a:t>BioConductor</a:t>
            </a: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59245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881062"/>
            <a:ext cx="4648200" cy="497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04800"/>
            <a:ext cx="5243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also define a cumulative distribution function.</a:t>
            </a:r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46672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828800" y="63246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http://en.wikipedia.org/wiki/Cumulative_distribution_function</a:t>
            </a:r>
          </a:p>
        </p:txBody>
      </p:sp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914400"/>
            <a:ext cx="31051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88011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457200"/>
            <a:ext cx="223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given by </a:t>
            </a:r>
            <a:r>
              <a:rPr lang="en-US" dirty="0" err="1"/>
              <a:t>punif</a:t>
            </a:r>
            <a:r>
              <a:rPr lang="en-US" dirty="0"/>
              <a:t>..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"/>
            <a:ext cx="629602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3810000"/>
            <a:ext cx="42618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 of the time, I expect to see 0.2 or less</a:t>
            </a:r>
          </a:p>
          <a:p>
            <a:endParaRPr lang="en-US" dirty="0"/>
          </a:p>
          <a:p>
            <a:r>
              <a:rPr lang="en-US" dirty="0"/>
              <a:t>50% of the time, I expect to see 0.5 or less.</a:t>
            </a:r>
          </a:p>
          <a:p>
            <a:endParaRPr lang="en-US" dirty="0"/>
          </a:p>
          <a:p>
            <a:r>
              <a:rPr lang="en-US" dirty="0"/>
              <a:t>70% of the time, I expect to see 0.7 or less..</a:t>
            </a:r>
          </a:p>
        </p:txBody>
      </p:sp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048000"/>
            <a:ext cx="3181641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76400" y="76200"/>
            <a:ext cx="459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punif</a:t>
            </a:r>
            <a:r>
              <a:rPr lang="en-US" dirty="0"/>
              <a:t> gives the cumulative uniform distribution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524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Finally, we don’t need to go to Java to sample the Uniform distribution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00" y="762000"/>
            <a:ext cx="2862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runif</a:t>
            </a:r>
            <a:r>
              <a:rPr lang="en-US" dirty="0"/>
              <a:t>(10000),breaks=20)</a:t>
            </a: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143000"/>
            <a:ext cx="8001000" cy="798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are 100,00 dice rolls (using a dice with an infinite number of sides between 1 and 6!) </a:t>
            </a: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609600"/>
            <a:ext cx="8612837" cy="8596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“d” and “r” prefixes will be used for all the distributions we will study this semester!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175260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we will see </a:t>
            </a:r>
            <a:r>
              <a:rPr lang="en-US" dirty="0" err="1"/>
              <a:t>dbinom</a:t>
            </a:r>
            <a:r>
              <a:rPr lang="en-US" dirty="0"/>
              <a:t>, </a:t>
            </a:r>
            <a:r>
              <a:rPr lang="en-US" dirty="0" err="1"/>
              <a:t>dnorm</a:t>
            </a:r>
            <a:r>
              <a:rPr lang="en-US" dirty="0"/>
              <a:t>, </a:t>
            </a:r>
            <a:r>
              <a:rPr lang="en-US" dirty="0" err="1"/>
              <a:t>dchisq</a:t>
            </a:r>
            <a:r>
              <a:rPr lang="en-US" dirty="0"/>
              <a:t>, etc. etc.</a:t>
            </a:r>
          </a:p>
          <a:p>
            <a:endParaRPr lang="en-US" dirty="0"/>
          </a:p>
          <a:p>
            <a:r>
              <a:rPr lang="en-US" dirty="0"/>
              <a:t>  and </a:t>
            </a:r>
            <a:r>
              <a:rPr lang="en-US" dirty="0" err="1"/>
              <a:t>rbinom</a:t>
            </a:r>
            <a:r>
              <a:rPr lang="en-US" dirty="0"/>
              <a:t>, </a:t>
            </a:r>
            <a:r>
              <a:rPr lang="en-US" dirty="0" err="1"/>
              <a:t>rnorm</a:t>
            </a:r>
            <a:r>
              <a:rPr lang="en-US" dirty="0"/>
              <a:t>, </a:t>
            </a:r>
            <a:r>
              <a:rPr lang="en-US" dirty="0" err="1"/>
              <a:t>rchisq</a:t>
            </a:r>
            <a:r>
              <a:rPr lang="en-US" dirty="0"/>
              <a:t>, etc. etc.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1524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want actual dice rolls, we can use sample 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762000"/>
            <a:ext cx="4003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hist</a:t>
            </a:r>
            <a:r>
              <a:rPr lang="en-US" dirty="0"/>
              <a:t>( sample( 1:6,100000,replace=TRUE))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219200"/>
            <a:ext cx="6632830" cy="661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8312150" cy="372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69925" y="498475"/>
            <a:ext cx="74390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Uniform distributions are pretty boring but…</a:t>
            </a:r>
          </a:p>
          <a:p>
            <a:endParaRPr lang="en-US"/>
          </a:p>
          <a:p>
            <a:r>
              <a:rPr lang="en-US"/>
              <a:t>A statistical test repeated many times in cases in which null</a:t>
            </a:r>
          </a:p>
          <a:p>
            <a:r>
              <a:rPr lang="en-US"/>
              <a:t>hypotheses are always true will yield a uniform distribution</a:t>
            </a:r>
          </a:p>
          <a:p>
            <a:r>
              <a:rPr lang="en-US"/>
              <a:t>of p-values between 0 and 1.</a:t>
            </a:r>
          </a:p>
          <a:p>
            <a:endParaRPr lang="en-US"/>
          </a:p>
          <a:p>
            <a:r>
              <a:rPr lang="en-US"/>
              <a:t>UNLESS the assumptions of the test are not valid.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685800" y="4460875"/>
            <a:ext cx="52615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This will make more sense as the semester progresses!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381000" y="193675"/>
            <a:ext cx="807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 what does this have to do with bioinformatics or microarrays.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65125" y="803275"/>
            <a:ext cx="8228013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Consider a microarray with 25,000 genes.</a:t>
            </a:r>
          </a:p>
          <a:p>
            <a:endParaRPr lang="en-US"/>
          </a:p>
          <a:p>
            <a:r>
              <a:rPr lang="en-US"/>
              <a:t>Let’s say you are comparing cancer cells to non-cancer cells</a:t>
            </a:r>
          </a:p>
          <a:p>
            <a:r>
              <a:rPr lang="en-US"/>
              <a:t>(with n=3 in each condition).</a:t>
            </a:r>
          </a:p>
          <a:p>
            <a:endParaRPr lang="en-US"/>
          </a:p>
          <a:p>
            <a:r>
              <a:rPr lang="en-US"/>
              <a:t>This is like performing 25,000 experiments at once.</a:t>
            </a:r>
          </a:p>
          <a:p>
            <a:endParaRPr lang="en-US"/>
          </a:p>
          <a:p>
            <a:r>
              <a:rPr lang="en-US"/>
              <a:t>For each gene, we form a null hypothesis of no change.</a:t>
            </a:r>
          </a:p>
          <a:p>
            <a:endParaRPr lang="en-US"/>
          </a:p>
          <a:p>
            <a:r>
              <a:rPr lang="en-US"/>
              <a:t>If we know there really is no change (for example, the same DNA</a:t>
            </a:r>
          </a:p>
          <a:p>
            <a:r>
              <a:rPr lang="en-US"/>
              <a:t>is applied to all of the microarrays), then all of these null</a:t>
            </a:r>
          </a:p>
          <a:p>
            <a:r>
              <a:rPr lang="en-US"/>
              <a:t>hypotheses are true.  If we apply a statistical test (say the t-test)</a:t>
            </a:r>
          </a:p>
          <a:p>
            <a:r>
              <a:rPr lang="en-US"/>
              <a:t>25,000 times the resulting distribution should be uniform…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4572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make our own functions in R…</a:t>
            </a:r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71599"/>
            <a:ext cx="3962400" cy="1953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14400" y="3733800"/>
            <a:ext cx="5240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return a vector of type double and length 1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0" name="Object 0"/>
          <p:cNvGraphicFramePr>
            <a:graphicFrameLocks noChangeAspect="1"/>
          </p:cNvGraphicFramePr>
          <p:nvPr/>
        </p:nvGraphicFramePr>
        <p:xfrm>
          <a:off x="914400" y="1371600"/>
          <a:ext cx="6799263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Bitmap Image" r:id="rId4" imgW="6800000" imgH="3505689" progId="PBrush">
                  <p:embed/>
                </p:oleObj>
              </mc:Choice>
              <mc:Fallback>
                <p:oleObj name="Bitmap Image" r:id="rId4" imgW="6800000" imgH="3505689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71600"/>
                        <a:ext cx="6799263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609600" y="31750"/>
            <a:ext cx="593604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This is one of the papers that came out of an independent</a:t>
            </a:r>
          </a:p>
          <a:p>
            <a:r>
              <a:rPr lang="en-US" dirty="0"/>
              <a:t>Project from the first time I taught this course (Tim Tickle was </a:t>
            </a:r>
          </a:p>
          <a:p>
            <a:r>
              <a:rPr lang="en-US" dirty="0"/>
              <a:t>one of 4 students)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4" name="Object 0"/>
          <p:cNvGraphicFramePr>
            <a:graphicFrameLocks noChangeAspect="1"/>
          </p:cNvGraphicFramePr>
          <p:nvPr/>
        </p:nvGraphicFramePr>
        <p:xfrm>
          <a:off x="1006475" y="1143000"/>
          <a:ext cx="7132638" cy="443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Bitmap Image" r:id="rId4" imgW="7133333" imgH="4439270" progId="PBrush">
                  <p:embed/>
                </p:oleObj>
              </mc:Choice>
              <mc:Fallback>
                <p:oleObj name="Bitmap Image" r:id="rId4" imgW="7133333" imgH="4439270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1143000"/>
                        <a:ext cx="7132638" cy="443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441325" y="346075"/>
            <a:ext cx="52416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here is the same graph of actual vs. expected p-values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593725" y="5638800"/>
            <a:ext cx="78120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This is a way of measuring how good the assumptions of </a:t>
            </a:r>
          </a:p>
          <a:p>
            <a:r>
              <a:rPr lang="en-US"/>
              <a:t>our statistical tests are in case where we know there should be </a:t>
            </a:r>
          </a:p>
          <a:p>
            <a:r>
              <a:rPr lang="en-US"/>
              <a:t>no differences between samples..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438400"/>
            <a:ext cx="43719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228600"/>
            <a:ext cx="7786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 to the uniform-distribution can be used to perform inference.</a:t>
            </a:r>
          </a:p>
          <a:p>
            <a:r>
              <a:rPr lang="en-US" dirty="0"/>
              <a:t>If there was no difference between case and control, p-values should be uniform.</a:t>
            </a:r>
          </a:p>
          <a:p>
            <a:r>
              <a:rPr lang="en-US" dirty="0"/>
              <a:t>If they are smaller than uniform, the experiment showed differences…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143000"/>
            <a:ext cx="84582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4800" y="32766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Basis for Storey q-values </a:t>
            </a:r>
          </a:p>
          <a:p>
            <a:r>
              <a:rPr lang="en-US" dirty="0"/>
              <a:t>(more on false discovery rate later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45720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dashed lines is the uniform distribution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400"/>
            <a:ext cx="7297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Bayesian statistics, the uniform distribution is often an appropriate prior</a:t>
            </a:r>
          </a:p>
          <a:p>
            <a:r>
              <a:rPr lang="en-US" dirty="0"/>
              <a:t>when you have no expectations about what you expect in the data…</a:t>
            </a:r>
          </a:p>
          <a:p>
            <a:endParaRPr lang="en-US" dirty="0"/>
          </a:p>
          <a:p>
            <a:r>
              <a:rPr lang="en-US" dirty="0"/>
              <a:t>(More on this later)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83234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Lists in R</a:t>
            </a:r>
          </a:p>
          <a:p>
            <a:r>
              <a:rPr lang="en-US" dirty="0"/>
              <a:t>R is not a high-performance language</a:t>
            </a:r>
          </a:p>
          <a:p>
            <a:r>
              <a:rPr lang="en-US" dirty="0"/>
              <a:t>The Uniform distribution</a:t>
            </a:r>
          </a:p>
          <a:p>
            <a:r>
              <a:rPr lang="en-US" dirty="0"/>
              <a:t>Mean and SD on discrete theoretical distributions</a:t>
            </a:r>
          </a:p>
          <a:p>
            <a:r>
              <a:rPr lang="en-US" dirty="0"/>
              <a:t>The law of large numbers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5257800" y="144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used to thinking about mean and standard deviation as the parameters on the normal distribution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295400"/>
            <a:ext cx="34766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-76200" y="4114800"/>
            <a:ext cx="927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However mean and variance can be defined on any discrete or continuous probability distribution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533400"/>
            <a:ext cx="235064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fair die with</a:t>
            </a:r>
          </a:p>
          <a:p>
            <a:endParaRPr lang="en-US" dirty="0"/>
          </a:p>
          <a:p>
            <a:r>
              <a:rPr lang="en-US" dirty="0"/>
              <a:t>p(1)  = 1/6</a:t>
            </a:r>
          </a:p>
          <a:p>
            <a:r>
              <a:rPr lang="en-US" dirty="0"/>
              <a:t>p(2)  = 1/6</a:t>
            </a:r>
          </a:p>
          <a:p>
            <a:r>
              <a:rPr lang="en-US" dirty="0"/>
              <a:t>p(3) =  1/6</a:t>
            </a:r>
          </a:p>
          <a:p>
            <a:r>
              <a:rPr lang="en-US" dirty="0"/>
              <a:t>p(4) = 1/6</a:t>
            </a:r>
          </a:p>
          <a:p>
            <a:r>
              <a:rPr lang="en-US" dirty="0"/>
              <a:t>p(5) = 1/6</a:t>
            </a:r>
          </a:p>
          <a:p>
            <a:r>
              <a:rPr lang="en-US" dirty="0"/>
              <a:t>p(6) = 1/6</a:t>
            </a:r>
          </a:p>
          <a:p>
            <a:r>
              <a:rPr lang="en-US" dirty="0"/>
              <a:t>P(7 or greater) =0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3200400"/>
            <a:ext cx="398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discrete probability distribution.</a:t>
            </a:r>
          </a:p>
          <a:p>
            <a:r>
              <a:rPr lang="en-US" dirty="0"/>
              <a:t>The </a:t>
            </a:r>
            <a:r>
              <a:rPr lang="en-US" dirty="0" err="1"/>
              <a:t>prob</a:t>
            </a:r>
            <a:r>
              <a:rPr lang="en-US" dirty="0"/>
              <a:t>(1..6) =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3886200"/>
            <a:ext cx="416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mean, or expected value is defined as 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191000"/>
            <a:ext cx="74390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419600" y="6488668"/>
            <a:ext cx="29907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http://en.wikipedia.org/wiki/Expected_value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6800" y="6096000"/>
            <a:ext cx="561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1/6 * 1 + 1/6 *2 + 1/6 * 3 + 1/6*4 + 1/6 *5 + 1/6 * 6 = 3.5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7357" y="457200"/>
            <a:ext cx="561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1/6 * 1 + 1/6 *2 + 1/6 * 3 + 1/6*4 + 1/6 *5 + 1/6 * 6 = 3.5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0"/>
            <a:ext cx="357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value (mean) for a fair die: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219200"/>
            <a:ext cx="718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confirm the correctness of this calculation with simulated data in R: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90800"/>
            <a:ext cx="696132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5400000">
            <a:off x="4533900" y="24765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2400" y="1905000"/>
            <a:ext cx="386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pre-allocate to avoid concatenation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6200000" flipV="1">
            <a:off x="1257300" y="40767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7800" y="4267200"/>
            <a:ext cx="456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mean is within error of the expected value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75342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381000"/>
            <a:ext cx="512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likewise define variance for any distribution..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4038600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our fair die: </a:t>
            </a:r>
          </a:p>
          <a:p>
            <a:r>
              <a:rPr lang="en-US" dirty="0"/>
              <a:t>	(1/6) ( 1 – 3.5)^2 + 		 (1/6) ( 2 – 3.5)^2 + </a:t>
            </a:r>
          </a:p>
          <a:p>
            <a:r>
              <a:rPr lang="en-US" dirty="0"/>
              <a:t>	(1/6) ( 3 – 3.5)^2 +</a:t>
            </a:r>
          </a:p>
          <a:p>
            <a:r>
              <a:rPr lang="en-US" dirty="0"/>
              <a:t>	 (1/6) ( 4 – 3.5)^2 + </a:t>
            </a:r>
          </a:p>
          <a:p>
            <a:r>
              <a:rPr lang="en-US" dirty="0"/>
              <a:t>	 (1/6) ( 5 – 3.5)^2 + </a:t>
            </a:r>
          </a:p>
          <a:p>
            <a:r>
              <a:rPr lang="en-US" dirty="0"/>
              <a:t>	 (1/6) ( 6 – 3.5)^2   =2.916 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267200"/>
            <a:ext cx="48291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341241" y="6336268"/>
            <a:ext cx="3735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http://en.wikipedia.org/wiki/Variance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647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ask: How many rolls of the dice do we need to reliably see the expected</a:t>
            </a:r>
          </a:p>
          <a:p>
            <a:r>
              <a:rPr lang="en-US" dirty="0"/>
              <a:t>mean and variance?</a:t>
            </a:r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914400"/>
            <a:ext cx="89535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4632159"/>
            <a:ext cx="2743200" cy="2225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4724400"/>
            <a:ext cx="2514600" cy="1999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28600" y="5029200"/>
            <a:ext cx="2592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more rolls we have,</a:t>
            </a:r>
          </a:p>
          <a:p>
            <a:r>
              <a:rPr lang="en-US" dirty="0"/>
              <a:t>the closer we get to the </a:t>
            </a:r>
          </a:p>
          <a:p>
            <a:r>
              <a:rPr lang="en-US" dirty="0"/>
              <a:t>expected values for mean</a:t>
            </a:r>
          </a:p>
          <a:p>
            <a:r>
              <a:rPr lang="en-US" dirty="0"/>
              <a:t>and values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685800" y="304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Lists are alternative to vectors that hold multiple </a:t>
            </a:r>
            <a:r>
              <a:rPr lang="en-US" dirty="0" err="1"/>
              <a:t>datatypes</a:t>
            </a:r>
            <a:r>
              <a:rPr lang="en-US" dirty="0"/>
              <a:t>;</a:t>
            </a:r>
          </a:p>
          <a:p>
            <a:r>
              <a:rPr lang="en-US" dirty="0"/>
              <a:t>A list is a vector of vectors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5" y="1295400"/>
            <a:ext cx="28289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4800600" y="9144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" y="4038600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295400" y="4191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828800" y="39624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05000" y="412646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“Hello”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71800" y="4191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05200" y="39624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10000" y="4114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3505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7600" y="3505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5800" y="4876800"/>
            <a:ext cx="3667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all the types must be the same,</a:t>
            </a:r>
          </a:p>
          <a:p>
            <a:r>
              <a:rPr lang="en-US" dirty="0"/>
              <a:t>the vector is a character  vector</a:t>
            </a:r>
          </a:p>
          <a:p>
            <a:r>
              <a:rPr lang="en-US" dirty="0"/>
              <a:t>(casting “4” to character)</a:t>
            </a:r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913844"/>
            <a:ext cx="3076575" cy="251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4876800" y="4050268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10200" y="4191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096000" y="39624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172200" y="4038600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553200" y="4648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19800" y="5117068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“Hello”</a:t>
            </a:r>
          </a:p>
          <a:p>
            <a:r>
              <a:rPr lang="en-US" dirty="0"/>
              <a:t>character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239000" y="4191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924800" y="39624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001000" y="4038600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382000" y="4648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077200" y="5105400"/>
            <a:ext cx="840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4</a:t>
            </a:r>
          </a:p>
          <a:p>
            <a:r>
              <a:rPr lang="en-US" dirty="0"/>
              <a:t>double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29200" y="5867400"/>
            <a:ext cx="39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list can tolerate different data types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048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457200"/>
            <a:ext cx="392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example of the law of large numbers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447800"/>
            <a:ext cx="9137932" cy="370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54864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gamble for enough time, you will lose money… 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533400"/>
            <a:ext cx="7620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Concepts for this lecture:</a:t>
            </a:r>
          </a:p>
          <a:p>
            <a:endParaRPr lang="en-US" dirty="0"/>
          </a:p>
          <a:p>
            <a:r>
              <a:rPr lang="en-US" dirty="0"/>
              <a:t>	R concepts…</a:t>
            </a:r>
          </a:p>
          <a:p>
            <a:r>
              <a:rPr lang="en-US" dirty="0"/>
              <a:t>		Lists are “recursive vectors” ; </a:t>
            </a:r>
          </a:p>
          <a:p>
            <a:r>
              <a:rPr lang="en-US" dirty="0"/>
              <a:t>		allows collections of different data types </a:t>
            </a:r>
          </a:p>
          <a:p>
            <a:r>
              <a:rPr lang="en-US" dirty="0"/>
              <a:t>		(read the List chapter in your textbook!)</a:t>
            </a:r>
          </a:p>
          <a:p>
            <a:endParaRPr lang="en-US" dirty="0"/>
          </a:p>
          <a:p>
            <a:r>
              <a:rPr lang="en-US" dirty="0"/>
              <a:t>		Difference between the [] and [[]] operators for Lists</a:t>
            </a:r>
          </a:p>
          <a:p>
            <a:endParaRPr lang="en-US" dirty="0"/>
          </a:p>
          <a:p>
            <a:r>
              <a:rPr lang="en-US" dirty="0"/>
              <a:t>		Lists of lists…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Statistical concepts…</a:t>
            </a:r>
          </a:p>
          <a:p>
            <a:r>
              <a:rPr lang="en-US" dirty="0"/>
              <a:t>		Probability density functions (</a:t>
            </a:r>
            <a:r>
              <a:rPr lang="en-US" dirty="0" err="1"/>
              <a:t>pdfs</a:t>
            </a:r>
            <a:r>
              <a:rPr lang="en-US" dirty="0"/>
              <a:t>)</a:t>
            </a:r>
          </a:p>
          <a:p>
            <a:r>
              <a:rPr lang="en-US" dirty="0"/>
              <a:t>		Mean and standard deviation of distributions.</a:t>
            </a:r>
          </a:p>
          <a:p>
            <a:r>
              <a:rPr lang="en-US" dirty="0"/>
              <a:t>		The uniform distribution: </a:t>
            </a:r>
            <a:r>
              <a:rPr lang="en-US" dirty="0" err="1"/>
              <a:t>dunif</a:t>
            </a:r>
            <a:r>
              <a:rPr lang="en-US" dirty="0"/>
              <a:t>, </a:t>
            </a:r>
            <a:r>
              <a:rPr lang="en-US" dirty="0" err="1"/>
              <a:t>punif</a:t>
            </a:r>
            <a:r>
              <a:rPr lang="en-US" dirty="0"/>
              <a:t> in R..</a:t>
            </a:r>
          </a:p>
          <a:p>
            <a:r>
              <a:rPr lang="en-US" dirty="0"/>
              <a:t>		The law of large numbers.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094" y="914400"/>
            <a:ext cx="835010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Reading for the next week:</a:t>
            </a:r>
          </a:p>
          <a:p>
            <a:endParaRPr lang="en-US" dirty="0"/>
          </a:p>
          <a:p>
            <a:r>
              <a:rPr lang="en-US" dirty="0"/>
              <a:t>	Vassar stats book: Chapter 5 – Chapter 6 </a:t>
            </a:r>
          </a:p>
          <a:p>
            <a:r>
              <a:rPr lang="en-US" dirty="0"/>
              <a:t>	(basic concepts of probability through binomial)</a:t>
            </a:r>
          </a:p>
          <a:p>
            <a:endParaRPr lang="en-US" dirty="0"/>
          </a:p>
          <a:p>
            <a:r>
              <a:rPr lang="en-US" dirty="0"/>
              <a:t>	(or equivalent in your favorite canonical stats book)</a:t>
            </a:r>
          </a:p>
          <a:p>
            <a:endParaRPr lang="en-US" dirty="0"/>
          </a:p>
          <a:p>
            <a:r>
              <a:rPr lang="en-US" dirty="0"/>
              <a:t>	Art of R programming:</a:t>
            </a:r>
          </a:p>
          <a:p>
            <a:r>
              <a:rPr lang="en-US" dirty="0"/>
              <a:t>	Chapter 2 ( Vectors), Chapter 4  (Lists)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(or equivalent chapters here: </a:t>
            </a:r>
            <a:r>
              <a:rPr lang="en-US" u="sng" dirty="0">
                <a:hlinkClick r:id="rId2"/>
              </a:rPr>
              <a:t>http://heather.cs.ucdavis.edu/~matloff/132/NSPpart.pdf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946" y="838200"/>
            <a:ext cx="893805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2286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Lists can be </a:t>
            </a:r>
            <a:r>
              <a:rPr lang="en-US"/>
              <a:t>arbitrarily complex…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516868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71600" y="3657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057400" y="34290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33600" y="3505200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14600" y="4114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33600" y="4583668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“The”</a:t>
            </a:r>
          </a:p>
          <a:p>
            <a:r>
              <a:rPr lang="en-US" dirty="0"/>
              <a:t>“first” “entry”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200400" y="3657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886200" y="34290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962400" y="3505200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343400" y="4114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94114" y="4572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105400" y="3657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867400" y="3429000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43600" y="3505200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43600" y="4572000"/>
            <a:ext cx="137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“The”</a:t>
            </a:r>
          </a:p>
          <a:p>
            <a:r>
              <a:rPr lang="en-US" dirty="0"/>
              <a:t>“last” “entry”</a:t>
            </a:r>
          </a:p>
          <a:p>
            <a:r>
              <a:rPr lang="en-US" dirty="0"/>
              <a:t>“Is”</a:t>
            </a:r>
          </a:p>
          <a:p>
            <a:r>
              <a:rPr lang="en-US" dirty="0"/>
              <a:t>“Here”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24600" y="4114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92668"/>
            <a:ext cx="675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[] operator on lists returns a slice of a list (a sub-list of the indices)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559300"/>
            <a:ext cx="6838950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181094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1600" y="1951672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057400" y="1723072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33600" y="1799272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2408872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33600" y="287774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“The”</a:t>
            </a:r>
          </a:p>
          <a:p>
            <a:r>
              <a:rPr lang="en-US" dirty="0"/>
              <a:t>“first” “entry”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00400" y="1951672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86200" y="1723072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62400" y="1799272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43400" y="2408872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94114" y="2866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105400" y="1951672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867400" y="1723072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943600" y="1799272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43600" y="2866072"/>
            <a:ext cx="137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“The”</a:t>
            </a:r>
          </a:p>
          <a:p>
            <a:r>
              <a:rPr lang="en-US" dirty="0"/>
              <a:t>“last” “entry”</a:t>
            </a:r>
          </a:p>
          <a:p>
            <a:r>
              <a:rPr lang="en-US" dirty="0"/>
              <a:t>“Is”</a:t>
            </a:r>
          </a:p>
          <a:p>
            <a:r>
              <a:rPr lang="en-US" dirty="0"/>
              <a:t>“Here”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324600" y="2408872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705600" y="12192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91400" y="533400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myL</a:t>
            </a:r>
            <a:r>
              <a:rPr lang="en-US" sz="1600" dirty="0">
                <a:solidFill>
                  <a:srgbClr val="FF0000"/>
                </a:solidFill>
              </a:rPr>
              <a:t>[3]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Returns a new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list with this vector</a:t>
            </a:r>
          </a:p>
          <a:p>
            <a:r>
              <a:rPr lang="en-US" sz="1600" dirty="0">
                <a:solidFill>
                  <a:srgbClr val="FF0000"/>
                </a:solidFill>
              </a:rPr>
              <a:t>(so length ==1)</a:t>
            </a:r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900480"/>
            <a:ext cx="1828800" cy="60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630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[[]] operator, by contrast, returns the vector that is in the list!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810940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1600" y="1951672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057400" y="1723072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33600" y="1799272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2408872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33600" y="287774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“The”</a:t>
            </a:r>
          </a:p>
          <a:p>
            <a:r>
              <a:rPr lang="en-US" dirty="0"/>
              <a:t>“first” “entry”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00400" y="1951672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86200" y="1723072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62400" y="1799272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43400" y="2408872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94114" y="2866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105400" y="1951672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867400" y="1723072"/>
            <a:ext cx="990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943600" y="1799272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43600" y="2866072"/>
            <a:ext cx="137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“The”</a:t>
            </a:r>
          </a:p>
          <a:p>
            <a:r>
              <a:rPr lang="en-US" dirty="0"/>
              <a:t>“last” “entry”</a:t>
            </a:r>
          </a:p>
          <a:p>
            <a:r>
              <a:rPr lang="en-US" dirty="0"/>
              <a:t>“Is”</a:t>
            </a:r>
          </a:p>
          <a:p>
            <a:r>
              <a:rPr lang="en-US" dirty="0"/>
              <a:t>“Here”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324600" y="2408872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813300"/>
            <a:ext cx="687705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Arrow Connector 24"/>
          <p:cNvCxnSpPr/>
          <p:nvPr/>
        </p:nvCxnSpPr>
        <p:spPr>
          <a:xfrm flipV="1">
            <a:off x="5181600" y="34290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flipH="1">
            <a:off x="3124200" y="3896380"/>
            <a:ext cx="2697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myL</a:t>
            </a:r>
            <a:r>
              <a:rPr lang="en-US" sz="1400" dirty="0">
                <a:solidFill>
                  <a:srgbClr val="FF0000"/>
                </a:solidFill>
              </a:rPr>
              <a:t>[[3]] returns the vector in the third element of the list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2337</Words>
  <Application>Microsoft Office PowerPoint</Application>
  <PresentationFormat>On-screen Show (4:3)</PresentationFormat>
  <Paragraphs>459</Paragraphs>
  <Slides>62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Courier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 Fodor</cp:lastModifiedBy>
  <cp:revision>219</cp:revision>
  <dcterms:created xsi:type="dcterms:W3CDTF">2006-08-16T00:00:00Z</dcterms:created>
  <dcterms:modified xsi:type="dcterms:W3CDTF">2018-01-08T21:14:58Z</dcterms:modified>
</cp:coreProperties>
</file>