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316" r:id="rId34"/>
    <p:sldId id="291" r:id="rId35"/>
    <p:sldId id="317" r:id="rId36"/>
    <p:sldId id="295" r:id="rId37"/>
    <p:sldId id="296" r:id="rId38"/>
    <p:sldId id="297" r:id="rId39"/>
    <p:sldId id="298" r:id="rId40"/>
    <p:sldId id="314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do a two-sided test:</a:t>
            </a:r>
          </a:p>
          <a:p>
            <a:endParaRPr lang="en-US" dirty="0" smtClean="0"/>
          </a:p>
          <a:p>
            <a:r>
              <a:rPr lang="en-US" dirty="0" smtClean="0"/>
              <a:t>Every probability that is &lt;= the </a:t>
            </a:r>
            <a:r>
              <a:rPr lang="en-US" dirty="0" err="1" smtClean="0"/>
              <a:t>prob</a:t>
            </a:r>
            <a:r>
              <a:rPr lang="en-US" dirty="0" smtClean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area under p(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Observed: 1000 from A;</a:t>
            </a:r>
          </a:p>
          <a:p>
            <a:r>
              <a:rPr lang="en-US" dirty="0" smtClean="0"/>
              <a:t>                  1500 from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finally, we can calculate the p(seeing 1000 reads in A) </a:t>
            </a:r>
          </a:p>
          <a:p>
            <a:r>
              <a:rPr lang="en-US" dirty="0" smtClean="0"/>
              <a:t>(or, alternatively B as 1,500 reads) under the null 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estimate the variances associated with each sample?</a:t>
            </a:r>
          </a:p>
          <a:p>
            <a:r>
              <a:rPr lang="en-US" dirty="0" smtClean="0"/>
              <a:t>We could use these formulas: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instead…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load the RNA-</a:t>
            </a:r>
            <a:r>
              <a:rPr lang="en-US" dirty="0" err="1" smtClean="0"/>
              <a:t>seq</a:t>
            </a:r>
            <a:r>
              <a:rPr lang="en-US" dirty="0" smtClean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follow this vignette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>
                <a:hlinkClick r:id="rId4"/>
              </a:rPr>
              <a:t>http://bioconductor.org/packages/release/bioc/html/DESeq.html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install </a:t>
            </a:r>
            <a:r>
              <a:rPr lang="en-US" dirty="0" err="1" smtClean="0"/>
              <a:t>DeSEQ</a:t>
            </a:r>
            <a:r>
              <a:rPr lang="en-US" dirty="0" smtClean="0"/>
              <a:t> from 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reading the data in as usual…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we even use </a:t>
            </a:r>
            <a:r>
              <a:rPr lang="en-US" dirty="0" err="1" smtClean="0"/>
              <a:t>DeSeq</a:t>
            </a:r>
            <a:r>
              <a:rPr lang="en-US" dirty="0" smtClean="0"/>
              <a:t>, we can do some nice QA/QC on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histogram of the number of sequences assigned to each gene..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“sum” to every row in</a:t>
            </a:r>
          </a:p>
          <a:p>
            <a:r>
              <a:rPr lang="en-US" dirty="0" smtClean="0"/>
              <a:t>the data frame.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the number of reads for each gene…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we can ask how many reads per sample..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D2_03 (with only 76,684 sequences) seems a little low.</a:t>
            </a:r>
          </a:p>
          <a:p>
            <a:r>
              <a:rPr lang="en-US" dirty="0" smtClean="0"/>
              <a:t>We could think about taking it out…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it seems reasonably</a:t>
            </a:r>
          </a:p>
          <a:p>
            <a:r>
              <a:rPr lang="en-US" dirty="0" smtClean="0"/>
              <a:t>well behaved, so we will leave it</a:t>
            </a:r>
          </a:p>
          <a:p>
            <a:r>
              <a:rPr lang="en-US" dirty="0" smtClean="0"/>
              <a:t>in for 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time, we saw how </a:t>
            </a:r>
            <a:r>
              <a:rPr lang="en-US" dirty="0" err="1" smtClean="0"/>
              <a:t>DeSeq</a:t>
            </a:r>
            <a:r>
              <a:rPr lang="en-US" dirty="0" smtClean="0"/>
              <a:t> calculates the mean and the variance</a:t>
            </a:r>
          </a:p>
          <a:p>
            <a:r>
              <a:rPr lang="en-US" dirty="0" smtClean="0"/>
              <a:t>while (i) normalizing for different numbers of sequences per lane and (ii)</a:t>
            </a:r>
          </a:p>
          <a:p>
            <a:r>
              <a:rPr lang="en-US" dirty="0" smtClean="0"/>
              <a:t>ensuring that the variance is always higher than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once you have the mean and the variance for two conditions, how do you perform</a:t>
            </a:r>
          </a:p>
          <a:p>
            <a:r>
              <a:rPr lang="en-US" dirty="0" smtClean="0"/>
              <a:t>gene by gene inference to generate p-values for the null hypothesis of no differential </a:t>
            </a:r>
          </a:p>
          <a:p>
            <a:r>
              <a:rPr lang="en-US" dirty="0" smtClean="0"/>
              <a:t>expression?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some initial looks at </a:t>
            </a:r>
            <a:r>
              <a:rPr lang="en-US" smtClean="0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as we have seen,</a:t>
            </a:r>
          </a:p>
          <a:p>
            <a:r>
              <a:rPr lang="en-US" dirty="0" smtClean="0"/>
              <a:t> a good correlation</a:t>
            </a:r>
          </a:p>
          <a:p>
            <a:r>
              <a:rPr lang="en-US" dirty="0" smtClean="0"/>
              <a:t>between these 2 biological</a:t>
            </a:r>
          </a:p>
          <a:p>
            <a:r>
              <a:rPr lang="en-US" dirty="0" smtClean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gives us the correlation co-efficient…</a:t>
            </a:r>
          </a:p>
          <a:p>
            <a:r>
              <a:rPr lang="en-US" dirty="0" smtClean="0"/>
              <a:t>How much information about the y-axis can you get given the x-axis?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(More on this as we get to linear models in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class)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a (very quick and informal) set of commands </a:t>
            </a:r>
          </a:p>
          <a:p>
            <a:r>
              <a:rPr lang="en-US" dirty="0" smtClean="0"/>
              <a:t>suggests there will be a big shift between 2 days and 20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day 2 samples seem well correlated with each other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seems to be a little more variance in the week 12 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some shift day 2 to week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 big shift from day 2 to week 20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week 20s are well correlated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D2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W12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samples are not on the red lines because each sample has a different number of sequences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will use </a:t>
            </a:r>
            <a:r>
              <a:rPr lang="en-US" dirty="0" err="1" smtClean="0"/>
              <a:t>DeSeq</a:t>
            </a:r>
            <a:r>
              <a:rPr lang="en-US" dirty="0" smtClean="0"/>
              <a:t> for is to normalize the data</a:t>
            </a:r>
          </a:p>
          <a:p>
            <a:r>
              <a:rPr lang="en-US" dirty="0" smtClean="0"/>
              <a:t>(adjust all of the samples so we can treat them as if they had an identical number of reads).</a:t>
            </a:r>
          </a:p>
          <a:p>
            <a:r>
              <a:rPr lang="en-US" dirty="0" smtClean="0"/>
              <a:t>This will allow us to, for example, take an average across samples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 following the directions in the vignette</a:t>
            </a:r>
          </a:p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by names fails on the returned matrix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retreat to column 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working with average samples we only have 3 plots to worry about in our 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(all the way back in lecture 9),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know mean and variance…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</a:t>
            </a:r>
            <a:r>
              <a:rPr lang="en-US" dirty="0" err="1" smtClean="0"/>
              <a:t>vs</a:t>
            </a:r>
            <a:r>
              <a:rPr lang="en-US" dirty="0" smtClean="0"/>
              <a:t> 12 weeks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 vs. 20 weeks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12 week vs. 20 week</a:t>
            </a:r>
            <a:endParaRPr 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would expect, the Poisson assumption (“shot noise”) does not model our data </a:t>
            </a:r>
          </a:p>
          <a:p>
            <a:r>
              <a:rPr lang="en-US" dirty="0" smtClean="0"/>
              <a:t>(here visualized with canonical variance)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want to see which genes are differentially expressed…</a:t>
            </a:r>
          </a:p>
          <a:p>
            <a:r>
              <a:rPr lang="en-US" dirty="0" smtClean="0"/>
              <a:t>We start by getting our </a:t>
            </a:r>
            <a:r>
              <a:rPr lang="en-US" dirty="0" err="1" smtClean="0"/>
              <a:t>DeSeq</a:t>
            </a:r>
            <a:r>
              <a:rPr lang="en-US" dirty="0" smtClean="0"/>
              <a:t> variance </a:t>
            </a:r>
            <a:r>
              <a:rPr lang="en-US" dirty="0" smtClean="0"/>
              <a:t>estimates…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estimate a single</a:t>
            </a:r>
          </a:p>
          <a:p>
            <a:r>
              <a:rPr lang="en-US" dirty="0" smtClean="0"/>
              <a:t>variance across all conditions…</a:t>
            </a:r>
          </a:p>
          <a:p>
            <a:r>
              <a:rPr lang="en-US" dirty="0" smtClean="0"/>
              <a:t>(rather than have 3 variances for</a:t>
            </a:r>
          </a:p>
          <a:p>
            <a:r>
              <a:rPr lang="en-US" dirty="0" smtClean="0"/>
              <a:t>each gene…)</a:t>
            </a:r>
          </a:p>
          <a:p>
            <a:endParaRPr lang="en-US" dirty="0"/>
          </a:p>
          <a:p>
            <a:r>
              <a:rPr lang="en-US" dirty="0" smtClean="0"/>
              <a:t>(Just to keep the math simpler…)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vignette there are a number of sets of estimates we might be interested in…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850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fitInfo</a:t>
            </a:r>
            <a:r>
              <a:rPr lang="en-US" sz="1600" dirty="0" smtClean="0"/>
              <a:t>(</a:t>
            </a:r>
            <a:r>
              <a:rPr lang="en-US" sz="1600" dirty="0" err="1" smtClean="0"/>
              <a:t>cds</a:t>
            </a:r>
            <a:r>
              <a:rPr lang="en-US" sz="1600" dirty="0" smtClean="0"/>
              <a:t>)$</a:t>
            </a:r>
            <a:r>
              <a:rPr lang="en-US" sz="1600" dirty="0" err="1" smtClean="0"/>
              <a:t>perGeneDispEsts</a:t>
            </a:r>
            <a:r>
              <a:rPr lang="en-US" sz="1600" dirty="0" smtClean="0"/>
              <a:t> – gives us the </a:t>
            </a:r>
            <a:r>
              <a:rPr lang="en-US" sz="1600" dirty="0" err="1" smtClean="0"/>
              <a:t>Deseq’s</a:t>
            </a:r>
            <a:r>
              <a:rPr lang="en-US" sz="1600" dirty="0" smtClean="0"/>
              <a:t> formula for the variance estimated for the gene </a:t>
            </a:r>
          </a:p>
          <a:p>
            <a:r>
              <a:rPr lang="en-US" sz="1600" dirty="0" smtClean="0"/>
              <a:t>i in condition j..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Deseq’s</a:t>
            </a:r>
            <a:r>
              <a:rPr lang="en-US" dirty="0" smtClean="0"/>
              <a:t> “raw” variance is the </a:t>
            </a:r>
          </a:p>
          <a:p>
            <a:r>
              <a:rPr lang="en-US" dirty="0" err="1" smtClean="0"/>
              <a:t>cannonical</a:t>
            </a:r>
            <a:r>
              <a:rPr lang="en-US" dirty="0" smtClean="0"/>
              <a:t> variance minus the means</a:t>
            </a:r>
          </a:p>
          <a:p>
            <a:r>
              <a:rPr lang="en-US" dirty="0" smtClean="0"/>
              <a:t>(correcting for size factors)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Deseq</a:t>
            </a:r>
            <a:r>
              <a:rPr lang="en-US" dirty="0" smtClean="0"/>
              <a:t> scales by dividing by the square </a:t>
            </a:r>
          </a:p>
          <a:p>
            <a:r>
              <a:rPr lang="en-US" dirty="0" smtClean="0"/>
              <a:t>of the mean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956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Cannonical</a:t>
            </a:r>
            <a:r>
              <a:rPr lang="en-US" dirty="0" smtClean="0"/>
              <a:t>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fitted line based on all of the variance.  </a:t>
            </a:r>
          </a:p>
          <a:p>
            <a:r>
              <a:rPr lang="en-US" dirty="0" smtClean="0"/>
              <a:t>This allows for pooling of the estimate of the variance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deSeq</a:t>
            </a:r>
            <a:r>
              <a:rPr lang="en-US" dirty="0" smtClean="0"/>
              <a:t> paper, this was a local</a:t>
            </a:r>
          </a:p>
          <a:p>
            <a:r>
              <a:rPr lang="en-US" dirty="0" smtClean="0"/>
              <a:t>regression, but according to the </a:t>
            </a:r>
          </a:p>
          <a:p>
            <a:r>
              <a:rPr lang="en-US" dirty="0" smtClean="0"/>
              <a:t>vignette it is now a two-parameter</a:t>
            </a:r>
          </a:p>
          <a:p>
            <a:r>
              <a:rPr lang="en-US" dirty="0" smtClean="0"/>
              <a:t>Gamma function…</a:t>
            </a:r>
          </a:p>
          <a:p>
            <a:endParaRPr lang="en-US" dirty="0" smtClean="0"/>
          </a:p>
          <a:p>
            <a:r>
              <a:rPr lang="en-US" dirty="0" smtClean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difference with the published paper.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published paper, the variance came from the fit.</a:t>
            </a:r>
          </a:p>
          <a:p>
            <a:r>
              <a:rPr lang="en-US" dirty="0" smtClean="0"/>
              <a:t>In the software: the variance for downstream analysis is the max(observed variance, fit variance)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used for downstream analysis can be gotten by </a:t>
            </a:r>
            <a:r>
              <a:rPr lang="en-US" dirty="0" err="1" smtClean="0"/>
              <a:t>fData</a:t>
            </a:r>
            <a:r>
              <a:rPr lang="en-US" dirty="0" smtClean="0"/>
              <a:t>(</a:t>
            </a:r>
            <a:r>
              <a:rPr lang="en-US" dirty="0" err="1" smtClean="0"/>
              <a:t>cds</a:t>
            </a:r>
            <a:r>
              <a:rPr lang="en-US" dirty="0" smtClean="0"/>
              <a:t>)[,1]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variance for downstream analysis is the max(observed variance, fit variance)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828086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why their correction doesn’t matter very much.</a:t>
            </a:r>
          </a:p>
          <a:p>
            <a:endParaRPr lang="en-US" dirty="0" smtClean="0"/>
          </a:p>
          <a:p>
            <a:r>
              <a:rPr lang="en-US" dirty="0" smtClean="0"/>
              <a:t>Essentially, for some genes,</a:t>
            </a:r>
          </a:p>
          <a:p>
            <a:r>
              <a:rPr lang="en-US" dirty="0" smtClean="0"/>
              <a:t>their method sets a</a:t>
            </a:r>
          </a:p>
          <a:p>
            <a:r>
              <a:rPr lang="en-US" dirty="0" smtClean="0"/>
              <a:t>“floor” of the variance.</a:t>
            </a:r>
          </a:p>
          <a:p>
            <a:endParaRPr lang="en-US" dirty="0" smtClean="0"/>
          </a:p>
          <a:p>
            <a:r>
              <a:rPr lang="en-US" dirty="0" smtClean="0"/>
              <a:t>This is conservative </a:t>
            </a:r>
          </a:p>
          <a:p>
            <a:r>
              <a:rPr lang="en-US" dirty="0" smtClean="0"/>
              <a:t>(since the variance sets</a:t>
            </a:r>
          </a:p>
          <a:p>
            <a:r>
              <a:rPr lang="en-US" dirty="0" smtClean="0"/>
              <a:t>the width of the </a:t>
            </a:r>
          </a:p>
          <a:p>
            <a:r>
              <a:rPr lang="en-US" dirty="0" err="1" smtClean="0"/>
              <a:t>dbinomial</a:t>
            </a:r>
            <a:r>
              <a:rPr lang="en-US" dirty="0" smtClean="0"/>
              <a:t> distribution).</a:t>
            </a:r>
          </a:p>
          <a:p>
            <a:endParaRPr lang="en-US" dirty="0" smtClean="0"/>
          </a:p>
          <a:p>
            <a:r>
              <a:rPr lang="en-US" dirty="0" smtClean="0"/>
              <a:t>So the yellow ends up being </a:t>
            </a:r>
          </a:p>
          <a:p>
            <a:r>
              <a:rPr lang="en-US" dirty="0" err="1" smtClean="0"/>
              <a:t>DeSeqs</a:t>
            </a:r>
            <a:r>
              <a:rPr lang="en-US" dirty="0" smtClean="0"/>
              <a:t> (somewhat complicated)</a:t>
            </a:r>
          </a:p>
          <a:p>
            <a:r>
              <a:rPr lang="en-US" dirty="0" smtClean="0"/>
              <a:t>conservative estimate of the variance</a:t>
            </a:r>
            <a:r>
              <a:rPr lang="en-US" dirty="0"/>
              <a:t> </a:t>
            </a:r>
            <a:r>
              <a:rPr lang="en-US" dirty="0" smtClean="0"/>
              <a:t>that is fed into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 they end up doing something else in </a:t>
            </a:r>
            <a:r>
              <a:rPr lang="en-US" dirty="0" err="1" smtClean="0"/>
              <a:t>DeSeq</a:t>
            </a:r>
            <a:r>
              <a:rPr lang="en-US" dirty="0" smtClean="0"/>
              <a:t> 2!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Sampling from a known mean and non-constant variance results in a uniform distribution of p-values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belongs in a long history of adding small constants to the variance…</a:t>
            </a:r>
          </a:p>
          <a:p>
            <a:r>
              <a:rPr lang="en-US" dirty="0" smtClean="0"/>
              <a:t>(which often seems poorly justified by theory…)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9,951 citations)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are ready to perform </a:t>
            </a:r>
            <a:r>
              <a:rPr lang="en-US" dirty="0" smtClean="0"/>
              <a:t>inference (here we remove the “blind” option for the variance to allow </a:t>
            </a:r>
            <a:r>
              <a:rPr lang="en-US" dirty="0" err="1" smtClean="0"/>
              <a:t>DeSeq</a:t>
            </a:r>
            <a:r>
              <a:rPr lang="en-US" dirty="0" smtClean="0"/>
              <a:t> to estimate a variance for each condition…)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 vs. 12 weeks yields only 5 significant genes at a 10% FDR -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day 2 vs. week 20 yields many more (136) significant genes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20,000 genes in an </a:t>
            </a:r>
            <a:r>
              <a:rPr lang="en-US" dirty="0" err="1" smtClean="0"/>
              <a:t>rna-seq</a:t>
            </a:r>
            <a:r>
              <a:rPr lang="en-US" dirty="0" smtClean="0"/>
              <a:t> experiment.</a:t>
            </a:r>
          </a:p>
          <a:p>
            <a:r>
              <a:rPr lang="en-US" dirty="0" smtClean="0"/>
              <a:t>You have two conditions (A) and (B).</a:t>
            </a:r>
          </a:p>
          <a:p>
            <a:r>
              <a:rPr lang="en-US" dirty="0" smtClean="0"/>
              <a:t>You run them through </a:t>
            </a:r>
            <a:r>
              <a:rPr lang="en-US" dirty="0" err="1" smtClean="0"/>
              <a:t>DeSeq</a:t>
            </a:r>
            <a:r>
              <a:rPr lang="en-US" dirty="0" smtClean="0"/>
              <a:t> (or any other stats package).</a:t>
            </a:r>
          </a:p>
          <a:p>
            <a:endParaRPr lang="en-US" dirty="0" smtClean="0"/>
          </a:p>
          <a:p>
            <a:r>
              <a:rPr lang="en-US" dirty="0" smtClean="0"/>
              <a:t>If the null hypothesis is always true (no difference between A and B),</a:t>
            </a:r>
          </a:p>
          <a:p>
            <a:r>
              <a:rPr lang="en-US" dirty="0" smtClean="0"/>
              <a:t>the p-values will be uniformly distributed…</a:t>
            </a:r>
          </a:p>
          <a:p>
            <a:endParaRPr lang="en-US" dirty="0" smtClean="0"/>
          </a:p>
          <a:p>
            <a:r>
              <a:rPr lang="en-US" dirty="0" smtClean="0"/>
              <a:t>We can model this pretty simply: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a simple </a:t>
            </a:r>
            <a:r>
              <a:rPr lang="en-US" dirty="0" smtClean="0">
                <a:solidFill>
                  <a:srgbClr val="FF0000"/>
                </a:solidFill>
              </a:rPr>
              <a:t>threshold of significance </a:t>
            </a:r>
            <a:r>
              <a:rPr lang="en-US" dirty="0" smtClean="0"/>
              <a:t>of 0.05, we would </a:t>
            </a:r>
          </a:p>
          <a:p>
            <a:r>
              <a:rPr lang="en-US" dirty="0" smtClean="0"/>
              <a:t>expect about 1,000 genes to be called significant even if the null </a:t>
            </a:r>
          </a:p>
          <a:p>
            <a:r>
              <a:rPr lang="en-US" dirty="0" smtClean="0"/>
              <a:t>hypothesis were always true..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1,016 genes that have p-values &lt;0.05</a:t>
            </a:r>
          </a:p>
          <a:p>
            <a:r>
              <a:rPr lang="en-US" dirty="0" smtClean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alternative:</a:t>
            </a:r>
          </a:p>
          <a:p>
            <a:endParaRPr lang="en-US" dirty="0" smtClean="0"/>
          </a:p>
          <a:p>
            <a:r>
              <a:rPr lang="en-US" dirty="0" smtClean="0"/>
              <a:t>	Use as a p-value threshold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 smtClean="0"/>
          </a:p>
          <a:p>
            <a:r>
              <a:rPr lang="en-US" dirty="0" smtClean="0"/>
              <a:t>	The desired threshold / number of tests.</a:t>
            </a:r>
          </a:p>
          <a:p>
            <a:endParaRPr lang="en-US" dirty="0" smtClean="0"/>
          </a:p>
          <a:p>
            <a:r>
              <a:rPr lang="en-US" dirty="0" smtClean="0"/>
              <a:t>	In this case  0.05 / 20000  =  2.5e-06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our p-</a:t>
            </a:r>
            <a:r>
              <a:rPr lang="en-US" dirty="0" err="1" smtClean="0"/>
              <a:t>vals</a:t>
            </a:r>
            <a:r>
              <a:rPr lang="en-US" dirty="0" smtClean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threshold, there is a 5% chance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false positives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Bonferroni</a:t>
            </a:r>
            <a:r>
              <a:rPr lang="en-US" dirty="0" smtClean="0"/>
              <a:t> correction is sometimes considered </a:t>
            </a:r>
            <a:r>
              <a:rPr lang="en-US" dirty="0" smtClean="0">
                <a:solidFill>
                  <a:srgbClr val="FF0000"/>
                </a:solidFill>
              </a:rPr>
              <a:t>too conservative </a:t>
            </a:r>
            <a:r>
              <a:rPr lang="en-US" dirty="0" smtClean="0"/>
              <a:t>for genomics experiments.</a:t>
            </a:r>
          </a:p>
          <a:p>
            <a:endParaRPr lang="en-US" dirty="0" smtClean="0"/>
          </a:p>
          <a:p>
            <a:r>
              <a:rPr lang="en-US" dirty="0" smtClean="0"/>
              <a:t>At small sample sizes, you might have few genes with p-values smaller than the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thresholds.</a:t>
            </a:r>
          </a:p>
          <a:p>
            <a:endParaRPr lang="en-US" dirty="0" smtClean="0"/>
          </a:p>
          <a:p>
            <a:r>
              <a:rPr lang="en-US" dirty="0" smtClean="0"/>
              <a:t>A less conservative alternative, false discovery rate.</a:t>
            </a:r>
          </a:p>
          <a:p>
            <a:endParaRPr lang="en-US" dirty="0" smtClean="0"/>
          </a:p>
          <a:p>
            <a:r>
              <a:rPr lang="en-US" dirty="0" smtClean="0"/>
              <a:t>At a 5% false discovery rate, we expect 5% of our hits to be false positives.</a:t>
            </a:r>
          </a:p>
          <a:p>
            <a:endParaRPr lang="en-US" dirty="0" smtClean="0"/>
          </a:p>
          <a:p>
            <a:r>
              <a:rPr lang="en-US" dirty="0" smtClean="0"/>
              <a:t>This is less conservative than </a:t>
            </a:r>
            <a:r>
              <a:rPr lang="en-US" dirty="0" err="1" smtClean="0"/>
              <a:t>Bonferroni</a:t>
            </a:r>
            <a:r>
              <a:rPr lang="en-US" dirty="0" smtClean="0"/>
              <a:t> correction, where there is a 5% chance</a:t>
            </a:r>
          </a:p>
          <a:p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of our hits are false positives.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straight-forward approach to finding genes at a given false-discovery rate</a:t>
            </a:r>
          </a:p>
          <a:p>
            <a:endParaRPr lang="en-US" dirty="0" smtClean="0"/>
          </a:p>
          <a:p>
            <a:r>
              <a:rPr lang="en-US" dirty="0" err="1" smtClean="0"/>
              <a:t>Benjamini</a:t>
            </a:r>
            <a:r>
              <a:rPr lang="en-US" dirty="0" smtClean="0"/>
              <a:t> and Hochberg FDR</a:t>
            </a:r>
          </a:p>
          <a:p>
            <a:endParaRPr lang="en-US" dirty="0" smtClean="0"/>
          </a:p>
          <a:p>
            <a:r>
              <a:rPr lang="en-US" dirty="0" smtClean="0"/>
              <a:t>	1.  Rank all the p-values (smallest first).  The rank of each value = K</a:t>
            </a:r>
          </a:p>
          <a:p>
            <a:endParaRPr lang="en-US" dirty="0" smtClean="0"/>
          </a:p>
          <a:p>
            <a:r>
              <a:rPr lang="en-US" dirty="0" smtClean="0"/>
              <a:t>	2.  Calculate N * p / k </a:t>
            </a:r>
          </a:p>
          <a:p>
            <a:r>
              <a:rPr lang="en-US" dirty="0" smtClean="0"/>
              <a:t>		where N = the # of hypotheses that you are testing</a:t>
            </a:r>
          </a:p>
          <a:p>
            <a:r>
              <a:rPr lang="en-US" dirty="0" smtClean="0"/>
              <a:t>		             p = the “raw” (uncorrected) p-value.</a:t>
            </a:r>
          </a:p>
          <a:p>
            <a:endParaRPr lang="en-US" dirty="0" smtClean="0"/>
          </a:p>
          <a:p>
            <a:r>
              <a:rPr lang="en-US" dirty="0" smtClean="0"/>
              <a:t>	3.  Start at the top of the list.  Go down to N * p / k &gt; threshold </a:t>
            </a:r>
          </a:p>
          <a:p>
            <a:r>
              <a:rPr lang="en-US" dirty="0" smtClean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p = # of expected false positives at a given p-value</a:t>
            </a:r>
          </a:p>
          <a:p>
            <a:r>
              <a:rPr lang="en-US" dirty="0" smtClean="0"/>
              <a:t> k = # of genes actually observed at that p-value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for the first hit (smallest p-value),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correction is the same as BH FDR.</a:t>
            </a:r>
          </a:p>
          <a:p>
            <a:endParaRPr lang="en-US" dirty="0" smtClean="0"/>
          </a:p>
          <a:p>
            <a:r>
              <a:rPr lang="en-US" dirty="0" smtClean="0"/>
              <a:t>(Since if k=1,</a:t>
            </a:r>
          </a:p>
          <a:p>
            <a:endParaRPr lang="en-US" dirty="0" smtClean="0"/>
          </a:p>
          <a:p>
            <a:r>
              <a:rPr lang="en-US" dirty="0" smtClean="0"/>
              <a:t>	N * p / K = N * p</a:t>
            </a:r>
          </a:p>
          <a:p>
            <a:endParaRPr lang="en-US" dirty="0" smtClean="0"/>
          </a:p>
          <a:p>
            <a:r>
              <a:rPr lang="en-US" dirty="0" smtClean="0"/>
              <a:t>which is the same as multiplying the p-value by the number of hypotheses to </a:t>
            </a:r>
          </a:p>
          <a:p>
            <a:r>
              <a:rPr lang="en-US" dirty="0" smtClean="0"/>
              <a:t>do the correction)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a real experiment we need to estimate the mean and variance from two conditions</a:t>
            </a:r>
          </a:p>
          <a:p>
            <a:r>
              <a:rPr lang="en-US" dirty="0" smtClean="0"/>
              <a:t>and then perform inference.</a:t>
            </a:r>
          </a:p>
          <a:p>
            <a:endParaRPr lang="en-US" dirty="0" smtClean="0"/>
          </a:p>
          <a:p>
            <a:r>
              <a:rPr lang="en-US" dirty="0" smtClean="0"/>
              <a:t>Consider a case where in condition A I have 1,000 reads…</a:t>
            </a:r>
          </a:p>
          <a:p>
            <a:endParaRPr lang="en-US" dirty="0" smtClean="0"/>
          </a:p>
          <a:p>
            <a:r>
              <a:rPr lang="en-US" dirty="0" smtClean="0"/>
              <a:t>In condition B, I have 1,500 reads.</a:t>
            </a:r>
          </a:p>
          <a:p>
            <a:endParaRPr lang="en-US" dirty="0" smtClean="0"/>
          </a:p>
          <a:p>
            <a:r>
              <a:rPr lang="en-US" dirty="0" smtClean="0"/>
              <a:t>(Here we don’t consider replicate samples and we assume that the scaling factor </a:t>
            </a:r>
            <a:r>
              <a:rPr lang="en-US" dirty="0" err="1" smtClean="0"/>
              <a:t>Sj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just 1 for all samples…)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smtClean="0"/>
              <a:t>in </a:t>
            </a:r>
            <a:r>
              <a:rPr lang="en-US" dirty="0" err="1" smtClean="0"/>
              <a:t>DeSeq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adjusted </a:t>
            </a:r>
          </a:p>
          <a:p>
            <a:r>
              <a:rPr lang="en-US" dirty="0" smtClean="0"/>
              <a:t>p-values..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1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 The normal distribution…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algorithm for inference….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null hypothesis that the distribution of the counts of the two conditions is the same.</a:t>
            </a:r>
          </a:p>
          <a:p>
            <a:endParaRPr lang="en-US" dirty="0" smtClean="0"/>
          </a:p>
          <a:p>
            <a:r>
              <a:rPr lang="en-US" dirty="0" smtClean="0"/>
              <a:t>	(1) Calculate the average number of sequences seen in both conditions…</a:t>
            </a:r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 this is just </a:t>
            </a:r>
            <a:r>
              <a:rPr lang="en-US" dirty="0" smtClean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 smtClean="0"/>
              <a:t>i is the index for the gene we are interested in</a:t>
            </a:r>
          </a:p>
          <a:p>
            <a:r>
              <a:rPr lang="en-US" dirty="0" smtClean="0"/>
              <a:t>j is the experiment (</a:t>
            </a:r>
            <a:r>
              <a:rPr lang="en-US" dirty="0" err="1" smtClean="0"/>
              <a:t>rna</a:t>
            </a:r>
            <a:r>
              <a:rPr lang="en-US" dirty="0" smtClean="0"/>
              <a:t>-seq sample)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a scaling factor that corrects for different # of sequences in each sample</a:t>
            </a:r>
          </a:p>
          <a:p>
            <a:r>
              <a:rPr lang="en-US" dirty="0" smtClean="0"/>
              <a:t>(but here let’s just assume that all samples have the same sequence depth so all </a:t>
            </a:r>
            <a:r>
              <a:rPr lang="en-US" dirty="0" err="1" smtClean="0"/>
              <a:t>Sj</a:t>
            </a:r>
            <a:r>
              <a:rPr lang="en-US" dirty="0" smtClean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a radical simplification of the math that is actually done in the </a:t>
            </a:r>
            <a:r>
              <a:rPr lang="en-US" dirty="0" err="1" smtClean="0"/>
              <a:t>DeSeq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as multiple samples with </a:t>
            </a:r>
            <a:r>
              <a:rPr lang="en-US" dirty="0" err="1" smtClean="0"/>
              <a:t>Sj</a:t>
            </a:r>
            <a:r>
              <a:rPr lang="en-US" dirty="0" smtClean="0"/>
              <a:t> != 1 make things much more complicated..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 and B we calculate p and r under the null hypothesis.</a:t>
            </a:r>
          </a:p>
          <a:p>
            <a:r>
              <a:rPr lang="en-US" dirty="0" smtClean="0"/>
              <a:t>Let’s say we have an estimate of the variance from both conditions…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5000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B: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6000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our two sets of parameters, we can generate two PDFs under the null hypothesis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the number of counts we observed in A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the number of counts we observed in B</a:t>
            </a:r>
          </a:p>
          <a:p>
            <a:endParaRPr lang="en-US" dirty="0" smtClean="0"/>
          </a:p>
          <a:p>
            <a:r>
              <a:rPr lang="en-US" dirty="0" smtClean="0"/>
              <a:t>p(a) * p(b) =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a,</a:t>
            </a:r>
            <a:r>
              <a:rPr lang="en-US" dirty="0" smtClean="0"/>
              <a:t> 416.666,0.25) *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b,</a:t>
            </a:r>
            <a:r>
              <a:rPr lang="en-US" dirty="0" smtClean="0"/>
              <a:t> 328.94, 0.208333)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were a total of 2500 sequences we observed in A or B.</a:t>
            </a:r>
          </a:p>
          <a:p>
            <a:r>
              <a:rPr lang="en-US" dirty="0" smtClean="0"/>
              <a:t>So to graph this out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1968</Words>
  <Application>Microsoft Office PowerPoint</Application>
  <PresentationFormat>On-screen Show (4:3)</PresentationFormat>
  <Paragraphs>305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62</cp:revision>
  <dcterms:created xsi:type="dcterms:W3CDTF">2006-08-16T00:00:00Z</dcterms:created>
  <dcterms:modified xsi:type="dcterms:W3CDTF">2016-02-15T03:11:49Z</dcterms:modified>
</cp:coreProperties>
</file>