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5" r:id="rId14"/>
    <p:sldId id="277" r:id="rId15"/>
    <p:sldId id="276" r:id="rId16"/>
    <p:sldId id="278" r:id="rId17"/>
    <p:sldId id="279" r:id="rId18"/>
    <p:sldId id="280" r:id="rId19"/>
    <p:sldId id="281" r:id="rId20"/>
    <p:sldId id="282" r:id="rId21"/>
    <p:sldId id="284" r:id="rId22"/>
    <p:sldId id="286" r:id="rId23"/>
    <p:sldId id="287" r:id="rId24"/>
    <p:sldId id="270" r:id="rId25"/>
    <p:sldId id="269" r:id="rId26"/>
    <p:sldId id="271" r:id="rId27"/>
    <p:sldId id="296" r:id="rId28"/>
    <p:sldId id="288" r:id="rId29"/>
    <p:sldId id="272" r:id="rId30"/>
    <p:sldId id="273" r:id="rId31"/>
    <p:sldId id="274" r:id="rId32"/>
    <p:sldId id="275" r:id="rId33"/>
    <p:sldId id="291" r:id="rId34"/>
    <p:sldId id="289" r:id="rId35"/>
    <p:sldId id="295" r:id="rId36"/>
    <p:sldId id="292" r:id="rId37"/>
    <p:sldId id="290" r:id="rId38"/>
    <p:sldId id="293" r:id="rId39"/>
    <p:sldId id="29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6FE97-C8F6-414A-BAD9-185DD18CF7E9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4EC3E-385A-4462-A0B4-D188B5F4F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76245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hypergeometric</a:t>
            </a:r>
            <a:r>
              <a:rPr lang="en-US" dirty="0" smtClean="0"/>
              <a:t> distribution/ Fisher exact test</a:t>
            </a:r>
          </a:p>
          <a:p>
            <a:r>
              <a:rPr lang="en-US" dirty="0" smtClean="0"/>
              <a:t>Using the </a:t>
            </a:r>
            <a:r>
              <a:rPr lang="en-US" dirty="0" err="1" smtClean="0"/>
              <a:t>hypergeometric</a:t>
            </a:r>
            <a:r>
              <a:rPr lang="en-US" dirty="0" smtClean="0"/>
              <a:t> distribution to ask if there is a lane effect for RNA-seq</a:t>
            </a:r>
          </a:p>
          <a:p>
            <a:r>
              <a:rPr lang="en-US" dirty="0" smtClean="0"/>
              <a:t>The Poisson distribution</a:t>
            </a:r>
          </a:p>
          <a:p>
            <a:r>
              <a:rPr lang="en-US" dirty="0" smtClean="0"/>
              <a:t>The Poisson distribution and </a:t>
            </a:r>
            <a:r>
              <a:rPr lang="en-US" dirty="0" err="1" smtClean="0"/>
              <a:t>rnaSeq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5181600" y="533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81000"/>
            <a:ext cx="358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documentation is tough going…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066800"/>
            <a:ext cx="862949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0"/>
            <a:ext cx="80607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Surprisingly, the Fisher exact test can be conservative.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Because of it’s discrete nature, the only “available” p-values may not line up to 0.05.</a:t>
            </a:r>
          </a:p>
          <a:p>
            <a:endParaRPr lang="en-US" dirty="0" smtClean="0"/>
          </a:p>
          <a:p>
            <a:r>
              <a:rPr lang="en-US" dirty="0" smtClean="0"/>
              <a:t>You want to test at 0.05, but the test can’t report that.  </a:t>
            </a:r>
          </a:p>
          <a:p>
            <a:r>
              <a:rPr lang="en-US" dirty="0" smtClean="0"/>
              <a:t>In this case, it can only report 0.045 so if your “real” p-value is &gt;0.045 but &lt;0.05, the</a:t>
            </a:r>
          </a:p>
          <a:p>
            <a:r>
              <a:rPr lang="en-US" dirty="0" smtClean="0"/>
              <a:t>test will  report 0.16.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981200"/>
            <a:ext cx="3629025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>
            <a:off x="2438400" y="5789612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>
            <a:off x="2514600" y="56388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25249" y="381000"/>
            <a:ext cx="15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the Wiki: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066800"/>
            <a:ext cx="862012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228600" y="3352800"/>
            <a:ext cx="563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8600" y="3733800"/>
            <a:ext cx="8612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are unlikely to get into trouble with reviewers for using the Fisher exact test, however..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76245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hypergeometric</a:t>
            </a:r>
            <a:r>
              <a:rPr lang="en-US" dirty="0" smtClean="0"/>
              <a:t> distribution/ Fisher exact test</a:t>
            </a:r>
          </a:p>
          <a:p>
            <a:r>
              <a:rPr lang="en-US" dirty="0" smtClean="0"/>
              <a:t>Using the </a:t>
            </a:r>
            <a:r>
              <a:rPr lang="en-US" dirty="0" err="1" smtClean="0"/>
              <a:t>hypergeometric</a:t>
            </a:r>
            <a:r>
              <a:rPr lang="en-US" dirty="0" smtClean="0"/>
              <a:t> distribution to ask if there is a lane effect for RNA-seq</a:t>
            </a:r>
          </a:p>
          <a:p>
            <a:r>
              <a:rPr lang="en-US" dirty="0" smtClean="0"/>
              <a:t>The Poisson distribution</a:t>
            </a:r>
          </a:p>
          <a:p>
            <a:r>
              <a:rPr lang="en-US" dirty="0" smtClean="0"/>
              <a:t>The Poisson distribution and </a:t>
            </a:r>
            <a:r>
              <a:rPr lang="en-US" dirty="0" err="1" smtClean="0"/>
              <a:t>rnaSeq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7924800" y="838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-893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example of the hypermetric distribution from the genomics literature: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143000"/>
            <a:ext cx="833437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-893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example of the hypermetric distribution from the genomics literature: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2" y="304800"/>
            <a:ext cx="6172200" cy="3126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429000"/>
            <a:ext cx="613014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 flipH="1">
            <a:off x="6324600" y="838200"/>
            <a:ext cx="262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there a </a:t>
            </a:r>
            <a:r>
              <a:rPr lang="en-US" dirty="0" smtClean="0">
                <a:solidFill>
                  <a:srgbClr val="FF0000"/>
                </a:solidFill>
              </a:rPr>
              <a:t>lane effect</a:t>
            </a:r>
          </a:p>
          <a:p>
            <a:r>
              <a:rPr lang="en-US" dirty="0" smtClean="0"/>
              <a:t>In RNA-</a:t>
            </a:r>
            <a:r>
              <a:rPr lang="en-US" dirty="0" err="1" smtClean="0"/>
              <a:t>seq</a:t>
            </a:r>
            <a:r>
              <a:rPr lang="en-US" dirty="0" smtClean="0"/>
              <a:t> experiments?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57200"/>
            <a:ext cx="670560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03498" y="5456872"/>
            <a:ext cx="37408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x1= number of marked reads in lane 1</a:t>
            </a:r>
          </a:p>
          <a:p>
            <a:r>
              <a:rPr lang="en-US" dirty="0" smtClean="0"/>
              <a:t>C1 – number of reads in lane 1</a:t>
            </a:r>
          </a:p>
          <a:p>
            <a:r>
              <a:rPr lang="en-US" dirty="0" smtClean="0"/>
              <a:t>x2= number of marked reads in lane 2</a:t>
            </a:r>
          </a:p>
          <a:p>
            <a:r>
              <a:rPr lang="en-US" dirty="0" smtClean="0"/>
              <a:t>C2 – number reads in lane 2</a:t>
            </a:r>
          </a:p>
          <a:p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150427" y="3440668"/>
            <a:ext cx="362682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dhyper</a:t>
            </a:r>
            <a:r>
              <a:rPr lang="en-US" dirty="0" smtClean="0"/>
              <a:t>(x1,x1+x2,C1+C2-(x1+x2),C1)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</a:t>
            </a:r>
          </a:p>
          <a:p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5791200" y="5574268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72000" y="5802868"/>
            <a:ext cx="17193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marked</a:t>
            </a:r>
          </a:p>
          <a:p>
            <a:r>
              <a:rPr lang="en-US" dirty="0" smtClean="0"/>
              <a:t>and drawn in</a:t>
            </a:r>
          </a:p>
          <a:p>
            <a:r>
              <a:rPr lang="en-US" dirty="0" smtClean="0"/>
              <a:t>lane #1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477000" y="5410201"/>
            <a:ext cx="228600" cy="914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V="1">
            <a:off x="7543800" y="5421868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8033813" y="4888468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08214" y="6248400"/>
            <a:ext cx="1566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# marked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946414" y="5715000"/>
            <a:ext cx="14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not marked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162800" y="4431268"/>
            <a:ext cx="17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drawn in lane 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324886" y="3886200"/>
            <a:ext cx="1828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put this into R: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4800" y="4800600"/>
            <a:ext cx="3710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a gene is assigned to a given gene it</a:t>
            </a:r>
          </a:p>
          <a:p>
            <a:r>
              <a:rPr lang="en-US" dirty="0" smtClean="0"/>
              <a:t>is marked – </a:t>
            </a:r>
            <a:r>
              <a:rPr lang="en-US" dirty="0" err="1" smtClean="0"/>
              <a:t>consier</a:t>
            </a:r>
            <a:r>
              <a:rPr lang="en-US" dirty="0" smtClean="0"/>
              <a:t>….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5600" y="801469"/>
            <a:ext cx="37408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x1= number of marked reads in lane 1</a:t>
            </a:r>
          </a:p>
          <a:p>
            <a:r>
              <a:rPr lang="en-US" dirty="0" smtClean="0"/>
              <a:t>C1 – number of reads in lane 1</a:t>
            </a:r>
          </a:p>
          <a:p>
            <a:r>
              <a:rPr lang="en-US" dirty="0" smtClean="0"/>
              <a:t>x2= number of marked reads in lane 2</a:t>
            </a:r>
          </a:p>
          <a:p>
            <a:r>
              <a:rPr lang="en-US" dirty="0" smtClean="0"/>
              <a:t>C2 – number reads in lane 2</a:t>
            </a:r>
          </a:p>
          <a:p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90600" y="2401669"/>
          <a:ext cx="6096000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Lane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Lane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From</a:t>
                      </a:r>
                      <a:r>
                        <a:rPr lang="en-US" baseline="0" dirty="0" smtClean="0"/>
                        <a:t> the 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 from the 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C1-x1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C2-x2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09600" y="4459069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 &lt;- matrix( c(x1,x2,numReadsLane1-x1,numReadsLane2-x2 ), </a:t>
            </a:r>
            <a:r>
              <a:rPr lang="en-US" u="sng" dirty="0" err="1" smtClean="0"/>
              <a:t>nrow</a:t>
            </a:r>
            <a:r>
              <a:rPr lang="en-US" u="sng" dirty="0" smtClean="0"/>
              <a:t>=2)</a:t>
            </a:r>
          </a:p>
          <a:p>
            <a:r>
              <a:rPr lang="en-US" dirty="0" err="1" smtClean="0"/>
              <a:t>pValue</a:t>
            </a:r>
            <a:r>
              <a:rPr lang="en-US" dirty="0" smtClean="0"/>
              <a:t> &lt;- </a:t>
            </a:r>
            <a:r>
              <a:rPr lang="en-US" dirty="0" err="1" smtClean="0"/>
              <a:t>fisher.test</a:t>
            </a:r>
            <a:r>
              <a:rPr lang="en-US" dirty="0" smtClean="0"/>
              <a:t>(m)$</a:t>
            </a:r>
            <a:r>
              <a:rPr lang="en-US" dirty="0" err="1" smtClean="0"/>
              <a:t>p.value</a:t>
            </a:r>
            <a:r>
              <a:rPr lang="en-US" dirty="0" smtClean="0"/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152400"/>
            <a:ext cx="510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put it in matrix form and then use </a:t>
            </a:r>
            <a:r>
              <a:rPr lang="en-US" dirty="0" err="1" smtClean="0"/>
              <a:t>Fisher.test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"/>
            <a:ext cx="6232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look in the methods section of the paper for more details……</a:t>
            </a:r>
          </a:p>
          <a:p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914400"/>
            <a:ext cx="7669306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>
          <a:xfrm flipH="1">
            <a:off x="5105400" y="15240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62600" y="1219200"/>
            <a:ext cx="2574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 some small # to make up for</a:t>
            </a:r>
          </a:p>
          <a:p>
            <a:r>
              <a:rPr lang="en-US" sz="1400" dirty="0" smtClean="0"/>
              <a:t>the discontinuous nature</a:t>
            </a:r>
            <a:endParaRPr lang="en-US" sz="14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486400" y="22098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53713" y="1978223"/>
            <a:ext cx="2303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 clear what justifies this #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"/>
            <a:ext cx="8160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run this as a simulation (in this code ignoring the correction for discontinuity)</a:t>
            </a:r>
            <a:endParaRPr lang="en-US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33400"/>
            <a:ext cx="34575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29050" y="685800"/>
            <a:ext cx="5162550" cy="597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3124200" y="1600200"/>
            <a:ext cx="914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19200" y="2057400"/>
            <a:ext cx="2374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“ceiling” just rounds up</a:t>
            </a:r>
          </a:p>
          <a:p>
            <a:r>
              <a:rPr lang="en-US" dirty="0" smtClean="0"/>
              <a:t> to an integer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815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binomial distribution samples </a:t>
            </a:r>
            <a:r>
              <a:rPr lang="en-US" dirty="0" smtClean="0">
                <a:solidFill>
                  <a:srgbClr val="FF0000"/>
                </a:solidFill>
              </a:rPr>
              <a:t>with replacement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Flipping a coin does not change the probability of the next flip.</a:t>
            </a:r>
          </a:p>
          <a:p>
            <a:endParaRPr lang="en-US" dirty="0" smtClean="0"/>
          </a:p>
          <a:p>
            <a:r>
              <a:rPr lang="en-US" dirty="0" smtClean="0"/>
              <a:t>There are so many pairs of residues in the protein that we </a:t>
            </a:r>
          </a:p>
          <a:p>
            <a:r>
              <a:rPr lang="en-US" dirty="0" smtClean="0"/>
              <a:t>(correctly or incorrectly) treat them as independent..</a:t>
            </a:r>
          </a:p>
          <a:p>
            <a:endParaRPr lang="en-US" dirty="0" smtClean="0"/>
          </a:p>
          <a:p>
            <a:r>
              <a:rPr lang="en-US" dirty="0" smtClean="0"/>
              <a:t>The background death rate of the disease is not affected by our study.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8763" y="657225"/>
            <a:ext cx="6086475" cy="620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2762" y="103257"/>
            <a:ext cx="886883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/>
              <a:t>Despite </a:t>
            </a:r>
            <a:r>
              <a:rPr lang="en-US" sz="1700" dirty="0" smtClean="0"/>
              <a:t>the lack of correction for </a:t>
            </a:r>
            <a:r>
              <a:rPr lang="en-US" sz="1700" dirty="0" smtClean="0"/>
              <a:t>the conservative nature of the Fisher test, </a:t>
            </a:r>
            <a:r>
              <a:rPr lang="en-US" sz="1700" dirty="0" smtClean="0"/>
              <a:t>it </a:t>
            </a:r>
            <a:r>
              <a:rPr lang="en-US" sz="1700" dirty="0" smtClean="0"/>
              <a:t>is reasonably close…</a:t>
            </a:r>
            <a:endParaRPr lang="en-US" sz="17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52400"/>
            <a:ext cx="3955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version is up on the class web site…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533400"/>
            <a:ext cx="7239000" cy="5951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304800" y="61722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219200" y="6324600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http://bigscience.uncc.edu/fodorstatistics2013/hyperSim.txt/view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762000"/>
            <a:ext cx="65913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90600" y="381000"/>
            <a:ext cx="6060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is interesting to compare our simulation to the real lane data</a:t>
            </a:r>
            <a:endParaRPr lang="en-US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3505200"/>
            <a:ext cx="306705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4191000"/>
            <a:ext cx="4447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Clearly the real data does have some artifacts</a:t>
            </a:r>
          </a:p>
          <a:p>
            <a:r>
              <a:rPr lang="en-US" dirty="0" smtClean="0"/>
              <a:t>that effect the distribution of a few genes…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286000"/>
            <a:ext cx="39243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2000" y="228600"/>
            <a:ext cx="6476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simulate a differential expression experiment by having the</a:t>
            </a:r>
          </a:p>
          <a:p>
            <a:r>
              <a:rPr lang="en-US" dirty="0" smtClean="0"/>
              <a:t>true frequency of expression be different…</a:t>
            </a:r>
          </a:p>
          <a:p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1143000"/>
            <a:ext cx="34575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143000" y="1676400"/>
            <a:ext cx="36576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48200" y="1143000"/>
            <a:ext cx="1688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 hypotheses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495800" y="2895600"/>
            <a:ext cx="152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76800" y="2438400"/>
            <a:ext cx="2289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Differential expression</a:t>
            </a:r>
            <a:endParaRPr lang="en-US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5800" y="2895600"/>
            <a:ext cx="3814762" cy="3820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1050" y="3048000"/>
            <a:ext cx="302895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0" y="6412468"/>
            <a:ext cx="5690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(Maybe the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hypergeomteric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model here does not describe “real” data)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381000"/>
            <a:ext cx="76245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hypergeometric</a:t>
            </a:r>
            <a:r>
              <a:rPr lang="en-US" dirty="0" smtClean="0"/>
              <a:t> distribution/ Fisher exact test</a:t>
            </a:r>
          </a:p>
          <a:p>
            <a:r>
              <a:rPr lang="en-US" dirty="0" smtClean="0"/>
              <a:t>Using the </a:t>
            </a:r>
            <a:r>
              <a:rPr lang="en-US" dirty="0" err="1" smtClean="0"/>
              <a:t>hypergeometric</a:t>
            </a:r>
            <a:r>
              <a:rPr lang="en-US" dirty="0" smtClean="0"/>
              <a:t> distribution to ask if there is a lane effect for RNA-seq</a:t>
            </a:r>
          </a:p>
          <a:p>
            <a:r>
              <a:rPr lang="en-US" dirty="0" smtClean="0"/>
              <a:t>The Poisson distribution</a:t>
            </a:r>
          </a:p>
          <a:p>
            <a:r>
              <a:rPr lang="en-US" dirty="0" smtClean="0"/>
              <a:t>The Poisson distribution and </a:t>
            </a:r>
            <a:r>
              <a:rPr lang="en-US" dirty="0" err="1" smtClean="0"/>
              <a:t>rnaSeq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2743200" y="1143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76200"/>
            <a:ext cx="711521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a rare event:</a:t>
            </a:r>
          </a:p>
          <a:p>
            <a:endParaRPr lang="en-US" dirty="0" smtClean="0"/>
          </a:p>
          <a:p>
            <a:r>
              <a:rPr lang="en-US" dirty="0" smtClean="0"/>
              <a:t>	I have a (very large) collection of cards.  1% of them are marked.</a:t>
            </a:r>
          </a:p>
          <a:p>
            <a:endParaRPr lang="en-US" dirty="0" smtClean="0"/>
          </a:p>
          <a:p>
            <a:r>
              <a:rPr lang="en-US" dirty="0" smtClean="0"/>
              <a:t>	I draw 1,000 of the cards. </a:t>
            </a:r>
          </a:p>
          <a:p>
            <a:endParaRPr lang="en-US" dirty="0" smtClean="0"/>
          </a:p>
          <a:p>
            <a:r>
              <a:rPr lang="en-US" dirty="0" smtClean="0"/>
              <a:t>	How many times can I expect to see the cards?</a:t>
            </a:r>
          </a:p>
          <a:p>
            <a:endParaRPr lang="en-US" dirty="0" smtClean="0"/>
          </a:p>
          <a:p>
            <a:r>
              <a:rPr lang="en-US" dirty="0" smtClean="0"/>
              <a:t>	We can show this with </a:t>
            </a:r>
            <a:r>
              <a:rPr lang="en-US" dirty="0" err="1" smtClean="0"/>
              <a:t>dbinom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648200"/>
            <a:ext cx="4517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expected value = n * p = 1,000 * 0.01 =10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429000"/>
            <a:ext cx="44386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2709863"/>
            <a:ext cx="435589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655316" y="381000"/>
            <a:ext cx="719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Poisson distribution is an alternative way of modeling rare events  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066800"/>
            <a:ext cx="8458200" cy="3212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5800" y="4648200"/>
            <a:ext cx="754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lambda is the expected value ( n * p ) that would occur in n trials.</a:t>
            </a:r>
          </a:p>
          <a:p>
            <a:r>
              <a:rPr lang="en-US" dirty="0" smtClean="0"/>
              <a:t>lambda can also be thought of as the frequency of an event occurring over some set interval of time… </a:t>
            </a:r>
          </a:p>
          <a:p>
            <a:endParaRPr lang="en-US" dirty="0" smtClean="0"/>
          </a:p>
          <a:p>
            <a:r>
              <a:rPr lang="en-US" dirty="0" smtClean="0"/>
              <a:t>K is the number of successes…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71800" y="63246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http://en.wikipedia.org/wiki/Poisson_distribution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-228600"/>
            <a:ext cx="3476625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8600" y="3810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http://en.wikipedia.org/wiki/Poisson_distribution</a:t>
            </a:r>
            <a:endParaRPr 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1524000"/>
            <a:ext cx="335280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914400" y="3733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14400" y="4419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2239" y="1143000"/>
            <a:ext cx="633776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the binomial:</a:t>
            </a:r>
          </a:p>
          <a:p>
            <a:endParaRPr lang="en-US" dirty="0" smtClean="0"/>
          </a:p>
          <a:p>
            <a:r>
              <a:rPr lang="en-US" dirty="0" smtClean="0"/>
              <a:t>	mean = </a:t>
            </a:r>
            <a:r>
              <a:rPr lang="en-US" dirty="0" err="1" smtClean="0"/>
              <a:t>np</a:t>
            </a:r>
            <a:endParaRPr lang="en-US" dirty="0" smtClean="0"/>
          </a:p>
          <a:p>
            <a:r>
              <a:rPr lang="en-US" dirty="0" smtClean="0"/>
              <a:t>	variance = n * p * (1-p)</a:t>
            </a:r>
          </a:p>
          <a:p>
            <a:endParaRPr lang="en-US" dirty="0" smtClean="0"/>
          </a:p>
          <a:p>
            <a:r>
              <a:rPr lang="en-US" dirty="0" smtClean="0"/>
              <a:t>For the Poisson, p is small.  (1-p) approaches 1 so…</a:t>
            </a:r>
          </a:p>
          <a:p>
            <a:endParaRPr lang="en-US" dirty="0" smtClean="0"/>
          </a:p>
          <a:p>
            <a:r>
              <a:rPr lang="en-US" dirty="0" smtClean="0"/>
              <a:t>	mean = </a:t>
            </a:r>
            <a:r>
              <a:rPr lang="en-US" dirty="0" err="1" smtClean="0"/>
              <a:t>np</a:t>
            </a:r>
            <a:endParaRPr lang="en-US" dirty="0" smtClean="0"/>
          </a:p>
          <a:p>
            <a:r>
              <a:rPr lang="en-US" dirty="0" smtClean="0"/>
              <a:t>	variance = n * p = mean</a:t>
            </a:r>
          </a:p>
          <a:p>
            <a:endParaRPr lang="en-US" dirty="0" smtClean="0"/>
          </a:p>
          <a:p>
            <a:r>
              <a:rPr lang="en-US" dirty="0" smtClean="0"/>
              <a:t>The variance and the mean for the Poisson distribution are equal!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295400"/>
            <a:ext cx="4841929" cy="4463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0"/>
            <a:ext cx="7938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see that the Poisson distribution nicely approximates the binomial distribution </a:t>
            </a:r>
          </a:p>
          <a:p>
            <a:r>
              <a:rPr lang="en-US" dirty="0" smtClean="0"/>
              <a:t>for a large sample size…</a:t>
            </a:r>
            <a:endParaRPr 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1" y="609600"/>
            <a:ext cx="4267200" cy="828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6200" y="6019800"/>
            <a:ext cx="921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Derivation of the Poisson from the binomial for the limiting case of an infinite # of samples:</a:t>
            </a:r>
          </a:p>
          <a:p>
            <a:r>
              <a:rPr lang="en-US" dirty="0" smtClean="0"/>
              <a:t>http://www.the-idea-shop.com/article/216/deriving-the-poisson-distribution-from-the-binomial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152400"/>
            <a:ext cx="6324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hypergeometric</a:t>
            </a:r>
            <a:r>
              <a:rPr lang="en-US" dirty="0" smtClean="0"/>
              <a:t> distribution samples </a:t>
            </a:r>
            <a:r>
              <a:rPr lang="en-US" dirty="0" smtClean="0">
                <a:solidFill>
                  <a:srgbClr val="FF0000"/>
                </a:solidFill>
              </a:rPr>
              <a:t>without replacement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 have a deck of 60 cards and 20 of them are marked.</a:t>
            </a:r>
          </a:p>
          <a:p>
            <a:endParaRPr lang="en-US" dirty="0" smtClean="0"/>
          </a:p>
          <a:p>
            <a:r>
              <a:rPr lang="en-US" dirty="0" smtClean="0"/>
              <a:t>I draw 7.  What is the probability that I will draw X marked cards.</a:t>
            </a:r>
          </a:p>
          <a:p>
            <a:endParaRPr lang="en-US" dirty="0" smtClean="0"/>
          </a:p>
          <a:p>
            <a:r>
              <a:rPr lang="en-US" dirty="0" smtClean="0"/>
              <a:t>Not exactly </a:t>
            </a:r>
            <a:r>
              <a:rPr lang="en-US" dirty="0" err="1" smtClean="0"/>
              <a:t>dbinom</a:t>
            </a:r>
            <a:r>
              <a:rPr lang="en-US" dirty="0" smtClean="0"/>
              <a:t>(p=20/60)  because if I draw a marked card, the number of remaining marked cards changes.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62000" y="2590800"/>
            <a:ext cx="15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the Wiki: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2438399"/>
            <a:ext cx="4114800" cy="4327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381000" y="381000"/>
            <a:ext cx="8260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Just as we can use the binomial test for inference, we can use the Poisson test for inference…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533400" y="1447800"/>
            <a:ext cx="7543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Consider an RNA </a:t>
            </a:r>
            <a:r>
              <a:rPr lang="en-US" dirty="0" err="1" smtClean="0"/>
              <a:t>seq</a:t>
            </a:r>
            <a:r>
              <a:rPr lang="en-US" dirty="0" smtClean="0"/>
              <a:t> experiment (modeled the same way as marked cards):</a:t>
            </a:r>
          </a:p>
          <a:p>
            <a:endParaRPr lang="en-US" dirty="0" smtClean="0"/>
          </a:p>
          <a:p>
            <a:r>
              <a:rPr lang="en-US" dirty="0" smtClean="0"/>
              <a:t>	I have a (small) RNA-</a:t>
            </a:r>
            <a:r>
              <a:rPr lang="en-US" dirty="0" err="1" smtClean="0"/>
              <a:t>seq</a:t>
            </a:r>
            <a:r>
              <a:rPr lang="en-US" dirty="0" smtClean="0"/>
              <a:t> dataset with 100,000 reads</a:t>
            </a:r>
          </a:p>
          <a:p>
            <a:r>
              <a:rPr lang="en-US" dirty="0" smtClean="0"/>
              <a:t>	I have a gene that is expressed 0.1% of the time.</a:t>
            </a:r>
          </a:p>
          <a:p>
            <a:endParaRPr lang="en-US" dirty="0" smtClean="0"/>
          </a:p>
          <a:p>
            <a:r>
              <a:rPr lang="en-US" dirty="0" smtClean="0"/>
              <a:t>	Expected number of reads = p * N = 100,000 * 0.001 = 100</a:t>
            </a:r>
          </a:p>
          <a:p>
            <a:endParaRPr lang="en-US" dirty="0" smtClean="0"/>
          </a:p>
          <a:p>
            <a:r>
              <a:rPr lang="en-US" dirty="0" smtClean="0"/>
              <a:t>	What are the odds that I would see X sequences from this gene?</a:t>
            </a:r>
          </a:p>
          <a:p>
            <a:r>
              <a:rPr lang="en-US" dirty="0" smtClean="0"/>
              <a:t>	This is the same problem as for the cards…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981200"/>
            <a:ext cx="46409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799" y="838200"/>
            <a:ext cx="749873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1000" y="115669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What are the odds that I would see X sequences from this gene?</a:t>
            </a:r>
          </a:p>
          <a:p>
            <a:r>
              <a:rPr lang="en-US" dirty="0" smtClean="0"/>
              <a:t>	This is the same problem as for the cards…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2438400"/>
            <a:ext cx="3958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do inference in exactly the same</a:t>
            </a:r>
          </a:p>
          <a:p>
            <a:r>
              <a:rPr lang="en-US" dirty="0" smtClean="0"/>
              <a:t>way as the binomial test…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3352800"/>
            <a:ext cx="3953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are the odds that I would see </a:t>
            </a:r>
          </a:p>
          <a:p>
            <a:r>
              <a:rPr lang="en-US" dirty="0" smtClean="0"/>
              <a:t>130 reads if the “true” expression of the</a:t>
            </a:r>
          </a:p>
          <a:p>
            <a:r>
              <a:rPr lang="en-US" dirty="0" smtClean="0"/>
              <a:t>gene was 0.001?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524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are the odds that I would see 130 reads if the “true” expression of the gene was 0.001?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143000"/>
            <a:ext cx="64770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81000" y="5486400"/>
            <a:ext cx="8590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Poisson and binomial tests will give (nearly) identical results in the limiting case of an </a:t>
            </a:r>
          </a:p>
          <a:p>
            <a:r>
              <a:rPr lang="en-US" dirty="0" smtClean="0"/>
              <a:t>infinitely large sample size and small p.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381000"/>
            <a:ext cx="76245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hypergeometric</a:t>
            </a:r>
            <a:r>
              <a:rPr lang="en-US" dirty="0" smtClean="0"/>
              <a:t> distribution/ Fisher exact test</a:t>
            </a:r>
          </a:p>
          <a:p>
            <a:r>
              <a:rPr lang="en-US" dirty="0" smtClean="0"/>
              <a:t>Using the </a:t>
            </a:r>
            <a:r>
              <a:rPr lang="en-US" dirty="0" err="1" smtClean="0"/>
              <a:t>hypergeometric</a:t>
            </a:r>
            <a:r>
              <a:rPr lang="en-US" dirty="0" smtClean="0"/>
              <a:t> distribution to ask if there is a lane effect for RNA-seq</a:t>
            </a:r>
          </a:p>
          <a:p>
            <a:r>
              <a:rPr lang="en-US" dirty="0" smtClean="0"/>
              <a:t>The Poisson distribution</a:t>
            </a:r>
          </a:p>
          <a:p>
            <a:r>
              <a:rPr lang="en-US" dirty="0" smtClean="0"/>
              <a:t>The Poisson distribution and </a:t>
            </a:r>
            <a:r>
              <a:rPr lang="en-US" dirty="0" err="1" smtClean="0"/>
              <a:t>rnaSeq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3810000" y="1371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-76200"/>
            <a:ext cx="61809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We can use the Poisson distribution to simulate an </a:t>
            </a:r>
            <a:r>
              <a:rPr lang="en-US" sz="1600" dirty="0" err="1" smtClean="0"/>
              <a:t>rna</a:t>
            </a:r>
            <a:r>
              <a:rPr lang="en-US" sz="1600" dirty="0" smtClean="0"/>
              <a:t>-seq experiment.</a:t>
            </a:r>
          </a:p>
          <a:p>
            <a:r>
              <a:rPr lang="en-US" sz="1600" dirty="0" smtClean="0"/>
              <a:t>We call a success ( a read that belongs to the gene) “1” and a failure “0”.</a:t>
            </a:r>
          </a:p>
          <a:p>
            <a:r>
              <a:rPr lang="en-US" sz="1600" dirty="0" smtClean="0"/>
              <a:t>Then mean = n * p = # of expected successes..</a:t>
            </a:r>
            <a:endParaRPr lang="en-US" sz="1600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3999" y="685800"/>
            <a:ext cx="7032985" cy="6125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8600"/>
            <a:ext cx="470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simulation code is up at the class </a:t>
            </a:r>
            <a:r>
              <a:rPr lang="en-US" smtClean="0"/>
              <a:t>web site…</a:t>
            </a:r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685800"/>
            <a:ext cx="7196137" cy="584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533400" y="61722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219200" y="63246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http://bigscience.uncc.edu/fodorstatistics2013/PoissonSim.txt/view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838200"/>
            <a:ext cx="5486400" cy="550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838200" y="18288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" y="732472"/>
            <a:ext cx="14823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analytical</a:t>
            </a:r>
          </a:p>
          <a:p>
            <a:r>
              <a:rPr lang="en-US" dirty="0" smtClean="0"/>
              <a:t>calculation of</a:t>
            </a:r>
          </a:p>
          <a:p>
            <a:r>
              <a:rPr lang="en-US" dirty="0" smtClean="0"/>
              <a:t>the mean is</a:t>
            </a:r>
          </a:p>
          <a:p>
            <a:r>
              <a:rPr lang="en-US" dirty="0" smtClean="0"/>
              <a:t>correct</a:t>
            </a:r>
          </a:p>
          <a:p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096000" y="838200"/>
            <a:ext cx="152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57800" y="533400"/>
            <a:ext cx="340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mean does equal the variance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752600" y="5486400"/>
            <a:ext cx="838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200" y="5505271"/>
            <a:ext cx="26453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p-values</a:t>
            </a:r>
          </a:p>
          <a:p>
            <a:r>
              <a:rPr lang="en-US" dirty="0" smtClean="0"/>
              <a:t>Generated by</a:t>
            </a:r>
          </a:p>
          <a:p>
            <a:r>
              <a:rPr lang="en-US" dirty="0" smtClean="0"/>
              <a:t>the Poisson test</a:t>
            </a:r>
          </a:p>
          <a:p>
            <a:r>
              <a:rPr lang="en-US" dirty="0" smtClean="0"/>
              <a:t>are uniform for a true null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971800"/>
            <a:ext cx="57340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09600"/>
            <a:ext cx="56769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76200"/>
            <a:ext cx="553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see this exact Poisson test in use (for example) here…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5638800"/>
            <a:ext cx="701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a p the background frequency observed in one lane.</a:t>
            </a:r>
          </a:p>
          <a:p>
            <a:r>
              <a:rPr lang="en-US" dirty="0" smtClean="0"/>
              <a:t>What are the odds that you will see as many reads in the other lane if the real value was p?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324600" y="46482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05600" y="3581400"/>
            <a:ext cx="23849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just like the </a:t>
            </a:r>
          </a:p>
          <a:p>
            <a:r>
              <a:rPr lang="en-US" dirty="0" smtClean="0"/>
              <a:t>Fisher test with no</a:t>
            </a:r>
          </a:p>
          <a:p>
            <a:r>
              <a:rPr lang="en-US" dirty="0" smtClean="0"/>
              <a:t>replacement.</a:t>
            </a:r>
          </a:p>
          <a:p>
            <a:r>
              <a:rPr lang="en-US" dirty="0" smtClean="0"/>
              <a:t>(Won’t matter at the</a:t>
            </a:r>
          </a:p>
          <a:p>
            <a:r>
              <a:rPr lang="en-US" dirty="0" smtClean="0"/>
              <a:t>large sample size of the</a:t>
            </a:r>
          </a:p>
          <a:p>
            <a:r>
              <a:rPr lang="en-US" dirty="0" smtClean="0"/>
              <a:t># of reads in a typical</a:t>
            </a:r>
          </a:p>
          <a:p>
            <a:r>
              <a:rPr lang="en-US" dirty="0" err="1" smtClean="0"/>
              <a:t>rna</a:t>
            </a:r>
            <a:r>
              <a:rPr lang="en-US" dirty="0" smtClean="0"/>
              <a:t>-seq experiment)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0" y="152400"/>
            <a:ext cx="29146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400300" y="-64532"/>
            <a:ext cx="591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However, when we compare our simulated data to real data…</a:t>
            </a:r>
            <a:endParaRPr lang="en-US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47900" y="2314575"/>
            <a:ext cx="697230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43100" y="5246784"/>
            <a:ext cx="6324600" cy="153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72100" y="304800"/>
            <a:ext cx="3200400" cy="2138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6200" y="2743200"/>
            <a:ext cx="22937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mean-variance</a:t>
            </a:r>
          </a:p>
          <a:p>
            <a:r>
              <a:rPr lang="en-US" dirty="0" smtClean="0"/>
              <a:t>relationship predicted</a:t>
            </a:r>
          </a:p>
          <a:p>
            <a:r>
              <a:rPr lang="en-US" dirty="0" smtClean="0"/>
              <a:t>by the Poisson does</a:t>
            </a:r>
          </a:p>
          <a:p>
            <a:r>
              <a:rPr lang="en-US" dirty="0" smtClean="0"/>
              <a:t>not hold!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371600" y="53340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200" y="4953000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Lack of independence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304800"/>
            <a:ext cx="43797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time:</a:t>
            </a:r>
          </a:p>
          <a:p>
            <a:r>
              <a:rPr lang="en-US" dirty="0" smtClean="0"/>
              <a:t>	The negative binomial distribution.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A “real” example of a MCMC walk.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5562600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http://www.ploscompbiol.org/article/info%3Adoi%2F10.1371%2Fjournal.pcbi.1003457;jsessionid=1542C917D52714E6043BD1567B416164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590800"/>
            <a:ext cx="8077200" cy="1598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24000" y="2057400"/>
            <a:ext cx="262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Please look at this paper…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45720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not hard to understand or implement.</a:t>
            </a:r>
          </a:p>
          <a:p>
            <a:endParaRPr lang="en-US" dirty="0" smtClean="0"/>
          </a:p>
          <a:p>
            <a:r>
              <a:rPr lang="en-US" dirty="0" smtClean="0"/>
              <a:t>I have 60 cards.  20 are marked.  I draw 7.  What are the odds I have 3 marked?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1905000"/>
            <a:ext cx="4114800" cy="4327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105400" y="2209800"/>
            <a:ext cx="7601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N=60</a:t>
            </a:r>
          </a:p>
          <a:p>
            <a:r>
              <a:rPr lang="en-US" dirty="0" smtClean="0"/>
              <a:t>K = 20</a:t>
            </a:r>
          </a:p>
          <a:p>
            <a:endParaRPr lang="en-US" dirty="0" smtClean="0"/>
          </a:p>
          <a:p>
            <a:r>
              <a:rPr lang="en-US" dirty="0" smtClean="0"/>
              <a:t>n = 7</a:t>
            </a:r>
          </a:p>
          <a:p>
            <a:r>
              <a:rPr lang="en-US" dirty="0" smtClean="0"/>
              <a:t>k = 3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876800" y="3810000"/>
          <a:ext cx="1748367" cy="1066800"/>
        </p:xfrm>
        <a:graphic>
          <a:graphicData uri="http://schemas.openxmlformats.org/presentationml/2006/ole">
            <p:oleObj spid="_x0000_s2050" name="Equation" r:id="rId5" imgW="749160" imgH="45720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6096000"/>
            <a:ext cx="864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many ways can I draw 3 marked cards * how many ways can I draw 4 unmarked cards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28600" y="6400800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59673" y="6400800"/>
            <a:ext cx="381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many ways can I draw any 7 cards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00600" y="5334000"/>
            <a:ext cx="40671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332" y="1219200"/>
            <a:ext cx="887566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533400"/>
            <a:ext cx="5814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of course, we have </a:t>
            </a:r>
            <a:r>
              <a:rPr lang="en-US" dirty="0" err="1" smtClean="0"/>
              <a:t>dhyper</a:t>
            </a:r>
            <a:r>
              <a:rPr lang="en-US" dirty="0" smtClean="0"/>
              <a:t>, </a:t>
            </a:r>
            <a:r>
              <a:rPr lang="en-US" dirty="0" err="1" smtClean="0"/>
              <a:t>phyper</a:t>
            </a:r>
            <a:r>
              <a:rPr lang="en-US" dirty="0" smtClean="0"/>
              <a:t>, </a:t>
            </a:r>
            <a:r>
              <a:rPr lang="en-US" dirty="0" err="1" smtClean="0"/>
              <a:t>qhyper</a:t>
            </a:r>
            <a:r>
              <a:rPr lang="en-US" dirty="0" smtClean="0"/>
              <a:t> and </a:t>
            </a:r>
            <a:r>
              <a:rPr lang="en-US" dirty="0" err="1" smtClean="0"/>
              <a:t>rhyper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4572000"/>
            <a:ext cx="43148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000125"/>
            <a:ext cx="4844876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2438400"/>
            <a:ext cx="333375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152400"/>
            <a:ext cx="7318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see that the </a:t>
            </a:r>
            <a:r>
              <a:rPr lang="en-US" dirty="0" err="1" smtClean="0"/>
              <a:t>hypergeometric</a:t>
            </a:r>
            <a:r>
              <a:rPr lang="en-US" dirty="0" smtClean="0"/>
              <a:t> and binomial test in this case have close to </a:t>
            </a:r>
          </a:p>
          <a:p>
            <a:r>
              <a:rPr lang="en-US" dirty="0" smtClean="0"/>
              <a:t>(but not exactly the same) PDFs..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52400"/>
            <a:ext cx="7880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differences between the </a:t>
            </a:r>
            <a:r>
              <a:rPr lang="en-US" dirty="0" err="1" smtClean="0"/>
              <a:t>hypergeometric</a:t>
            </a:r>
            <a:r>
              <a:rPr lang="en-US" dirty="0" smtClean="0"/>
              <a:t> and the binomial matter more when</a:t>
            </a:r>
          </a:p>
          <a:p>
            <a:r>
              <a:rPr lang="en-US" dirty="0" smtClean="0"/>
              <a:t>the sample size is smaller (of course)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600200"/>
            <a:ext cx="429302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1066800"/>
            <a:ext cx="632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we have 5 marked cards in a deck of 15 for which we draw 7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2971800"/>
            <a:ext cx="4019354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8600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you use the </a:t>
            </a:r>
            <a:r>
              <a:rPr lang="en-US" dirty="0" err="1" smtClean="0"/>
              <a:t>hypergeometric</a:t>
            </a:r>
            <a:r>
              <a:rPr lang="en-US" dirty="0" smtClean="0"/>
              <a:t> distribution for inference, this is called the </a:t>
            </a:r>
          </a:p>
          <a:p>
            <a:r>
              <a:rPr lang="en-US" dirty="0" smtClean="0"/>
              <a:t>Fisher test…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243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have a clinical trial…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90600" y="1905000"/>
          <a:ext cx="6096000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 Drug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on Drug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3400" y="3124200"/>
            <a:ext cx="749692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a one-sided test what are the odds that by chance you could have split </a:t>
            </a:r>
          </a:p>
          <a:p>
            <a:r>
              <a:rPr lang="en-US" dirty="0" smtClean="0"/>
              <a:t>the people who lived with at least 13 on the </a:t>
            </a:r>
            <a:r>
              <a:rPr lang="en-US" smtClean="0"/>
              <a:t>drug living?</a:t>
            </a:r>
            <a:endParaRPr lang="en-US" dirty="0" smtClean="0"/>
          </a:p>
          <a:p>
            <a:r>
              <a:rPr lang="en-US" dirty="0" smtClean="0"/>
              <a:t>The people who live are “marked”.  We drew 13 “marked” people in 15 draws.</a:t>
            </a:r>
          </a:p>
          <a:p>
            <a:r>
              <a:rPr lang="en-US" dirty="0" smtClean="0"/>
              <a:t>There are a total of 16 “marked” people out of 34 people…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dhyper</a:t>
            </a:r>
            <a:r>
              <a:rPr lang="en-US" dirty="0" smtClean="0"/>
              <a:t>(13,16,18,15) +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</a:t>
            </a:r>
          </a:p>
          <a:p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1176283" y="52578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5683" y="5486400"/>
            <a:ext cx="1719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marked</a:t>
            </a:r>
          </a:p>
          <a:p>
            <a:r>
              <a:rPr lang="en-US" dirty="0" smtClean="0"/>
              <a:t>and drawn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rot="16200000" flipV="1">
            <a:off x="1447800" y="5562600"/>
            <a:ext cx="990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47800" y="6248400"/>
            <a:ext cx="1566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# marked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16200000" flipV="1">
            <a:off x="2133600" y="51054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86000" y="5421868"/>
            <a:ext cx="14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not marked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rot="16200000" flipH="1">
            <a:off x="2133600" y="46482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19200" y="4419600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drawn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4800600"/>
            <a:ext cx="25717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43550" y="5562600"/>
            <a:ext cx="20764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857375"/>
            <a:ext cx="54483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187960"/>
          <a:ext cx="6096000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 Drug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on Drug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2362200"/>
            <a:ext cx="25717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33400" y="1447800"/>
            <a:ext cx="6806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Alternatively, you can use </a:t>
            </a:r>
            <a:r>
              <a:rPr lang="en-US" dirty="0" err="1" smtClean="0"/>
              <a:t>Fisher.test</a:t>
            </a:r>
            <a:r>
              <a:rPr lang="en-US" dirty="0" smtClean="0"/>
              <a:t> but you have to input the matrix…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5181600"/>
            <a:ext cx="5727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find the </a:t>
            </a:r>
            <a:r>
              <a:rPr lang="en-US" dirty="0" err="1" smtClean="0"/>
              <a:t>dyper</a:t>
            </a:r>
            <a:r>
              <a:rPr lang="en-US" dirty="0" smtClean="0"/>
              <a:t>(…) function easier to think about and use….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1394</Words>
  <Application>Microsoft Office PowerPoint</Application>
  <PresentationFormat>On-screen Show (4:3)</PresentationFormat>
  <Paragraphs>286</Paragraphs>
  <Slides>39</Slides>
  <Notes>39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</cp:lastModifiedBy>
  <cp:revision>105</cp:revision>
  <dcterms:created xsi:type="dcterms:W3CDTF">2006-08-16T00:00:00Z</dcterms:created>
  <dcterms:modified xsi:type="dcterms:W3CDTF">2015-02-05T21:29:42Z</dcterms:modified>
</cp:coreProperties>
</file>