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9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30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  <p:sldId id="316" r:id="rId34"/>
    <p:sldId id="291" r:id="rId35"/>
    <p:sldId id="317" r:id="rId36"/>
    <p:sldId id="295" r:id="rId37"/>
    <p:sldId id="296" r:id="rId38"/>
    <p:sldId id="297" r:id="rId39"/>
    <p:sldId id="298" r:id="rId40"/>
    <p:sldId id="314" r:id="rId41"/>
    <p:sldId id="299" r:id="rId42"/>
    <p:sldId id="300" r:id="rId43"/>
    <p:sldId id="310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0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E926-3778-4231-96B9-8CC56DC35E95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33E5-CC6C-4EC4-A4F5-DB785B8E5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1200" y="38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-1"/>
            <a:ext cx="4038600" cy="664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669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do a two-sided test:</a:t>
            </a:r>
          </a:p>
          <a:p>
            <a:endParaRPr lang="en-US" dirty="0"/>
          </a:p>
          <a:p>
            <a:r>
              <a:rPr lang="en-US" dirty="0"/>
              <a:t>Every probability that is &lt;= the </a:t>
            </a:r>
            <a:r>
              <a:rPr lang="en-US" dirty="0" err="1"/>
              <a:t>prob</a:t>
            </a:r>
            <a:r>
              <a:rPr lang="en-US" dirty="0"/>
              <a:t> for our observed data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362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888468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671" y="4964668"/>
            <a:ext cx="27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total area under p(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78266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Observed: 1000 from A;</a:t>
            </a:r>
          </a:p>
          <a:p>
            <a:r>
              <a:rPr lang="en-US" dirty="0"/>
              <a:t>                  1500 from 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7172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finally, we can calculate the p(seeing 1000 reads in A) </a:t>
            </a:r>
          </a:p>
          <a:p>
            <a:r>
              <a:rPr lang="en-US" dirty="0"/>
              <a:t>(or, alternatively B as 1,500 reads) under the null hypothesis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68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-76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how do we estimate the variances associated with each sample?</a:t>
            </a:r>
          </a:p>
          <a:p>
            <a:r>
              <a:rPr lang="en-US" dirty="0"/>
              <a:t>We could use these formulas: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1430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8790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4881562" cy="6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659868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instead…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62600"/>
            <a:ext cx="3505200" cy="10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load the RNA-</a:t>
            </a:r>
            <a:r>
              <a:rPr lang="en-US" dirty="0" err="1"/>
              <a:t>seq</a:t>
            </a:r>
            <a:r>
              <a:rPr lang="en-US" dirty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follow this vignette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(from </a:t>
            </a:r>
            <a:r>
              <a:rPr lang="en-US" dirty="0">
                <a:hlinkClick r:id="rId4"/>
              </a:rPr>
              <a:t>http://bioconductor.org/packages/release/bioc/html/DESeq.html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install </a:t>
            </a:r>
            <a:r>
              <a:rPr lang="en-US" dirty="0" err="1"/>
              <a:t>DeSEQ</a:t>
            </a:r>
            <a:r>
              <a:rPr lang="en-US" dirty="0"/>
              <a:t> from 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by reading the data in as usual…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we even use </a:t>
            </a:r>
            <a:r>
              <a:rPr lang="en-US" dirty="0" err="1"/>
              <a:t>DeSeq</a:t>
            </a:r>
            <a:r>
              <a:rPr lang="en-US" dirty="0"/>
              <a:t>, we can do some nice QA/QC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histogram of the number of sequences assigned to each gene..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“sum” to every row in</a:t>
            </a:r>
          </a:p>
          <a:p>
            <a:r>
              <a:rPr lang="en-US" dirty="0"/>
              <a:t>the data frame.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Returns the number of reads for each gene…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we can ask how many reads per sample..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D2_03 (with only 76,684 sequences) seems a little low.</a:t>
            </a:r>
          </a:p>
          <a:p>
            <a:r>
              <a:rPr lang="en-US" dirty="0"/>
              <a:t>We could think about taking it out…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it seems reasonably</a:t>
            </a:r>
          </a:p>
          <a:p>
            <a:r>
              <a:rPr lang="en-US" dirty="0"/>
              <a:t>well behaved, so we will leave it</a:t>
            </a:r>
          </a:p>
          <a:p>
            <a:r>
              <a:rPr lang="en-US" dirty="0"/>
              <a:t>in for now…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time, we saw how the negative binomial defines the mean and the variance</a:t>
            </a:r>
          </a:p>
          <a:p>
            <a:r>
              <a:rPr lang="en-US" dirty="0"/>
              <a:t>while (i) normalizing for different numbers of sequences per lane and (ii)</a:t>
            </a:r>
          </a:p>
          <a:p>
            <a:r>
              <a:rPr lang="en-US" dirty="0"/>
              <a:t>ensuring that the variance is always higher than the mean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285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once you have the mean and the variance for two conditions, how do you perform</a:t>
            </a:r>
          </a:p>
          <a:p>
            <a:r>
              <a:rPr lang="en-US" dirty="0"/>
              <a:t>gene by gene inference to generate p-values for the null hypothesis of no differential </a:t>
            </a:r>
          </a:p>
          <a:p>
            <a:r>
              <a:rPr lang="en-US" dirty="0"/>
              <a:t>expression?</a:t>
            </a:r>
          </a:p>
          <a:p>
            <a:endParaRPr lang="en-US" dirty="0"/>
          </a:p>
          <a:p>
            <a:r>
              <a:rPr lang="en-US" dirty="0"/>
              <a:t>We saw a simple way to do this in Lab #6, but </a:t>
            </a:r>
            <a:r>
              <a:rPr lang="en-US" dirty="0" err="1"/>
              <a:t>DeSeq’s</a:t>
            </a:r>
            <a:r>
              <a:rPr lang="en-US" dirty="0"/>
              <a:t> path is a little more complex..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take some initial looks at </a:t>
            </a:r>
            <a:r>
              <a:rPr lang="en-US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as we have seen,</a:t>
            </a:r>
          </a:p>
          <a:p>
            <a:r>
              <a:rPr lang="en-US" dirty="0"/>
              <a:t> a good correlation</a:t>
            </a:r>
          </a:p>
          <a:p>
            <a:r>
              <a:rPr lang="en-US" dirty="0"/>
              <a:t>between these 2 biological</a:t>
            </a:r>
          </a:p>
          <a:p>
            <a:r>
              <a:rPr lang="en-US" dirty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</a:t>
            </a:r>
            <a:r>
              <a:rPr lang="en-US" dirty="0"/>
              <a:t> gives us the correlation co-efficient…</a:t>
            </a:r>
          </a:p>
          <a:p>
            <a:r>
              <a:rPr lang="en-US" dirty="0"/>
              <a:t>How much information about the y-axis can you get given the x-axis?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(More on this as we get to linear models in the 2</a:t>
            </a:r>
            <a:r>
              <a:rPr lang="en-US" baseline="30000" dirty="0"/>
              <a:t>nd</a:t>
            </a:r>
            <a:r>
              <a:rPr lang="en-US" dirty="0"/>
              <a:t> half of the class)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http://en.wikipedia.org/wiki/Pearson_product-moment_correlation_coefficient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a (very quick and informal) set of commands </a:t>
            </a:r>
          </a:p>
          <a:p>
            <a:r>
              <a:rPr lang="en-US" dirty="0"/>
              <a:t>suggests there will be a big shift between 2 days and 20 weeks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day 2 samples seem well correlated with each other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seems to be a little more variance in the week 12 </a:t>
            </a:r>
          </a:p>
          <a:p>
            <a:r>
              <a:rPr lang="en-US" dirty="0"/>
              <a:t>samples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some shift day 2 to week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 big shift from day 2 to week 20</a:t>
            </a: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week 20s are well correlated to each other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D2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W12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samples are not on the red lines because each sample has a different number of sequences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thing we will use </a:t>
            </a:r>
            <a:r>
              <a:rPr lang="en-US" dirty="0" err="1"/>
              <a:t>DeSeq</a:t>
            </a:r>
            <a:r>
              <a:rPr lang="en-US" dirty="0"/>
              <a:t> for is to normalize the data</a:t>
            </a:r>
          </a:p>
          <a:p>
            <a:r>
              <a:rPr lang="en-US" dirty="0"/>
              <a:t>(adjust all of the samples so we can treat them as if they had an identical number of reads).</a:t>
            </a:r>
          </a:p>
          <a:p>
            <a:r>
              <a:rPr lang="en-US" dirty="0"/>
              <a:t>This will allow us to, for example, take an average across samples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 following the directions in the vignette</a:t>
            </a:r>
          </a:p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by names fails on the returned matrix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retreat to column indexes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working with average samples we only have 3 plots to worry about in our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" y="76200"/>
            <a:ext cx="2707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In our previous simulation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we’ve shown that the negative</a:t>
            </a:r>
          </a:p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bimomial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can deal with sampling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with non-constant variance.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But that was testing one sample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against a know mean and variance…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95213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13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3813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33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</a:t>
            </a:r>
            <a:r>
              <a:rPr lang="en-US" dirty="0" err="1"/>
              <a:t>vs</a:t>
            </a:r>
            <a:r>
              <a:rPr lang="en-US" dirty="0"/>
              <a:t> 12 weeks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 vs. 20 weeks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12 week vs. 20 week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would expect, the Poisson assumption (“shot noise”) does not model our data </a:t>
            </a:r>
          </a:p>
          <a:p>
            <a:r>
              <a:rPr lang="en-US" dirty="0"/>
              <a:t>(here visualized with canonical variance)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858250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62" y="2514600"/>
            <a:ext cx="3871913" cy="394673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want to see which genes are differentially expressed…</a:t>
            </a:r>
          </a:p>
          <a:p>
            <a:r>
              <a:rPr lang="en-US" dirty="0"/>
              <a:t>We start by getting our </a:t>
            </a:r>
            <a:r>
              <a:rPr lang="en-US" dirty="0" err="1"/>
              <a:t>DeSeq</a:t>
            </a:r>
            <a:r>
              <a:rPr lang="en-US" dirty="0"/>
              <a:t> variance estimates…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" y="1447800"/>
            <a:ext cx="7905750" cy="18859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00400" y="3276600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438400" y="3657600"/>
            <a:ext cx="513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says get one variance for each gene ignoring the different conditions (we do this here to keep our math a little simpler…)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325" y="1295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3352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3276600"/>
            <a:ext cx="3328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estimate a single</a:t>
            </a:r>
          </a:p>
          <a:p>
            <a:r>
              <a:rPr lang="en-US" dirty="0"/>
              <a:t>variance across all conditions…</a:t>
            </a:r>
          </a:p>
          <a:p>
            <a:r>
              <a:rPr lang="en-US" dirty="0"/>
              <a:t>(rather than have 3 variances for</a:t>
            </a:r>
          </a:p>
          <a:p>
            <a:r>
              <a:rPr lang="en-US" dirty="0"/>
              <a:t>each gene…)</a:t>
            </a:r>
          </a:p>
          <a:p>
            <a:endParaRPr lang="en-US" dirty="0"/>
          </a:p>
          <a:p>
            <a:r>
              <a:rPr lang="en-US" dirty="0"/>
              <a:t>(Just to keep the math simpler…)</a:t>
            </a:r>
          </a:p>
        </p:txBody>
      </p:sp>
    </p:spTree>
    <p:extLst>
      <p:ext uri="{BB962C8B-B14F-4D97-AF65-F5344CB8AC3E}">
        <p14:creationId xmlns:p14="http://schemas.microsoft.com/office/powerpoint/2010/main" val="4176741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the vignette there are a number of sets of estimates we might be interested in…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9046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fitInfo</a:t>
            </a:r>
            <a:r>
              <a:rPr lang="en-US" sz="1600" dirty="0"/>
              <a:t>(</a:t>
            </a:r>
            <a:r>
              <a:rPr lang="en-US" sz="1600" dirty="0" err="1"/>
              <a:t>cds</a:t>
            </a:r>
            <a:r>
              <a:rPr lang="en-US" sz="1600" dirty="0"/>
              <a:t>)$</a:t>
            </a:r>
            <a:r>
              <a:rPr lang="en-US" sz="1600" dirty="0" err="1"/>
              <a:t>perGeneDispEsts</a:t>
            </a:r>
            <a:r>
              <a:rPr lang="en-US" sz="1600" dirty="0"/>
              <a:t> – gives us the </a:t>
            </a:r>
            <a:r>
              <a:rPr lang="en-US" sz="1600" dirty="0" err="1"/>
              <a:t>Deseq’s</a:t>
            </a:r>
            <a:r>
              <a:rPr lang="en-US" sz="1600" dirty="0"/>
              <a:t> formula for the “raw” variance estimated for the gene </a:t>
            </a:r>
          </a:p>
          <a:p>
            <a:r>
              <a:rPr lang="en-US" sz="1600" dirty="0"/>
              <a:t>i in condition j..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2400"/>
            <a:ext cx="7793965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657599"/>
            <a:ext cx="2917164" cy="295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182" y="4724400"/>
            <a:ext cx="369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Deseq’s</a:t>
            </a:r>
            <a:r>
              <a:rPr lang="en-US" dirty="0"/>
              <a:t> “raw” variance is the </a:t>
            </a:r>
          </a:p>
          <a:p>
            <a:r>
              <a:rPr lang="en-US" dirty="0" err="1"/>
              <a:t>cannonical</a:t>
            </a:r>
            <a:r>
              <a:rPr lang="en-US" dirty="0"/>
              <a:t> variance minus the means</a:t>
            </a:r>
          </a:p>
          <a:p>
            <a:r>
              <a:rPr lang="en-US" dirty="0"/>
              <a:t>(correcting for size factors)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67200" y="2514600"/>
            <a:ext cx="83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981200"/>
            <a:ext cx="383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scales by dividing by the square </a:t>
            </a:r>
          </a:p>
          <a:p>
            <a:r>
              <a:rPr lang="en-US" dirty="0"/>
              <a:t>of the mean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745385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631" y="4010025"/>
            <a:ext cx="1790700" cy="561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895600" y="2994243"/>
            <a:ext cx="762000" cy="101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999" y="4724400"/>
            <a:ext cx="182232" cy="107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343400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Cannonical</a:t>
            </a:r>
            <a:r>
              <a:rPr lang="en-US" dirty="0"/>
              <a:t> variance</a:t>
            </a:r>
          </a:p>
        </p:txBody>
      </p:sp>
    </p:spTree>
    <p:extLst>
      <p:ext uri="{BB962C8B-B14F-4D97-AF65-F5344CB8AC3E}">
        <p14:creationId xmlns:p14="http://schemas.microsoft.com/office/powerpoint/2010/main" val="1390480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79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fitted line based on all of the raw variances.  </a:t>
            </a:r>
          </a:p>
          <a:p>
            <a:r>
              <a:rPr lang="en-US" dirty="0"/>
              <a:t>This allows for pooling of the estimate of the raw variances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 err="1"/>
              <a:t>deSeq</a:t>
            </a:r>
            <a:r>
              <a:rPr lang="en-US" dirty="0"/>
              <a:t> paper, this was a local</a:t>
            </a:r>
          </a:p>
          <a:p>
            <a:r>
              <a:rPr lang="en-US" dirty="0"/>
              <a:t>regression, but according to the </a:t>
            </a:r>
          </a:p>
          <a:p>
            <a:r>
              <a:rPr lang="en-US" dirty="0"/>
              <a:t>vignette it is now a two-parameter</a:t>
            </a:r>
          </a:p>
          <a:p>
            <a:r>
              <a:rPr lang="en-US" dirty="0"/>
              <a:t>Gamma function…</a:t>
            </a:r>
          </a:p>
          <a:p>
            <a:endParaRPr lang="en-US" dirty="0"/>
          </a:p>
          <a:p>
            <a:r>
              <a:rPr lang="en-US" dirty="0"/>
              <a:t>(so just some smooth function)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7372350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52625"/>
            <a:ext cx="4487061" cy="445861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4" y="76200"/>
            <a:ext cx="8101012" cy="83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19200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can, if we want, switch to the “local regression” 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1148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kind of see why they switched…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203006" y="4765638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these variances  seem much too small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0"/>
            <a:ext cx="7162800" cy="1608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779532"/>
            <a:ext cx="6210905" cy="1002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2446908"/>
            <a:ext cx="3552825" cy="37252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58682" y="5316358"/>
            <a:ext cx="2032518" cy="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difference with the published paper.</a:t>
            </a:r>
          </a:p>
          <a:p>
            <a:br>
              <a:rPr lang="en-US" dirty="0"/>
            </a:br>
            <a:r>
              <a:rPr lang="en-US" dirty="0"/>
              <a:t>In the published paper, the variance came from the fit.</a:t>
            </a:r>
          </a:p>
          <a:p>
            <a:r>
              <a:rPr lang="en-US" dirty="0"/>
              <a:t>In the software: the variance for downstream analysis is the max(observed variance, fit variance)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variance used for downstream analysis can be gotten by </a:t>
            </a:r>
            <a:r>
              <a:rPr lang="en-US" dirty="0" err="1"/>
              <a:t>fData</a:t>
            </a:r>
            <a:r>
              <a:rPr lang="en-US" dirty="0"/>
              <a:t>(</a:t>
            </a:r>
            <a:r>
              <a:rPr lang="en-US" dirty="0" err="1"/>
              <a:t>cds</a:t>
            </a:r>
            <a:r>
              <a:rPr lang="en-US" dirty="0"/>
              <a:t>)[,1]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raw variance for downstream analysis is the max(observed raw variance, fit raw variance)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001083"/>
            <a:ext cx="350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Essentially, for some genes,</a:t>
            </a:r>
          </a:p>
          <a:p>
            <a:r>
              <a:rPr lang="en-US" dirty="0"/>
              <a:t>their method sets a</a:t>
            </a:r>
          </a:p>
          <a:p>
            <a:r>
              <a:rPr lang="en-US" dirty="0"/>
              <a:t>“floor” of the variance.</a:t>
            </a:r>
          </a:p>
          <a:p>
            <a:endParaRPr lang="en-US" dirty="0"/>
          </a:p>
          <a:p>
            <a:r>
              <a:rPr lang="en-US" dirty="0"/>
              <a:t>This is conservative </a:t>
            </a:r>
          </a:p>
          <a:p>
            <a:r>
              <a:rPr lang="en-US" dirty="0"/>
              <a:t>(since the variance sets</a:t>
            </a:r>
          </a:p>
          <a:p>
            <a:r>
              <a:rPr lang="en-US" dirty="0"/>
              <a:t>the width of the </a:t>
            </a:r>
          </a:p>
          <a:p>
            <a:r>
              <a:rPr lang="en-US" dirty="0" err="1"/>
              <a:t>dbinomial</a:t>
            </a:r>
            <a:r>
              <a:rPr lang="en-US" dirty="0"/>
              <a:t> distribution).</a:t>
            </a:r>
          </a:p>
          <a:p>
            <a:endParaRPr lang="en-US" dirty="0"/>
          </a:p>
          <a:p>
            <a:r>
              <a:rPr lang="en-US" dirty="0"/>
              <a:t>So the yellow ends up being </a:t>
            </a:r>
          </a:p>
          <a:p>
            <a:r>
              <a:rPr lang="en-US" dirty="0" err="1"/>
              <a:t>DeSeqs</a:t>
            </a:r>
            <a:r>
              <a:rPr lang="en-US" dirty="0"/>
              <a:t> (somewhat complicated)</a:t>
            </a:r>
          </a:p>
          <a:p>
            <a:r>
              <a:rPr lang="en-US" dirty="0"/>
              <a:t>conservative estimate of the extra raw “variance” that is to be provided by the negative binomial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38" y="6477000"/>
            <a:ext cx="54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then they end up doing something else in </a:t>
            </a:r>
            <a:r>
              <a:rPr lang="en-US" dirty="0" err="1"/>
              <a:t>DeSeq</a:t>
            </a:r>
            <a:r>
              <a:rPr lang="en-US" dirty="0"/>
              <a:t> 2!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99361"/>
            <a:ext cx="74390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22" y="1828086"/>
            <a:ext cx="4505094" cy="4491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564" y="42446"/>
            <a:ext cx="855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Sampling from a known mean and non-constant variance results in a uniform distribution of p-values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procedure belongs in a long history of adding small constants to the variance…</a:t>
            </a:r>
          </a:p>
          <a:p>
            <a:r>
              <a:rPr lang="en-US" dirty="0"/>
              <a:t>(which often seems poorly justified by theory…)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arbitrary damper to the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/>
              <a:t>9,951 citations)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56466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are ready to perform inference (here we remove the “blind” option for the variance to allow </a:t>
            </a:r>
            <a:r>
              <a:rPr lang="en-US" dirty="0" err="1"/>
              <a:t>DeSeq</a:t>
            </a:r>
            <a:r>
              <a:rPr lang="en-US" dirty="0"/>
              <a:t> to estimate a variance for each condition…)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48433"/>
            <a:ext cx="6242492" cy="219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7620000" cy="373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weeks vs. 12 weeks yields only 5 significant genes at a 10% FDR -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 day 2 vs. week 20 yields many more (136) significant genes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86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1350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Consider a case where in condition A I have 1,000 reads…</a:t>
            </a:r>
          </a:p>
          <a:p>
            <a:endParaRPr lang="en-US" dirty="0"/>
          </a:p>
          <a:p>
            <a:r>
              <a:rPr lang="en-US" dirty="0"/>
              <a:t>In condition B, I have 1,500 reads.</a:t>
            </a:r>
          </a:p>
          <a:p>
            <a:endParaRPr lang="en-US" dirty="0"/>
          </a:p>
          <a:p>
            <a:r>
              <a:rPr lang="en-US" dirty="0"/>
              <a:t>(Here we don’t consider replicate samples and we assume that the scaling factor </a:t>
            </a:r>
            <a:r>
              <a:rPr lang="en-US" dirty="0" err="1"/>
              <a:t>Sj</a:t>
            </a:r>
            <a:r>
              <a:rPr lang="en-US" dirty="0"/>
              <a:t> is</a:t>
            </a:r>
          </a:p>
          <a:p>
            <a:r>
              <a:rPr lang="en-US" dirty="0"/>
              <a:t>just 1 for all samples…)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/>
              <a:t>in </a:t>
            </a:r>
            <a:r>
              <a:rPr lang="en-US" dirty="0" err="1"/>
              <a:t>DeSeq</a:t>
            </a: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39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(finally):  The normal distribution…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algorithm for inference….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5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the null hypothesis that the distribution of the counts of the two conditions is the same.</a:t>
            </a:r>
          </a:p>
          <a:p>
            <a:endParaRPr lang="en-US" dirty="0"/>
          </a:p>
          <a:p>
            <a:r>
              <a:rPr lang="en-US" dirty="0"/>
              <a:t>	(1) Calculate the average number of sequences seen in both conditions…</a:t>
            </a:r>
          </a:p>
          <a:p>
            <a:r>
              <a:rPr lang="en-US" dirty="0"/>
              <a:t>		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648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8536" y="3581400"/>
            <a:ext cx="8446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example this is just </a:t>
            </a:r>
            <a:r>
              <a:rPr lang="en-US" dirty="0">
                <a:solidFill>
                  <a:srgbClr val="FF0000"/>
                </a:solidFill>
              </a:rPr>
              <a:t>( 1500 + 1000) / 2 = 1250</a:t>
            </a:r>
          </a:p>
          <a:p>
            <a:r>
              <a:rPr lang="en-US" dirty="0"/>
              <a:t>i is the index for the gene we are interested in</a:t>
            </a:r>
          </a:p>
          <a:p>
            <a:r>
              <a:rPr lang="en-US" dirty="0"/>
              <a:t>j is the experiment (</a:t>
            </a:r>
            <a:r>
              <a:rPr lang="en-US" dirty="0" err="1"/>
              <a:t>rna</a:t>
            </a:r>
            <a:r>
              <a:rPr lang="en-US" dirty="0"/>
              <a:t>-seq sample)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is a scaling factor that corrects for different # of sequences in each sample</a:t>
            </a:r>
          </a:p>
          <a:p>
            <a:r>
              <a:rPr lang="en-US" dirty="0"/>
              <a:t>(but here let’s just assume that all samples have the same sequence depth so all </a:t>
            </a:r>
            <a:r>
              <a:rPr lang="en-US" dirty="0" err="1"/>
              <a:t>Sj</a:t>
            </a:r>
            <a:r>
              <a:rPr lang="en-US" dirty="0"/>
              <a:t>=1) 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743200"/>
            <a:ext cx="5105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791200"/>
            <a:ext cx="79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radical simplification of the math that is actually done in the </a:t>
            </a:r>
            <a:r>
              <a:rPr lang="en-US" dirty="0" err="1"/>
              <a:t>DeSeq</a:t>
            </a:r>
            <a:r>
              <a:rPr lang="en-US" dirty="0"/>
              <a:t> paper</a:t>
            </a:r>
          </a:p>
          <a:p>
            <a:r>
              <a:rPr lang="en-US" dirty="0"/>
              <a:t>as multiple samples with </a:t>
            </a:r>
            <a:r>
              <a:rPr lang="en-US" dirty="0" err="1"/>
              <a:t>Sj</a:t>
            </a:r>
            <a:r>
              <a:rPr lang="en-US" dirty="0"/>
              <a:t> != 1 make things much more complicated..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663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A and B we calculate p and r under the null hypothesis.</a:t>
            </a:r>
          </a:p>
          <a:p>
            <a:r>
              <a:rPr lang="en-US" dirty="0"/>
              <a:t>Let’s say we have an estimate of the variance from both conditions…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A:</a:t>
            </a:r>
          </a:p>
          <a:p>
            <a:r>
              <a:rPr lang="en-US" dirty="0"/>
              <a:t>	1250 sequences</a:t>
            </a:r>
          </a:p>
          <a:p>
            <a:r>
              <a:rPr lang="en-US" dirty="0"/>
              <a:t>	variance = 5000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176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B:</a:t>
            </a:r>
          </a:p>
          <a:p>
            <a:r>
              <a:rPr lang="en-US" dirty="0"/>
              <a:t>	1250 sequences</a:t>
            </a:r>
          </a:p>
          <a:p>
            <a:r>
              <a:rPr lang="en-US" dirty="0"/>
              <a:t>	variance = 6000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60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1250/5000 = 0.25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0408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1250^2/(5000-1250)= 416.66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7360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1250/6000 = 0.208333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5040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1250^2/(6000-1250)= 328.94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772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12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1250/5000 = 0.25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9260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1250^2/(5000-1250)= 416.66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60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212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1250/6000 = 0.208333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9260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1250^2/(6000-1250)= 328.94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616" y="76200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two sets of parameters, we can generate two PDFs under the null hypothesis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p(a)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49874"/>
            <a:ext cx="3695700" cy="37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943600" y="1524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p(b)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3429000" cy="34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05000"/>
            <a:ext cx="3505200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81200"/>
            <a:ext cx="4021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9600" y="5943600"/>
            <a:ext cx="810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null hypothesis, p(a) and p(b) are independent, so we can calculate a joint</a:t>
            </a:r>
          </a:p>
          <a:p>
            <a:r>
              <a:rPr lang="en-US" dirty="0"/>
              <a:t>probability p(a) * p(b)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61401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667000"/>
            <a:ext cx="289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10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null hypothesis, p(a) and p(b) are independent, so we can calculate a joint</a:t>
            </a:r>
          </a:p>
          <a:p>
            <a:r>
              <a:rPr lang="en-US" dirty="0"/>
              <a:t>probability p(a) * p(b)</a:t>
            </a:r>
          </a:p>
          <a:p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= the number of counts we observed in A</a:t>
            </a:r>
          </a:p>
          <a:p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 = the number of counts we observed in B</a:t>
            </a:r>
          </a:p>
          <a:p>
            <a:endParaRPr lang="en-US" dirty="0"/>
          </a:p>
          <a:p>
            <a:r>
              <a:rPr lang="en-US" dirty="0"/>
              <a:t>p(a) * p(b) = </a:t>
            </a:r>
            <a:r>
              <a:rPr lang="en-US" dirty="0" err="1"/>
              <a:t>dnbinom</a:t>
            </a:r>
            <a:r>
              <a:rPr lang="en-US" dirty="0"/>
              <a:t>(K</a:t>
            </a:r>
            <a:r>
              <a:rPr lang="en-US" baseline="-25000" dirty="0"/>
              <a:t>a,</a:t>
            </a:r>
            <a:r>
              <a:rPr lang="en-US" dirty="0"/>
              <a:t> 416.666,0.25) * </a:t>
            </a:r>
            <a:r>
              <a:rPr lang="en-US" dirty="0" err="1"/>
              <a:t>dnbinom</a:t>
            </a:r>
            <a:r>
              <a:rPr lang="en-US" dirty="0"/>
              <a:t>(K</a:t>
            </a:r>
            <a:r>
              <a:rPr lang="en-US" baseline="-25000" dirty="0"/>
              <a:t>b,</a:t>
            </a:r>
            <a:r>
              <a:rPr lang="en-US" dirty="0"/>
              <a:t> 328.94, 0.208333)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58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were a total of 2500 sequences we observed in A or B.</a:t>
            </a:r>
          </a:p>
          <a:p>
            <a:r>
              <a:rPr lang="en-US" dirty="0"/>
              <a:t>So to graph this out 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971800"/>
            <a:ext cx="2895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2102</Words>
  <Application>Microsoft Office PowerPoint</Application>
  <PresentationFormat>On-screen Show (4:3)</PresentationFormat>
  <Paragraphs>304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71</cp:revision>
  <dcterms:created xsi:type="dcterms:W3CDTF">2006-08-16T00:00:00Z</dcterms:created>
  <dcterms:modified xsi:type="dcterms:W3CDTF">2018-02-21T02:11:07Z</dcterms:modified>
</cp:coreProperties>
</file>